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A7FD78-3080-45B6-BAD5-8FB6420ED0D0}">
  <a:tblStyle styleId="{E9A7FD78-3080-45B6-BAD5-8FB6420ED0D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de9c532f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de9c532f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de9c532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de9c532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de9c532f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de9c532f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de9c532f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de9c532f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f26c7c9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f26c7c9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da85c5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da85c5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da85c5a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da85c5a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de9c532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de9c532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de9c532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de9c532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de9c532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de9c532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de9c532f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de9c532f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de9c532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de9c532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de9c532f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de9c532f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m19@sanger.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ature.com/articles/s41592-021-01336-8" TargetMode="External"/><Relationship Id="rId4" Type="http://schemas.openxmlformats.org/officeDocument/2006/relationships/hyperlink" Target="https://doi.org/10.6084/m9.figshare.12420968" TargetMode="External"/><Relationship Id="rId5" Type="http://schemas.openxmlformats.org/officeDocument/2006/relationships/hyperlink" Target="https://github.com/theislab/scib" TargetMode="External"/><Relationship Id="rId6" Type="http://schemas.openxmlformats.org/officeDocument/2006/relationships/hyperlink" Target="https://theislab.github.io/scib-reproducibil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Single cell integration</a:t>
            </a:r>
            <a:endParaRPr/>
          </a:p>
        </p:txBody>
      </p:sp>
      <p:sp>
        <p:nvSpPr>
          <p:cNvPr id="55" name="Google Shape;55;p13"/>
          <p:cNvSpPr txBox="1"/>
          <p:nvPr/>
        </p:nvSpPr>
        <p:spPr>
          <a:xfrm>
            <a:off x="5731100" y="2956275"/>
            <a:ext cx="336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Pasha Mazin </a:t>
            </a:r>
            <a:r>
              <a:rPr lang="en-GB" u="sng">
                <a:solidFill>
                  <a:schemeClr val="hlink"/>
                </a:solidFill>
                <a:hlinkClick r:id="rId3"/>
              </a:rPr>
              <a:t>pm19@sanger.ac.uk</a:t>
            </a:r>
            <a:endParaRPr/>
          </a:p>
          <a:p>
            <a:pPr indent="0" lvl="0" marL="0" rtl="0" algn="l">
              <a:spcBef>
                <a:spcPts val="0"/>
              </a:spcBef>
              <a:spcAft>
                <a:spcPts val="0"/>
              </a:spcAft>
              <a:buNone/>
            </a:pPr>
            <a:r>
              <a:rPr lang="en-GB"/>
              <a:t>March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Batch effect removal</a:t>
            </a:r>
            <a:endParaRPr/>
          </a:p>
        </p:txBody>
      </p:sp>
      <p:sp>
        <p:nvSpPr>
          <p:cNvPr id="178" name="Google Shape;178;p22"/>
          <p:cNvSpPr txBox="1"/>
          <p:nvPr/>
        </p:nvSpPr>
        <p:spPr>
          <a:xfrm>
            <a:off x="462325" y="1166850"/>
            <a:ext cx="4501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Principal component regression (weightes sum of batch-to-PC R</a:t>
            </a:r>
            <a:r>
              <a:rPr baseline="30000" lang="en-GB"/>
              <a:t>2</a:t>
            </a:r>
            <a:r>
              <a:rPr lang="en-GB"/>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graph connectivity  mean (across all cell types) proportion of cell in the largest connected component in cell type subgraph</a:t>
            </a:r>
            <a:endParaRPr/>
          </a:p>
          <a:p>
            <a:pPr indent="-317500" lvl="0" marL="457200" rtl="0" algn="l">
              <a:spcBef>
                <a:spcPts val="0"/>
              </a:spcBef>
              <a:spcAft>
                <a:spcPts val="0"/>
              </a:spcAft>
              <a:buSzPts val="1400"/>
              <a:buChar char="●"/>
            </a:pPr>
            <a:r>
              <a:rPr lang="en-GB">
                <a:solidFill>
                  <a:schemeClr val="dk1"/>
                </a:solidFill>
              </a:rPr>
              <a:t>cLISI - neighborhood heterogeneity</a:t>
            </a:r>
            <a:endParaRPr>
              <a:solidFill>
                <a:schemeClr val="dk1"/>
              </a:solidFill>
            </a:endParaRPr>
          </a:p>
          <a:p>
            <a:pPr indent="-317500" lvl="0" marL="457200" rtl="0" algn="l">
              <a:spcBef>
                <a:spcPts val="0"/>
              </a:spcBef>
              <a:spcAft>
                <a:spcPts val="0"/>
              </a:spcAft>
              <a:buClr>
                <a:schemeClr val="dk1"/>
              </a:buClr>
              <a:buSzPts val="1400"/>
              <a:buChar char="●"/>
            </a:pPr>
            <a:r>
              <a:t/>
            </a:r>
            <a:endParaRPr>
              <a:solidFill>
                <a:schemeClr val="dk1"/>
              </a:solidFill>
            </a:endParaRPr>
          </a:p>
        </p:txBody>
      </p:sp>
      <p:pic>
        <p:nvPicPr>
          <p:cNvPr id="179" name="Google Shape;179;p22"/>
          <p:cNvPicPr preferRelativeResize="0"/>
          <p:nvPr/>
        </p:nvPicPr>
        <p:blipFill>
          <a:blip r:embed="rId3">
            <a:alphaModFix/>
          </a:blip>
          <a:stretch>
            <a:fillRect/>
          </a:stretch>
        </p:blipFill>
        <p:spPr>
          <a:xfrm>
            <a:off x="5135025" y="888813"/>
            <a:ext cx="3914775" cy="733425"/>
          </a:xfrm>
          <a:prstGeom prst="rect">
            <a:avLst/>
          </a:prstGeom>
          <a:noFill/>
          <a:ln>
            <a:noFill/>
          </a:ln>
        </p:spPr>
      </p:pic>
      <p:pic>
        <p:nvPicPr>
          <p:cNvPr id="180" name="Google Shape;180;p22"/>
          <p:cNvPicPr preferRelativeResize="0"/>
          <p:nvPr/>
        </p:nvPicPr>
        <p:blipFill>
          <a:blip r:embed="rId4">
            <a:alphaModFix/>
          </a:blip>
          <a:stretch>
            <a:fillRect/>
          </a:stretch>
        </p:blipFill>
        <p:spPr>
          <a:xfrm>
            <a:off x="5182400" y="1722000"/>
            <a:ext cx="3914775"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Label conservations</a:t>
            </a:r>
            <a:endParaRPr/>
          </a:p>
        </p:txBody>
      </p:sp>
      <p:pic>
        <p:nvPicPr>
          <p:cNvPr id="186" name="Google Shape;186;p23"/>
          <p:cNvPicPr preferRelativeResize="0"/>
          <p:nvPr/>
        </p:nvPicPr>
        <p:blipFill>
          <a:blip r:embed="rId3">
            <a:alphaModFix/>
          </a:blip>
          <a:stretch>
            <a:fillRect/>
          </a:stretch>
        </p:blipFill>
        <p:spPr>
          <a:xfrm>
            <a:off x="2066925" y="1769575"/>
            <a:ext cx="3857625" cy="581025"/>
          </a:xfrm>
          <a:prstGeom prst="rect">
            <a:avLst/>
          </a:prstGeom>
          <a:noFill/>
          <a:ln>
            <a:noFill/>
          </a:ln>
        </p:spPr>
      </p:pic>
      <p:sp>
        <p:nvSpPr>
          <p:cNvPr id="187" name="Google Shape;187;p23"/>
          <p:cNvSpPr txBox="1"/>
          <p:nvPr/>
        </p:nvSpPr>
        <p:spPr>
          <a:xfrm>
            <a:off x="428625" y="1085850"/>
            <a:ext cx="800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Similarity between pre-existed cell type annotation and optimal (max NMI) clustering for integrated dataset.</a:t>
            </a:r>
            <a:endParaRPr/>
          </a:p>
        </p:txBody>
      </p:sp>
      <p:sp>
        <p:nvSpPr>
          <p:cNvPr id="188" name="Google Shape;188;p23"/>
          <p:cNvSpPr txBox="1"/>
          <p:nvPr/>
        </p:nvSpPr>
        <p:spPr>
          <a:xfrm>
            <a:off x="647700" y="1819275"/>
            <a:ext cx="49545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NMI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ARI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ASW - </a:t>
            </a:r>
            <a:r>
              <a:rPr lang="en-GB"/>
              <a:t>average silhouette width</a:t>
            </a:r>
            <a:endParaRPr/>
          </a:p>
          <a:p>
            <a:pPr indent="-317500" lvl="1" marL="914400" rtl="0" algn="l">
              <a:spcBef>
                <a:spcPts val="0"/>
              </a:spcBef>
              <a:spcAft>
                <a:spcPts val="0"/>
              </a:spcAft>
              <a:buSzPts val="1400"/>
              <a:buChar char="○"/>
            </a:pPr>
            <a:r>
              <a:rPr lang="en-GB"/>
              <a:t>Celltypes</a:t>
            </a:r>
            <a:endParaRPr/>
          </a:p>
          <a:p>
            <a:pPr indent="-317500" lvl="1" marL="914400" rtl="0" algn="l">
              <a:spcBef>
                <a:spcPts val="0"/>
              </a:spcBef>
              <a:spcAft>
                <a:spcPts val="0"/>
              </a:spcAft>
              <a:buSzPts val="1400"/>
              <a:buChar char="○"/>
            </a:pPr>
            <a:r>
              <a:rPr lang="en-GB"/>
              <a:t>Batches</a:t>
            </a:r>
            <a:r>
              <a:rPr lang="en-GB"/>
              <a:t> within celltypes</a:t>
            </a:r>
            <a:endParaRPr/>
          </a:p>
          <a:p>
            <a:pPr indent="-317500" lvl="0" marL="457200" rtl="0" algn="l">
              <a:spcBef>
                <a:spcPts val="0"/>
              </a:spcBef>
              <a:spcAft>
                <a:spcPts val="0"/>
              </a:spcAft>
              <a:buSzPts val="1400"/>
              <a:buChar char="●"/>
            </a:pPr>
            <a:r>
              <a:rPr lang="en-GB"/>
              <a:t>cLISI - neighborhood </a:t>
            </a:r>
            <a:r>
              <a:rPr lang="en-GB"/>
              <a:t>homogeneity</a:t>
            </a:r>
            <a:endParaRPr/>
          </a:p>
          <a:p>
            <a:pPr indent="-317500" lvl="0" marL="457200" rtl="0" algn="l">
              <a:spcBef>
                <a:spcPts val="0"/>
              </a:spcBef>
              <a:spcAft>
                <a:spcPts val="0"/>
              </a:spcAft>
              <a:buSzPts val="1400"/>
              <a:buChar char="●"/>
            </a:pPr>
            <a:r>
              <a:rPr lang="en-GB"/>
              <a:t>isolated label F1 and ASW - how good cell types present in subset of batches separates from other cell types.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189" name="Google Shape;189;p23"/>
          <p:cNvPicPr preferRelativeResize="0"/>
          <p:nvPr/>
        </p:nvPicPr>
        <p:blipFill>
          <a:blip r:embed="rId4">
            <a:alphaModFix/>
          </a:blip>
          <a:stretch>
            <a:fillRect/>
          </a:stretch>
        </p:blipFill>
        <p:spPr>
          <a:xfrm>
            <a:off x="2066925" y="2665950"/>
            <a:ext cx="2105025" cy="504825"/>
          </a:xfrm>
          <a:prstGeom prst="rect">
            <a:avLst/>
          </a:prstGeom>
          <a:noFill/>
          <a:ln>
            <a:noFill/>
          </a:ln>
        </p:spPr>
      </p:pic>
      <p:sp>
        <p:nvSpPr>
          <p:cNvPr id="190" name="Google Shape;190;p23"/>
          <p:cNvSpPr txBox="1"/>
          <p:nvPr/>
        </p:nvSpPr>
        <p:spPr>
          <a:xfrm>
            <a:off x="4349550" y="2435175"/>
            <a:ext cx="464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Consider all cell pairs; </a:t>
            </a:r>
            <a:r>
              <a:rPr b="1" lang="en-GB"/>
              <a:t>a</a:t>
            </a:r>
            <a:r>
              <a:rPr lang="en-GB"/>
              <a:t> - both cells are in same cluster in both clusterings, </a:t>
            </a:r>
            <a:r>
              <a:rPr b="1" lang="en-GB"/>
              <a:t>b</a:t>
            </a:r>
            <a:r>
              <a:rPr lang="en-GB"/>
              <a:t> - cells are in different clusters in both clusterings. </a:t>
            </a:r>
            <a:r>
              <a:rPr b="1" lang="en-GB"/>
              <a:t>A+b+c+d</a:t>
            </a:r>
            <a:r>
              <a:rPr lang="en-GB"/>
              <a:t> - total number of pairs.</a:t>
            </a:r>
            <a:endParaRPr/>
          </a:p>
        </p:txBody>
      </p:sp>
      <p:sp>
        <p:nvSpPr>
          <p:cNvPr id="191" name="Google Shape;191;p23"/>
          <p:cNvSpPr txBox="1"/>
          <p:nvPr/>
        </p:nvSpPr>
        <p:spPr>
          <a:xfrm>
            <a:off x="4601275" y="3629500"/>
            <a:ext cx="3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2" name="Google Shape;192;p23"/>
          <p:cNvPicPr preferRelativeResize="0"/>
          <p:nvPr/>
        </p:nvPicPr>
        <p:blipFill>
          <a:blip r:embed="rId5">
            <a:alphaModFix/>
          </a:blip>
          <a:stretch>
            <a:fillRect/>
          </a:stretch>
        </p:blipFill>
        <p:spPr>
          <a:xfrm>
            <a:off x="3992525" y="3672800"/>
            <a:ext cx="1733550" cy="495300"/>
          </a:xfrm>
          <a:prstGeom prst="rect">
            <a:avLst/>
          </a:prstGeom>
          <a:noFill/>
          <a:ln>
            <a:noFill/>
          </a:ln>
        </p:spPr>
      </p:pic>
      <p:sp>
        <p:nvSpPr>
          <p:cNvPr id="193" name="Google Shape;193;p23"/>
          <p:cNvSpPr txBox="1"/>
          <p:nvPr/>
        </p:nvSpPr>
        <p:spPr>
          <a:xfrm>
            <a:off x="5889150" y="3635350"/>
            <a:ext cx="210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b</a:t>
            </a:r>
            <a:r>
              <a:rPr lang="en-GB"/>
              <a:t> is a mean distance within cluster (to ith)</a:t>
            </a:r>
            <a:endParaRPr/>
          </a:p>
          <a:p>
            <a:pPr indent="0" lvl="0" marL="0" rtl="0" algn="l">
              <a:spcBef>
                <a:spcPts val="0"/>
              </a:spcBef>
              <a:spcAft>
                <a:spcPts val="0"/>
              </a:spcAft>
              <a:buNone/>
            </a:pPr>
            <a:r>
              <a:rPr b="1" lang="en-GB"/>
              <a:t>a</a:t>
            </a:r>
            <a:r>
              <a:rPr lang="en-GB"/>
              <a:t> is a mean distance to the closest cluster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99" name="Google Shape;19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Shut up and use Scanorama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Conclusion</a:t>
            </a:r>
            <a:endParaRPr/>
          </a:p>
        </p:txBody>
      </p:sp>
      <p:sp>
        <p:nvSpPr>
          <p:cNvPr id="205" name="Google Shape;20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Shut up and use Scanorama (or scVI (or scANVI (or Harmony if scATAC (or bbknn</a:t>
            </a:r>
            <a:r>
              <a:rPr baseline="30000" lang="en-GB"/>
              <a:t>2</a:t>
            </a:r>
            <a:r>
              <a:rPr lang="en-GB"/>
              <a:t>)))))</a:t>
            </a:r>
            <a:endParaRPr/>
          </a:p>
          <a:p>
            <a:pPr indent="0" lvl="0" marL="0" rtl="0" algn="l">
              <a:spcBef>
                <a:spcPts val="1200"/>
              </a:spcBef>
              <a:spcAft>
                <a:spcPts val="0"/>
              </a:spcAft>
              <a:buNone/>
            </a:pPr>
            <a:r>
              <a:rPr baseline="30000" lang="en-GB"/>
              <a:t>1</a:t>
            </a:r>
            <a:r>
              <a:rPr lang="en-GB"/>
              <a:t> Very slow on large datasets according to my experience.</a:t>
            </a:r>
            <a:endParaRPr/>
          </a:p>
          <a:p>
            <a:pPr indent="0" lvl="0" marL="0" rtl="0" algn="l">
              <a:spcBef>
                <a:spcPts val="1200"/>
              </a:spcBef>
              <a:spcAft>
                <a:spcPts val="1200"/>
              </a:spcAft>
              <a:buClr>
                <a:schemeClr val="dk1"/>
              </a:buClr>
              <a:buSzPts val="1100"/>
              <a:buFont typeface="Arial"/>
              <a:buNone/>
            </a:pPr>
            <a:r>
              <a:rPr baseline="30000" lang="en-GB"/>
              <a:t>2</a:t>
            </a:r>
            <a:r>
              <a:rPr lang="en-GB"/>
              <a:t> Very fast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Links</a:t>
            </a:r>
            <a:endParaRPr/>
          </a:p>
        </p:txBody>
      </p:sp>
      <p:sp>
        <p:nvSpPr>
          <p:cNvPr id="211" name="Google Shape;21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presentation is based on the benchmarking paper: </a:t>
            </a:r>
            <a:r>
              <a:rPr lang="en-GB" u="sng">
                <a:solidFill>
                  <a:schemeClr val="hlink"/>
                </a:solidFill>
                <a:hlinkClick r:id="rId3"/>
              </a:rPr>
              <a:t>https://www.nature.com/articles/s41592-021-01336-8</a:t>
            </a:r>
            <a:endParaRPr/>
          </a:p>
          <a:p>
            <a:pPr indent="0" lvl="0" marL="0" rtl="0" algn="l">
              <a:spcBef>
                <a:spcPts val="1200"/>
              </a:spcBef>
              <a:spcAft>
                <a:spcPts val="0"/>
              </a:spcAft>
              <a:buNone/>
            </a:pPr>
            <a:r>
              <a:rPr lang="en-GB"/>
              <a:t>The deposited all benchmarking datasets here: </a:t>
            </a:r>
            <a:r>
              <a:rPr lang="en-GB" u="sng">
                <a:solidFill>
                  <a:schemeClr val="hlink"/>
                </a:solidFill>
                <a:hlinkClick r:id="rId4"/>
              </a:rPr>
              <a:t>https://doi.org/10.6084/m9.figshare.12420968</a:t>
            </a:r>
            <a:r>
              <a:rPr lang="en-GB"/>
              <a:t> </a:t>
            </a:r>
            <a:endParaRPr/>
          </a:p>
          <a:p>
            <a:pPr indent="0" lvl="0" marL="0" rtl="0" algn="l">
              <a:spcBef>
                <a:spcPts val="1200"/>
              </a:spcBef>
              <a:spcAft>
                <a:spcPts val="0"/>
              </a:spcAft>
              <a:buNone/>
            </a:pPr>
            <a:r>
              <a:rPr lang="en-GB"/>
              <a:t>The made scib package with integration methods wrappers and metrics implementations: </a:t>
            </a:r>
            <a:r>
              <a:rPr lang="en-GB" u="sng">
                <a:solidFill>
                  <a:schemeClr val="hlink"/>
                </a:solidFill>
                <a:hlinkClick r:id="rId5"/>
              </a:rPr>
              <a:t>https://github.com/theislab/scib</a:t>
            </a:r>
            <a:r>
              <a:rPr lang="en-GB"/>
              <a:t> </a:t>
            </a:r>
            <a:endParaRPr/>
          </a:p>
          <a:p>
            <a:pPr indent="0" lvl="0" marL="0" rtl="0" algn="l">
              <a:spcBef>
                <a:spcPts val="1200"/>
              </a:spcBef>
              <a:spcAft>
                <a:spcPts val="0"/>
              </a:spcAft>
              <a:buNone/>
            </a:pPr>
            <a:r>
              <a:rPr lang="en-GB"/>
              <a:t>An there is a web site with benchmarking results: </a:t>
            </a:r>
            <a:r>
              <a:rPr lang="en-GB" u="sng">
                <a:solidFill>
                  <a:schemeClr val="hlink"/>
                </a:solidFill>
                <a:hlinkClick r:id="rId6"/>
              </a:rPr>
              <a:t>https://theislab.github.io/scib-reproducibility/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plan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Batch effect: what is it?</a:t>
            </a:r>
            <a:endParaRPr/>
          </a:p>
          <a:p>
            <a:pPr indent="-342900" lvl="0" marL="457200" rtl="0" algn="l">
              <a:spcBef>
                <a:spcPts val="0"/>
              </a:spcBef>
              <a:spcAft>
                <a:spcPts val="0"/>
              </a:spcAft>
              <a:buSzPts val="1800"/>
              <a:buChar char="●"/>
            </a:pPr>
            <a:r>
              <a:rPr lang="en-GB"/>
              <a:t>Single cell representation</a:t>
            </a:r>
            <a:endParaRPr/>
          </a:p>
          <a:p>
            <a:pPr indent="-317500" lvl="2" marL="1371600" rtl="0" algn="l">
              <a:spcBef>
                <a:spcPts val="0"/>
              </a:spcBef>
              <a:spcAft>
                <a:spcPts val="0"/>
              </a:spcAft>
              <a:buSzPts val="1400"/>
              <a:buChar char="■"/>
            </a:pPr>
            <a:r>
              <a:rPr lang="en-GB"/>
              <a:t>Feature space</a:t>
            </a:r>
            <a:endParaRPr/>
          </a:p>
          <a:p>
            <a:pPr indent="-317500" lvl="2" marL="1371600" rtl="0" algn="l">
              <a:spcBef>
                <a:spcPts val="0"/>
              </a:spcBef>
              <a:spcAft>
                <a:spcPts val="0"/>
              </a:spcAft>
              <a:buSzPts val="1400"/>
              <a:buChar char="■"/>
            </a:pPr>
            <a:r>
              <a:rPr lang="en-GB"/>
              <a:t>Embedding</a:t>
            </a:r>
            <a:endParaRPr/>
          </a:p>
          <a:p>
            <a:pPr indent="-317500" lvl="2" marL="1371600" rtl="0" algn="l">
              <a:spcBef>
                <a:spcPts val="0"/>
              </a:spcBef>
              <a:spcAft>
                <a:spcPts val="0"/>
              </a:spcAft>
              <a:buSzPts val="1400"/>
              <a:buChar char="■"/>
            </a:pPr>
            <a:r>
              <a:rPr lang="en-GB"/>
              <a:t>KNN</a:t>
            </a:r>
            <a:endParaRPr/>
          </a:p>
          <a:p>
            <a:pPr indent="-342900" lvl="0" marL="457200" rtl="0" algn="l">
              <a:spcBef>
                <a:spcPts val="0"/>
              </a:spcBef>
              <a:spcAft>
                <a:spcPts val="0"/>
              </a:spcAft>
              <a:buSzPts val="1800"/>
              <a:buChar char="●"/>
            </a:pPr>
            <a:r>
              <a:rPr lang="en-GB"/>
              <a:t>What does integration mean?</a:t>
            </a:r>
            <a:endParaRPr/>
          </a:p>
          <a:p>
            <a:pPr indent="-342900" lvl="0" marL="457200" rtl="0" algn="l">
              <a:spcBef>
                <a:spcPts val="0"/>
              </a:spcBef>
              <a:spcAft>
                <a:spcPts val="0"/>
              </a:spcAft>
              <a:buSzPts val="1800"/>
              <a:buChar char="●"/>
            </a:pPr>
            <a:r>
              <a:rPr lang="en-GB"/>
              <a:t>Main integration approaches</a:t>
            </a:r>
            <a:endParaRPr/>
          </a:p>
          <a:p>
            <a:pPr indent="-342900" lvl="0" marL="457200" rtl="0" algn="l">
              <a:spcBef>
                <a:spcPts val="0"/>
              </a:spcBef>
              <a:spcAft>
                <a:spcPts val="0"/>
              </a:spcAft>
              <a:buSzPts val="1800"/>
              <a:buChar char="●"/>
            </a:pPr>
            <a:r>
              <a:rPr lang="en-GB"/>
              <a:t>Quality metrics</a:t>
            </a:r>
            <a:endParaRPr/>
          </a:p>
          <a:p>
            <a:pPr indent="-342900" lvl="0" marL="457200" rtl="0" algn="l">
              <a:spcBef>
                <a:spcPts val="0"/>
              </a:spcBef>
              <a:spcAft>
                <a:spcPts val="0"/>
              </a:spcAft>
              <a:buSzPts val="1800"/>
              <a:buChar char="●"/>
            </a:pPr>
            <a:r>
              <a:rPr lang="en-GB"/>
              <a:t>Label transfer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“Batch” effect - unwanted (</a:t>
            </a:r>
            <a:r>
              <a:rPr lang="en-GB"/>
              <a:t>technical</a:t>
            </a:r>
            <a:r>
              <a:rPr lang="en-GB"/>
              <a:t> or biological) signal in the data</a:t>
            </a:r>
            <a:endParaRPr/>
          </a:p>
        </p:txBody>
      </p:sp>
      <p:pic>
        <p:nvPicPr>
          <p:cNvPr id="67" name="Google Shape;67;p15"/>
          <p:cNvPicPr preferRelativeResize="0"/>
          <p:nvPr/>
        </p:nvPicPr>
        <p:blipFill>
          <a:blip r:embed="rId3">
            <a:alphaModFix/>
          </a:blip>
          <a:stretch>
            <a:fillRect/>
          </a:stretch>
        </p:blipFill>
        <p:spPr>
          <a:xfrm>
            <a:off x="4177788" y="1316475"/>
            <a:ext cx="1819275" cy="1828800"/>
          </a:xfrm>
          <a:prstGeom prst="rect">
            <a:avLst/>
          </a:prstGeom>
          <a:noFill/>
          <a:ln>
            <a:noFill/>
          </a:ln>
        </p:spPr>
      </p:pic>
      <p:pic>
        <p:nvPicPr>
          <p:cNvPr id="68" name="Google Shape;68;p15"/>
          <p:cNvPicPr preferRelativeResize="0"/>
          <p:nvPr/>
        </p:nvPicPr>
        <p:blipFill>
          <a:blip r:embed="rId4">
            <a:alphaModFix/>
          </a:blip>
          <a:stretch>
            <a:fillRect/>
          </a:stretch>
        </p:blipFill>
        <p:spPr>
          <a:xfrm>
            <a:off x="7267388" y="1417050"/>
            <a:ext cx="1838325" cy="1733550"/>
          </a:xfrm>
          <a:prstGeom prst="rect">
            <a:avLst/>
          </a:prstGeom>
          <a:noFill/>
          <a:ln>
            <a:noFill/>
          </a:ln>
        </p:spPr>
      </p:pic>
      <p:pic>
        <p:nvPicPr>
          <p:cNvPr id="69" name="Google Shape;69;p15"/>
          <p:cNvPicPr preferRelativeResize="0"/>
          <p:nvPr/>
        </p:nvPicPr>
        <p:blipFill>
          <a:blip r:embed="rId5">
            <a:alphaModFix/>
          </a:blip>
          <a:stretch>
            <a:fillRect/>
          </a:stretch>
        </p:blipFill>
        <p:spPr>
          <a:xfrm>
            <a:off x="4523188" y="3126800"/>
            <a:ext cx="1343025" cy="1543050"/>
          </a:xfrm>
          <a:prstGeom prst="rect">
            <a:avLst/>
          </a:prstGeom>
          <a:noFill/>
          <a:ln>
            <a:noFill/>
          </a:ln>
        </p:spPr>
      </p:pic>
      <p:sp>
        <p:nvSpPr>
          <p:cNvPr id="70" name="Google Shape;70;p15"/>
          <p:cNvSpPr/>
          <p:nvPr/>
        </p:nvSpPr>
        <p:spPr>
          <a:xfrm>
            <a:off x="6073275" y="1983150"/>
            <a:ext cx="1289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integration</a:t>
            </a:r>
            <a:endParaRPr/>
          </a:p>
        </p:txBody>
      </p:sp>
      <p:sp>
        <p:nvSpPr>
          <p:cNvPr id="71" name="Google Shape;71;p15"/>
          <p:cNvSpPr txBox="1"/>
          <p:nvPr/>
        </p:nvSpPr>
        <p:spPr>
          <a:xfrm>
            <a:off x="330700" y="1287350"/>
            <a:ext cx="36555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Technical</a:t>
            </a:r>
            <a:endParaRPr/>
          </a:p>
          <a:p>
            <a:pPr indent="-317500" lvl="1" marL="914400" rtl="0" algn="l">
              <a:spcBef>
                <a:spcPts val="0"/>
              </a:spcBef>
              <a:spcAft>
                <a:spcPts val="0"/>
              </a:spcAft>
              <a:buSzPts val="1400"/>
              <a:buChar char="○"/>
            </a:pPr>
            <a:r>
              <a:rPr lang="en-GB"/>
              <a:t>Technologies</a:t>
            </a:r>
            <a:endParaRPr/>
          </a:p>
          <a:p>
            <a:pPr indent="-317500" lvl="1" marL="914400" rtl="0" algn="l">
              <a:spcBef>
                <a:spcPts val="0"/>
              </a:spcBef>
              <a:spcAft>
                <a:spcPts val="0"/>
              </a:spcAft>
              <a:buSzPts val="1400"/>
              <a:buChar char="○"/>
            </a:pPr>
            <a:r>
              <a:rPr lang="en-GB"/>
              <a:t>Protoloc versions</a:t>
            </a:r>
            <a:endParaRPr/>
          </a:p>
          <a:p>
            <a:pPr indent="-317500" lvl="1" marL="914400" rtl="0" algn="l">
              <a:spcBef>
                <a:spcPts val="0"/>
              </a:spcBef>
              <a:spcAft>
                <a:spcPts val="0"/>
              </a:spcAft>
              <a:buSzPts val="1400"/>
              <a:buChar char="○"/>
            </a:pPr>
            <a:r>
              <a:rPr lang="en-GB"/>
              <a:t>Experimental conditions (</a:t>
            </a:r>
            <a:r>
              <a:rPr lang="en-GB"/>
              <a:t>laboratory</a:t>
            </a:r>
            <a:r>
              <a:rPr lang="en-GB"/>
              <a:t>, pearson performing experiment, etc)</a:t>
            </a:r>
            <a:endParaRPr/>
          </a:p>
          <a:p>
            <a:pPr indent="-317500" lvl="1" marL="914400" rtl="0" algn="l">
              <a:spcBef>
                <a:spcPts val="0"/>
              </a:spcBef>
              <a:spcAft>
                <a:spcPts val="0"/>
              </a:spcAft>
              <a:buSzPts val="1400"/>
              <a:buChar char="○"/>
            </a:pPr>
            <a:r>
              <a:rPr lang="en-GB"/>
              <a:t>Pipeline/annotation versions</a:t>
            </a:r>
            <a:endParaRPr/>
          </a:p>
          <a:p>
            <a:pPr indent="-317500" lvl="0" marL="457200" rtl="0" algn="l">
              <a:spcBef>
                <a:spcPts val="0"/>
              </a:spcBef>
              <a:spcAft>
                <a:spcPts val="0"/>
              </a:spcAft>
              <a:buSzPts val="1400"/>
              <a:buChar char="●"/>
            </a:pPr>
            <a:r>
              <a:rPr lang="en-GB"/>
              <a:t>Biological</a:t>
            </a:r>
            <a:endParaRPr/>
          </a:p>
          <a:p>
            <a:pPr indent="-317500" lvl="1" marL="914400" rtl="0" algn="l">
              <a:spcBef>
                <a:spcPts val="0"/>
              </a:spcBef>
              <a:spcAft>
                <a:spcPts val="0"/>
              </a:spcAft>
              <a:buSzPts val="1400"/>
              <a:buChar char="○"/>
            </a:pPr>
            <a:r>
              <a:rPr lang="en-GB"/>
              <a:t>Donor</a:t>
            </a:r>
            <a:endParaRPr/>
          </a:p>
          <a:p>
            <a:pPr indent="-317500" lvl="1" marL="914400" rtl="0" algn="l">
              <a:spcBef>
                <a:spcPts val="0"/>
              </a:spcBef>
              <a:spcAft>
                <a:spcPts val="0"/>
              </a:spcAft>
              <a:buSzPts val="1400"/>
              <a:buChar char="○"/>
            </a:pPr>
            <a:r>
              <a:rPr lang="en-GB"/>
              <a:t>Species</a:t>
            </a:r>
            <a:endParaRPr/>
          </a:p>
          <a:p>
            <a:pPr indent="-317500" lvl="1" marL="914400" rtl="0" algn="l">
              <a:spcBef>
                <a:spcPts val="0"/>
              </a:spcBef>
              <a:spcAft>
                <a:spcPts val="0"/>
              </a:spcAft>
              <a:buSzPts val="1400"/>
              <a:buChar char="○"/>
            </a:pPr>
            <a:r>
              <a:rPr lang="en-GB"/>
              <a:t>Organs</a:t>
            </a:r>
            <a:endParaRPr/>
          </a:p>
          <a:p>
            <a:pPr indent="-317500" lvl="1" marL="914400" rtl="0" algn="l">
              <a:spcBef>
                <a:spcPts val="0"/>
              </a:spcBef>
              <a:spcAft>
                <a:spcPts val="0"/>
              </a:spcAft>
              <a:buSzPts val="1400"/>
              <a:buChar char="○"/>
            </a:pPr>
            <a:r>
              <a:rPr lang="en-GB"/>
              <a:t>Cellular compositions</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Single cell data representation</a:t>
            </a:r>
            <a:endParaRPr/>
          </a:p>
        </p:txBody>
      </p:sp>
      <p:sp>
        <p:nvSpPr>
          <p:cNvPr id="77" name="Google Shape;77;p16"/>
          <p:cNvSpPr txBox="1"/>
          <p:nvPr/>
        </p:nvSpPr>
        <p:spPr>
          <a:xfrm>
            <a:off x="723900" y="1343025"/>
            <a:ext cx="13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t>Feature space</a:t>
            </a:r>
            <a:endParaRPr u="sng"/>
          </a:p>
        </p:txBody>
      </p:sp>
      <p:sp>
        <p:nvSpPr>
          <p:cNvPr id="78" name="Google Shape;78;p16"/>
          <p:cNvSpPr txBox="1"/>
          <p:nvPr/>
        </p:nvSpPr>
        <p:spPr>
          <a:xfrm>
            <a:off x="2781300" y="1114425"/>
            <a:ext cx="16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t>Embedding (low dim space)</a:t>
            </a:r>
            <a:endParaRPr u="sng"/>
          </a:p>
        </p:txBody>
      </p:sp>
      <p:sp>
        <p:nvSpPr>
          <p:cNvPr id="79" name="Google Shape;79;p16"/>
          <p:cNvSpPr txBox="1"/>
          <p:nvPr/>
        </p:nvSpPr>
        <p:spPr>
          <a:xfrm>
            <a:off x="4991100" y="1114425"/>
            <a:ext cx="211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t>Graph k-nearest neighbors (KNN)</a:t>
            </a:r>
            <a:endParaRPr u="sng"/>
          </a:p>
        </p:txBody>
      </p:sp>
      <p:cxnSp>
        <p:nvCxnSpPr>
          <p:cNvPr id="80" name="Google Shape;80;p16"/>
          <p:cNvCxnSpPr/>
          <p:nvPr/>
        </p:nvCxnSpPr>
        <p:spPr>
          <a:xfrm>
            <a:off x="695325" y="24765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6"/>
          <p:cNvCxnSpPr/>
          <p:nvPr/>
        </p:nvCxnSpPr>
        <p:spPr>
          <a:xfrm>
            <a:off x="695325" y="26289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6"/>
          <p:cNvCxnSpPr/>
          <p:nvPr/>
        </p:nvCxnSpPr>
        <p:spPr>
          <a:xfrm>
            <a:off x="695325" y="27813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6"/>
          <p:cNvCxnSpPr/>
          <p:nvPr/>
        </p:nvCxnSpPr>
        <p:spPr>
          <a:xfrm>
            <a:off x="695325" y="29337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6"/>
          <p:cNvCxnSpPr/>
          <p:nvPr/>
        </p:nvCxnSpPr>
        <p:spPr>
          <a:xfrm>
            <a:off x="695325" y="30861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6"/>
          <p:cNvCxnSpPr/>
          <p:nvPr/>
        </p:nvCxnSpPr>
        <p:spPr>
          <a:xfrm>
            <a:off x="695325" y="32385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6"/>
          <p:cNvCxnSpPr/>
          <p:nvPr/>
        </p:nvCxnSpPr>
        <p:spPr>
          <a:xfrm>
            <a:off x="695325" y="2324100"/>
            <a:ext cx="1305000" cy="96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6"/>
          <p:cNvCxnSpPr/>
          <p:nvPr/>
        </p:nvCxnSpPr>
        <p:spPr>
          <a:xfrm>
            <a:off x="952500" y="2124075"/>
            <a:ext cx="9600" cy="13239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6"/>
          <p:cNvCxnSpPr/>
          <p:nvPr/>
        </p:nvCxnSpPr>
        <p:spPr>
          <a:xfrm>
            <a:off x="1104900" y="2124075"/>
            <a:ext cx="9600" cy="13239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6"/>
          <p:cNvCxnSpPr/>
          <p:nvPr/>
        </p:nvCxnSpPr>
        <p:spPr>
          <a:xfrm>
            <a:off x="1257300" y="2124075"/>
            <a:ext cx="9600" cy="13239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6"/>
          <p:cNvCxnSpPr/>
          <p:nvPr/>
        </p:nvCxnSpPr>
        <p:spPr>
          <a:xfrm>
            <a:off x="1409700" y="2124075"/>
            <a:ext cx="9600" cy="13239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6"/>
          <p:cNvCxnSpPr/>
          <p:nvPr/>
        </p:nvCxnSpPr>
        <p:spPr>
          <a:xfrm>
            <a:off x="1562100" y="2124075"/>
            <a:ext cx="9600" cy="13239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a:off x="1714500" y="2124075"/>
            <a:ext cx="9600" cy="13239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1866900" y="2124075"/>
            <a:ext cx="9600" cy="13239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6"/>
          <p:cNvSpPr txBox="1"/>
          <p:nvPr/>
        </p:nvSpPr>
        <p:spPr>
          <a:xfrm rot="-5400000">
            <a:off x="71400" y="2528850"/>
            <a:ext cx="9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features</a:t>
            </a:r>
            <a:endParaRPr/>
          </a:p>
        </p:txBody>
      </p:sp>
      <p:cxnSp>
        <p:nvCxnSpPr>
          <p:cNvPr id="95" name="Google Shape;95;p16"/>
          <p:cNvCxnSpPr/>
          <p:nvPr/>
        </p:nvCxnSpPr>
        <p:spPr>
          <a:xfrm>
            <a:off x="800100" y="2124075"/>
            <a:ext cx="9600" cy="1323900"/>
          </a:xfrm>
          <a:prstGeom prst="straightConnector1">
            <a:avLst/>
          </a:prstGeom>
          <a:noFill/>
          <a:ln cap="flat" cmpd="sng" w="9525">
            <a:solidFill>
              <a:schemeClr val="dk2"/>
            </a:solidFill>
            <a:prstDash val="solid"/>
            <a:round/>
            <a:headEnd len="med" w="med" type="none"/>
            <a:tailEnd len="med" w="med" type="none"/>
          </a:ln>
        </p:spPr>
      </p:cxnSp>
      <p:sp>
        <p:nvSpPr>
          <p:cNvPr id="96" name="Google Shape;96;p16"/>
          <p:cNvSpPr txBox="1"/>
          <p:nvPr/>
        </p:nvSpPr>
        <p:spPr>
          <a:xfrm>
            <a:off x="447675" y="3705225"/>
            <a:ext cx="197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 features ~ 1e4-1e5</a:t>
            </a:r>
            <a:endParaRPr/>
          </a:p>
          <a:p>
            <a:pPr indent="0" lvl="0" marL="0" rtl="0" algn="l">
              <a:spcBef>
                <a:spcPts val="0"/>
              </a:spcBef>
              <a:spcAft>
                <a:spcPts val="0"/>
              </a:spcAft>
              <a:buNone/>
            </a:pPr>
            <a:r>
              <a:rPr lang="en-GB"/>
              <a:t>Genes, </a:t>
            </a:r>
            <a:r>
              <a:rPr lang="en-GB"/>
              <a:t>peaks</a:t>
            </a:r>
            <a:r>
              <a:rPr lang="en-GB"/>
              <a:t>, proteins, etc</a:t>
            </a:r>
            <a:endParaRPr/>
          </a:p>
        </p:txBody>
      </p:sp>
      <p:sp>
        <p:nvSpPr>
          <p:cNvPr id="97" name="Google Shape;97;p16"/>
          <p:cNvSpPr/>
          <p:nvPr/>
        </p:nvSpPr>
        <p:spPr>
          <a:xfrm>
            <a:off x="828750" y="2176450"/>
            <a:ext cx="104700" cy="9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981150" y="2176450"/>
            <a:ext cx="104700" cy="95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1133550" y="2176450"/>
            <a:ext cx="104700" cy="95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1285950" y="2176450"/>
            <a:ext cx="104700" cy="9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438350" y="2176450"/>
            <a:ext cx="104700" cy="9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1590750" y="2176450"/>
            <a:ext cx="104700" cy="95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743150" y="2176450"/>
            <a:ext cx="104700" cy="954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1895550" y="2176450"/>
            <a:ext cx="104700" cy="95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1077750" y="1800200"/>
            <a:ext cx="6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cells</a:t>
            </a:r>
            <a:endParaRPr/>
          </a:p>
        </p:txBody>
      </p:sp>
      <p:sp>
        <p:nvSpPr>
          <p:cNvPr id="106" name="Google Shape;106;p16"/>
          <p:cNvSpPr txBox="1"/>
          <p:nvPr/>
        </p:nvSpPr>
        <p:spPr>
          <a:xfrm>
            <a:off x="3044538" y="3395650"/>
            <a:ext cx="115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dimension 1</a:t>
            </a:r>
            <a:endParaRPr sz="1200"/>
          </a:p>
        </p:txBody>
      </p:sp>
      <p:sp>
        <p:nvSpPr>
          <p:cNvPr id="107" name="Google Shape;107;p16"/>
          <p:cNvSpPr txBox="1"/>
          <p:nvPr/>
        </p:nvSpPr>
        <p:spPr>
          <a:xfrm>
            <a:off x="2505075" y="3705225"/>
            <a:ext cx="223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 </a:t>
            </a:r>
            <a:r>
              <a:rPr lang="en-GB">
                <a:solidFill>
                  <a:schemeClr val="dk1"/>
                </a:solidFill>
              </a:rPr>
              <a:t>dimensions</a:t>
            </a:r>
            <a:r>
              <a:rPr lang="en-GB"/>
              <a:t> ~ 50-200</a:t>
            </a:r>
            <a:endParaRPr/>
          </a:p>
          <a:p>
            <a:pPr indent="0" lvl="0" marL="0" rtl="0" algn="l">
              <a:spcBef>
                <a:spcPts val="0"/>
              </a:spcBef>
              <a:spcAft>
                <a:spcPts val="0"/>
              </a:spcAft>
              <a:buNone/>
            </a:pPr>
            <a:r>
              <a:rPr lang="en-GB"/>
              <a:t>PC, latent space</a:t>
            </a:r>
            <a:endParaRPr/>
          </a:p>
          <a:p>
            <a:pPr indent="0" lvl="0" marL="0" rtl="0" algn="l">
              <a:spcBef>
                <a:spcPts val="0"/>
              </a:spcBef>
              <a:spcAft>
                <a:spcPts val="0"/>
              </a:spcAft>
              <a:buNone/>
            </a:pPr>
            <a:r>
              <a:rPr lang="en-GB"/>
              <a:t>Computed based on features</a:t>
            </a:r>
            <a:endParaRPr/>
          </a:p>
        </p:txBody>
      </p:sp>
      <p:sp>
        <p:nvSpPr>
          <p:cNvPr id="108" name="Google Shape;108;p16"/>
          <p:cNvSpPr/>
          <p:nvPr/>
        </p:nvSpPr>
        <p:spPr>
          <a:xfrm>
            <a:off x="3267150" y="3243250"/>
            <a:ext cx="104700" cy="9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3190950" y="3090850"/>
            <a:ext cx="104700" cy="95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343350" y="3090850"/>
            <a:ext cx="104700" cy="95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571950" y="2557450"/>
            <a:ext cx="104700" cy="9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3724350" y="2633650"/>
            <a:ext cx="104700" cy="9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3648150" y="2405050"/>
            <a:ext cx="104700" cy="95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3876750" y="2557450"/>
            <a:ext cx="104700" cy="954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3876750" y="2709850"/>
            <a:ext cx="104700" cy="95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324550" y="2028675"/>
            <a:ext cx="104700" cy="9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172150" y="2328850"/>
            <a:ext cx="104700" cy="95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5581650" y="3248100"/>
            <a:ext cx="104700" cy="95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5848350" y="2433600"/>
            <a:ext cx="104700" cy="9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5324550" y="2790900"/>
            <a:ext cx="104700" cy="9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5848350" y="2628900"/>
            <a:ext cx="104700" cy="954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6286500" y="2200400"/>
            <a:ext cx="104700" cy="954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5886450" y="2943300"/>
            <a:ext cx="104700" cy="954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6"/>
          <p:cNvCxnSpPr>
            <a:stCxn id="120" idx="7"/>
            <a:endCxn id="119" idx="3"/>
          </p:cNvCxnSpPr>
          <p:nvPr/>
        </p:nvCxnSpPr>
        <p:spPr>
          <a:xfrm flipH="1" rot="10800000">
            <a:off x="5413917" y="2515071"/>
            <a:ext cx="449700" cy="2898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6"/>
          <p:cNvCxnSpPr>
            <a:stCxn id="119" idx="4"/>
            <a:endCxn id="121" idx="0"/>
          </p:cNvCxnSpPr>
          <p:nvPr/>
        </p:nvCxnSpPr>
        <p:spPr>
          <a:xfrm>
            <a:off x="5900700" y="2529000"/>
            <a:ext cx="0" cy="999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6"/>
          <p:cNvCxnSpPr>
            <a:stCxn id="118" idx="7"/>
            <a:endCxn id="123" idx="3"/>
          </p:cNvCxnSpPr>
          <p:nvPr/>
        </p:nvCxnSpPr>
        <p:spPr>
          <a:xfrm flipH="1" rot="10800000">
            <a:off x="5671017" y="3024771"/>
            <a:ext cx="230700" cy="2373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6"/>
          <p:cNvCxnSpPr>
            <a:stCxn id="118" idx="0"/>
            <a:endCxn id="120" idx="5"/>
          </p:cNvCxnSpPr>
          <p:nvPr/>
        </p:nvCxnSpPr>
        <p:spPr>
          <a:xfrm rot="10800000">
            <a:off x="5413800" y="2872200"/>
            <a:ext cx="220200" cy="3759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6"/>
          <p:cNvCxnSpPr>
            <a:stCxn id="116" idx="3"/>
            <a:endCxn id="117" idx="7"/>
          </p:cNvCxnSpPr>
          <p:nvPr/>
        </p:nvCxnSpPr>
        <p:spPr>
          <a:xfrm flipH="1">
            <a:off x="5261583" y="2110104"/>
            <a:ext cx="78300" cy="232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6"/>
          <p:cNvCxnSpPr>
            <a:stCxn id="116" idx="6"/>
            <a:endCxn id="119" idx="1"/>
          </p:cNvCxnSpPr>
          <p:nvPr/>
        </p:nvCxnSpPr>
        <p:spPr>
          <a:xfrm>
            <a:off x="5429250" y="2076375"/>
            <a:ext cx="434400" cy="371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6"/>
          <p:cNvCxnSpPr>
            <a:stCxn id="119" idx="7"/>
            <a:endCxn id="122" idx="3"/>
          </p:cNvCxnSpPr>
          <p:nvPr/>
        </p:nvCxnSpPr>
        <p:spPr>
          <a:xfrm flipH="1" rot="10800000">
            <a:off x="5937717" y="2281971"/>
            <a:ext cx="364200" cy="1656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6"/>
          <p:cNvCxnSpPr>
            <a:stCxn id="121" idx="4"/>
            <a:endCxn id="123" idx="0"/>
          </p:cNvCxnSpPr>
          <p:nvPr/>
        </p:nvCxnSpPr>
        <p:spPr>
          <a:xfrm>
            <a:off x="5900700" y="2724300"/>
            <a:ext cx="38100" cy="2190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6"/>
          <p:cNvCxnSpPr>
            <a:stCxn id="117" idx="4"/>
            <a:endCxn id="120" idx="0"/>
          </p:cNvCxnSpPr>
          <p:nvPr/>
        </p:nvCxnSpPr>
        <p:spPr>
          <a:xfrm>
            <a:off x="5224500" y="2424250"/>
            <a:ext cx="152400" cy="3666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6"/>
          <p:cNvCxnSpPr>
            <a:stCxn id="117" idx="6"/>
            <a:endCxn id="119" idx="2"/>
          </p:cNvCxnSpPr>
          <p:nvPr/>
        </p:nvCxnSpPr>
        <p:spPr>
          <a:xfrm>
            <a:off x="5276850" y="2376550"/>
            <a:ext cx="571500" cy="1047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6"/>
          <p:cNvCxnSpPr>
            <a:stCxn id="122" idx="4"/>
            <a:endCxn id="123" idx="0"/>
          </p:cNvCxnSpPr>
          <p:nvPr/>
        </p:nvCxnSpPr>
        <p:spPr>
          <a:xfrm flipH="1">
            <a:off x="5938950" y="2295800"/>
            <a:ext cx="399900" cy="6474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16"/>
          <p:cNvSpPr/>
          <p:nvPr/>
        </p:nvSpPr>
        <p:spPr>
          <a:xfrm>
            <a:off x="2224525" y="2657725"/>
            <a:ext cx="280500" cy="28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4510525" y="2657725"/>
            <a:ext cx="280500" cy="28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6644125" y="2657725"/>
            <a:ext cx="280500" cy="28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7108075" y="2283375"/>
            <a:ext cx="1971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Clustering</a:t>
            </a:r>
            <a:endParaRPr/>
          </a:p>
          <a:p>
            <a:pPr indent="-317500" lvl="0" marL="457200" rtl="0" algn="l">
              <a:spcBef>
                <a:spcPts val="0"/>
              </a:spcBef>
              <a:spcAft>
                <a:spcPts val="0"/>
              </a:spcAft>
              <a:buSzPts val="1400"/>
              <a:buChar char="●"/>
            </a:pPr>
            <a:r>
              <a:rPr lang="en-GB"/>
              <a:t>Umap</a:t>
            </a:r>
            <a:endParaRPr/>
          </a:p>
          <a:p>
            <a:pPr indent="-317500" lvl="0" marL="457200" rtl="0" algn="l">
              <a:spcBef>
                <a:spcPts val="0"/>
              </a:spcBef>
              <a:spcAft>
                <a:spcPts val="0"/>
              </a:spcAft>
              <a:buSzPts val="1400"/>
              <a:buChar char="●"/>
            </a:pPr>
            <a:r>
              <a:rPr lang="en-GB"/>
              <a:t>Label transfer</a:t>
            </a:r>
            <a:endParaRPr/>
          </a:p>
          <a:p>
            <a:pPr indent="-317500" lvl="0" marL="457200" rtl="0" algn="l">
              <a:spcBef>
                <a:spcPts val="0"/>
              </a:spcBef>
              <a:spcAft>
                <a:spcPts val="0"/>
              </a:spcAft>
              <a:buSzPts val="1400"/>
              <a:buChar char="●"/>
            </a:pPr>
            <a:r>
              <a:rPr lang="en-GB"/>
              <a:t>etc</a:t>
            </a:r>
            <a:endParaRPr/>
          </a:p>
        </p:txBody>
      </p:sp>
      <p:cxnSp>
        <p:nvCxnSpPr>
          <p:cNvPr id="139" name="Google Shape;139;p16"/>
          <p:cNvCxnSpPr/>
          <p:nvPr/>
        </p:nvCxnSpPr>
        <p:spPr>
          <a:xfrm>
            <a:off x="2979700" y="3471450"/>
            <a:ext cx="11826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6"/>
          <p:cNvCxnSpPr/>
          <p:nvPr/>
        </p:nvCxnSpPr>
        <p:spPr>
          <a:xfrm rot="10800000">
            <a:off x="2985550" y="2476200"/>
            <a:ext cx="0" cy="10011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6"/>
          <p:cNvCxnSpPr/>
          <p:nvPr/>
        </p:nvCxnSpPr>
        <p:spPr>
          <a:xfrm flipH="1" rot="10800000">
            <a:off x="2991400" y="2839200"/>
            <a:ext cx="363000" cy="6264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16"/>
          <p:cNvSpPr txBox="1"/>
          <p:nvPr/>
        </p:nvSpPr>
        <p:spPr>
          <a:xfrm rot="-5397332">
            <a:off x="2300482" y="2729175"/>
            <a:ext cx="115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dimension 2</a:t>
            </a:r>
            <a:endParaRPr sz="1200"/>
          </a:p>
        </p:txBody>
      </p:sp>
      <p:sp>
        <p:nvSpPr>
          <p:cNvPr id="143" name="Google Shape;143;p16"/>
          <p:cNvSpPr txBox="1"/>
          <p:nvPr/>
        </p:nvSpPr>
        <p:spPr>
          <a:xfrm rot="-3601516">
            <a:off x="2681523" y="2576756"/>
            <a:ext cx="1159486" cy="3693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dimension 3</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Integration options</a:t>
            </a:r>
            <a:endParaRPr/>
          </a:p>
        </p:txBody>
      </p:sp>
      <p:sp>
        <p:nvSpPr>
          <p:cNvPr id="149" name="Google Shape;14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GB"/>
              <a:t>There are </a:t>
            </a:r>
            <a:r>
              <a:rPr lang="en-GB"/>
              <a:t>49 integration method as of Nov 2020 (likely much more now).</a:t>
            </a:r>
            <a:endParaRPr/>
          </a:p>
          <a:p>
            <a:pPr indent="0" lvl="0" marL="0" rtl="0" algn="l">
              <a:spcBef>
                <a:spcPts val="1200"/>
              </a:spcBef>
              <a:spcAft>
                <a:spcPts val="0"/>
              </a:spcAft>
              <a:buNone/>
            </a:pPr>
            <a:r>
              <a:rPr lang="en-GB"/>
              <a:t>Integration methods need as input:</a:t>
            </a:r>
            <a:endParaRPr/>
          </a:p>
          <a:p>
            <a:pPr indent="-300037" lvl="0" marL="457200" rtl="0" algn="l">
              <a:spcBef>
                <a:spcPts val="1200"/>
              </a:spcBef>
              <a:spcAft>
                <a:spcPts val="0"/>
              </a:spcAft>
              <a:buSzPct val="100000"/>
              <a:buAutoNum type="arabicPeriod"/>
            </a:pPr>
            <a:r>
              <a:rPr lang="en-GB"/>
              <a:t>Count or log-</a:t>
            </a:r>
            <a:r>
              <a:rPr lang="en-GB"/>
              <a:t>normalized</a:t>
            </a:r>
            <a:r>
              <a:rPr lang="en-GB"/>
              <a:t> matrix</a:t>
            </a:r>
            <a:endParaRPr/>
          </a:p>
          <a:p>
            <a:pPr indent="-300037" lvl="0" marL="457200" rtl="0" algn="l">
              <a:spcBef>
                <a:spcPts val="0"/>
              </a:spcBef>
              <a:spcAft>
                <a:spcPts val="0"/>
              </a:spcAft>
              <a:buSzPct val="100000"/>
              <a:buAutoNum type="arabicPeriod"/>
            </a:pPr>
            <a:r>
              <a:rPr lang="en-GB"/>
              <a:t>Batch (and maybe other covariates) information</a:t>
            </a:r>
            <a:endParaRPr/>
          </a:p>
          <a:p>
            <a:pPr indent="-300037" lvl="0" marL="457200" rtl="0" algn="l">
              <a:spcBef>
                <a:spcPts val="0"/>
              </a:spcBef>
              <a:spcAft>
                <a:spcPts val="0"/>
              </a:spcAft>
              <a:buSzPct val="100000"/>
              <a:buAutoNum type="arabicPeriod"/>
            </a:pPr>
            <a:r>
              <a:rPr lang="en-GB"/>
              <a:t>Some (scANVI) can use cell type annotation</a:t>
            </a:r>
            <a:endParaRPr/>
          </a:p>
          <a:p>
            <a:pPr indent="0" lvl="0" marL="0" rtl="0" algn="l">
              <a:spcBef>
                <a:spcPts val="1200"/>
              </a:spcBef>
              <a:spcAft>
                <a:spcPts val="0"/>
              </a:spcAft>
              <a:buNone/>
            </a:pPr>
            <a:r>
              <a:rPr lang="en-GB"/>
              <a:t>There are some options in data pre-processing</a:t>
            </a:r>
            <a:endParaRPr/>
          </a:p>
          <a:p>
            <a:pPr indent="-300037" lvl="0" marL="457200" rtl="0" algn="l">
              <a:spcBef>
                <a:spcPts val="1200"/>
              </a:spcBef>
              <a:spcAft>
                <a:spcPts val="0"/>
              </a:spcAft>
              <a:buSzPct val="100000"/>
              <a:buAutoNum type="arabicPeriod"/>
            </a:pPr>
            <a:r>
              <a:rPr lang="en-GB"/>
              <a:t>Use highly variable genes (HGV) or full gene set</a:t>
            </a:r>
            <a:endParaRPr/>
          </a:p>
          <a:p>
            <a:pPr indent="-300037" lvl="0" marL="457200" rtl="0" algn="l">
              <a:spcBef>
                <a:spcPts val="0"/>
              </a:spcBef>
              <a:spcAft>
                <a:spcPts val="0"/>
              </a:spcAft>
              <a:buSzPct val="100000"/>
              <a:buAutoNum type="arabicPeriod"/>
            </a:pPr>
            <a:r>
              <a:rPr lang="en-GB"/>
              <a:t>Scale (per batch)/no scale</a:t>
            </a:r>
            <a:endParaRPr/>
          </a:p>
          <a:p>
            <a:pPr indent="0" lvl="0" marL="0" rtl="0" algn="l">
              <a:spcBef>
                <a:spcPts val="1200"/>
              </a:spcBef>
              <a:spcAft>
                <a:spcPts val="0"/>
              </a:spcAft>
              <a:buNone/>
            </a:pPr>
            <a:r>
              <a:rPr lang="en-GB"/>
              <a:t>Output</a:t>
            </a:r>
            <a:endParaRPr/>
          </a:p>
          <a:p>
            <a:pPr indent="-300037" lvl="0" marL="457200" rtl="0" algn="l">
              <a:spcBef>
                <a:spcPts val="1200"/>
              </a:spcBef>
              <a:spcAft>
                <a:spcPts val="0"/>
              </a:spcAft>
              <a:buSzPct val="100000"/>
              <a:buAutoNum type="arabicPeriod"/>
            </a:pPr>
            <a:r>
              <a:rPr lang="en-GB"/>
              <a:t>Corrected feature matrix</a:t>
            </a:r>
            <a:endParaRPr/>
          </a:p>
          <a:p>
            <a:pPr indent="-300037" lvl="0" marL="457200" rtl="0" algn="l">
              <a:spcBef>
                <a:spcPts val="0"/>
              </a:spcBef>
              <a:spcAft>
                <a:spcPts val="0"/>
              </a:spcAft>
              <a:buSzPct val="100000"/>
              <a:buAutoNum type="arabicPeriod"/>
            </a:pPr>
            <a:r>
              <a:rPr lang="en-GB"/>
              <a:t>Common embedding</a:t>
            </a:r>
            <a:endParaRPr/>
          </a:p>
          <a:p>
            <a:pPr indent="-300037" lvl="0" marL="457200" rtl="0" algn="l">
              <a:spcBef>
                <a:spcPts val="0"/>
              </a:spcBef>
              <a:spcAft>
                <a:spcPts val="0"/>
              </a:spcAft>
              <a:buSzPct val="100000"/>
              <a:buAutoNum type="arabicPeriod"/>
            </a:pPr>
            <a:r>
              <a:rPr lang="en-GB"/>
              <a:t>Common graph</a:t>
            </a:r>
            <a:endParaRPr/>
          </a:p>
          <a:p>
            <a:pPr indent="-300037" lvl="0" marL="457200" rtl="0" algn="l">
              <a:spcBef>
                <a:spcPts val="0"/>
              </a:spcBef>
              <a:spcAft>
                <a:spcPts val="0"/>
              </a:spcAft>
              <a:buSzPct val="100000"/>
              <a:buAutoNum type="arabicPeriod"/>
            </a:pPr>
            <a:r>
              <a:rPr lang="en-GB"/>
              <a:t>Combination of above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8"/>
          <p:cNvPicPr preferRelativeResize="0"/>
          <p:nvPr/>
        </p:nvPicPr>
        <p:blipFill>
          <a:blip r:embed="rId3">
            <a:alphaModFix/>
          </a:blip>
          <a:stretch>
            <a:fillRect/>
          </a:stretch>
        </p:blipFill>
        <p:spPr>
          <a:xfrm>
            <a:off x="311700" y="698850"/>
            <a:ext cx="4790301" cy="4309974"/>
          </a:xfrm>
          <a:prstGeom prst="rect">
            <a:avLst/>
          </a:prstGeom>
          <a:noFill/>
          <a:ln>
            <a:noFill/>
          </a:ln>
        </p:spPr>
      </p:pic>
      <p:sp>
        <p:nvSpPr>
          <p:cNvPr id="155" name="Google Shape;155;p18"/>
          <p:cNvSpPr txBox="1"/>
          <p:nvPr/>
        </p:nvSpPr>
        <p:spPr>
          <a:xfrm>
            <a:off x="5178200" y="803700"/>
            <a:ext cx="3637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overall scores for the best performing method, preprocessing and output combinations on each task as well as their usability and scalability. Methods that failed to run for a particular task were assigned the unintegrated ranking for that task. An asterisk after the method name (scANVI and scGen) indicates that, in addition, cell identity information was passed to this method. For ComBat and MNN, usability and scalability scores corresponding to the Python implementation of the methods are reported (Scanpy and mnnpy, respectively).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9"/>
          <p:cNvPicPr preferRelativeResize="0"/>
          <p:nvPr/>
        </p:nvPicPr>
        <p:blipFill>
          <a:blip r:embed="rId3">
            <a:alphaModFix/>
          </a:blip>
          <a:stretch>
            <a:fillRect/>
          </a:stretch>
        </p:blipFill>
        <p:spPr>
          <a:xfrm>
            <a:off x="896225" y="228600"/>
            <a:ext cx="7351554" cy="4838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Metrics. All in [0,1] scale, where 1 means good integration.</a:t>
            </a:r>
            <a:endParaRPr/>
          </a:p>
        </p:txBody>
      </p:sp>
      <p:pic>
        <p:nvPicPr>
          <p:cNvPr id="166" name="Google Shape;166;p20"/>
          <p:cNvPicPr preferRelativeResize="0"/>
          <p:nvPr/>
        </p:nvPicPr>
        <p:blipFill>
          <a:blip r:embed="rId3">
            <a:alphaModFix/>
          </a:blip>
          <a:stretch>
            <a:fillRect/>
          </a:stretch>
        </p:blipFill>
        <p:spPr>
          <a:xfrm>
            <a:off x="1219200" y="941525"/>
            <a:ext cx="716933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Metrics summary</a:t>
            </a:r>
            <a:endParaRPr/>
          </a:p>
        </p:txBody>
      </p:sp>
      <p:graphicFrame>
        <p:nvGraphicFramePr>
          <p:cNvPr id="172" name="Google Shape;172;p21"/>
          <p:cNvGraphicFramePr/>
          <p:nvPr/>
        </p:nvGraphicFramePr>
        <p:xfrm>
          <a:off x="1205475" y="1428725"/>
          <a:ext cx="3000000" cy="3000000"/>
        </p:xfrm>
        <a:graphic>
          <a:graphicData uri="http://schemas.openxmlformats.org/drawingml/2006/table">
            <a:tbl>
              <a:tblPr>
                <a:noFill/>
                <a:tableStyleId>{E9A7FD78-3080-45B6-BAD5-8FB6420ED0D0}</a:tableStyleId>
              </a:tblPr>
              <a:tblGrid>
                <a:gridCol w="1665250"/>
                <a:gridCol w="1665250"/>
                <a:gridCol w="1665250"/>
                <a:gridCol w="1665250"/>
              </a:tblGrid>
              <a:tr h="200025">
                <a:tc>
                  <a:txBody>
                    <a:bodyPr/>
                    <a:lstStyle/>
                    <a:p>
                      <a:pPr indent="0" lvl="0" marL="0" rtl="0" algn="l">
                        <a:lnSpc>
                          <a:spcPct val="115000"/>
                        </a:lnSpc>
                        <a:spcBef>
                          <a:spcPts val="0"/>
                        </a:spcBef>
                        <a:spcAft>
                          <a:spcPts val="0"/>
                        </a:spcAft>
                        <a:buNone/>
                      </a:pPr>
                      <a:r>
                        <a:rPr b="1" lang="en-GB" sz="1100"/>
                        <a:t>Metric name</a:t>
                      </a:r>
                      <a:endParaRPr b="1" sz="11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b="1" lang="en-GB" sz="1100"/>
                        <a:t>P</a:t>
                      </a:r>
                      <a:r>
                        <a:rPr b="1" lang="en-GB" sz="1100"/>
                        <a:t>urpose</a:t>
                      </a:r>
                      <a:endParaRPr b="1" sz="11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b="1" lang="en-GB" sz="1100"/>
                        <a:t>I</a:t>
                      </a:r>
                      <a:r>
                        <a:rPr b="1" lang="en-GB" sz="1100"/>
                        <a:t>nput</a:t>
                      </a:r>
                      <a:endParaRPr b="1" sz="11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b="1" lang="en-GB" sz="1100"/>
                        <a:t>N</a:t>
                      </a:r>
                      <a:r>
                        <a:rPr b="1" lang="en-GB" sz="1100"/>
                        <a:t>eeds cell type labels</a:t>
                      </a:r>
                      <a:endParaRPr b="1" sz="11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84925">
                <a:tc>
                  <a:txBody>
                    <a:bodyPr/>
                    <a:lstStyle/>
                    <a:p>
                      <a:pPr indent="0" lvl="0" marL="0" rtl="0" algn="l">
                        <a:lnSpc>
                          <a:spcPct val="115000"/>
                        </a:lnSpc>
                        <a:spcBef>
                          <a:spcPts val="0"/>
                        </a:spcBef>
                        <a:spcAft>
                          <a:spcPts val="0"/>
                        </a:spcAft>
                        <a:buNone/>
                      </a:pPr>
                      <a:r>
                        <a:rPr lang="en-GB" sz="800"/>
                        <a:t>principal component regression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removal of batch effects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embedding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no</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54775">
                <a:tc>
                  <a:txBody>
                    <a:bodyPr/>
                    <a:lstStyle/>
                    <a:p>
                      <a:pPr indent="0" lvl="0" marL="0" rtl="0" algn="l">
                        <a:lnSpc>
                          <a:spcPct val="115000"/>
                        </a:lnSpc>
                        <a:spcBef>
                          <a:spcPts val="0"/>
                        </a:spcBef>
                        <a:spcAft>
                          <a:spcPts val="0"/>
                        </a:spcAft>
                        <a:buNone/>
                      </a:pPr>
                      <a:r>
                        <a:rPr lang="en-GB" sz="800"/>
                        <a:t>ASW batch</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removal of batch effects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embedding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31350">
                <a:tc>
                  <a:txBody>
                    <a:bodyPr/>
                    <a:lstStyle/>
                    <a:p>
                      <a:pPr indent="0" lvl="0" marL="0" rtl="0" algn="l">
                        <a:lnSpc>
                          <a:spcPct val="115000"/>
                        </a:lnSpc>
                        <a:spcBef>
                          <a:spcPts val="0"/>
                        </a:spcBef>
                        <a:spcAft>
                          <a:spcPts val="0"/>
                        </a:spcAft>
                        <a:buNone/>
                      </a:pPr>
                      <a:r>
                        <a:rPr lang="en-GB" sz="800"/>
                        <a:t>graph connectivity</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removal of batch effects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graph</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25500">
                <a:tc>
                  <a:txBody>
                    <a:bodyPr/>
                    <a:lstStyle/>
                    <a:p>
                      <a:pPr indent="0" lvl="0" marL="0" rtl="0" algn="l">
                        <a:lnSpc>
                          <a:spcPct val="115000"/>
                        </a:lnSpc>
                        <a:spcBef>
                          <a:spcPts val="0"/>
                        </a:spcBef>
                        <a:spcAft>
                          <a:spcPts val="0"/>
                        </a:spcAft>
                        <a:buNone/>
                      </a:pPr>
                      <a:r>
                        <a:rPr lang="en-GB" sz="800"/>
                        <a:t>graph iLISI</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removal of batch effects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graph</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no</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GB" sz="800"/>
                        <a:t>kBET</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removal of batch effects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graph</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no</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800"/>
                        <a:t>NMI</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label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clustering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800"/>
                        <a:t>ARI</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label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clustering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800"/>
                        <a:t>ASW label</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label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embedding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800"/>
                        <a:t>graph cLISI</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label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graph</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800"/>
                        <a:t>isolated label F1</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label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clustering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800"/>
                        <a:t>isolated label ASW</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label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embedding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GB" sz="800"/>
                        <a:t>cell-cycle (CC)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conservation of biological variance</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embedding</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no</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GB" sz="800"/>
                        <a:t>HVG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conservation of biological variance</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features</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no</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GB" sz="800"/>
                        <a:t>trajectory conservation</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conservation of biological variance</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graph</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c>
                  <a:txBody>
                    <a:bodyPr/>
                    <a:lstStyle/>
                    <a:p>
                      <a:pPr indent="0" lvl="0" marL="0" rtl="0" algn="l">
                        <a:lnSpc>
                          <a:spcPct val="115000"/>
                        </a:lnSpc>
                        <a:spcBef>
                          <a:spcPts val="0"/>
                        </a:spcBef>
                        <a:spcAft>
                          <a:spcPts val="0"/>
                        </a:spcAft>
                        <a:buNone/>
                      </a:pPr>
                      <a:r>
                        <a:rPr lang="en-GB" sz="800"/>
                        <a:t>yes/no (performed per cluster)</a:t>
                      </a:r>
                      <a:endParaRPr sz="800"/>
                    </a:p>
                    <a:p>
                      <a:pPr indent="0" lvl="0" marL="0" rtl="0" algn="l">
                        <a:lnSpc>
                          <a:spcPct val="115000"/>
                        </a:lnSpc>
                        <a:spcBef>
                          <a:spcPts val="0"/>
                        </a:spcBef>
                        <a:spcAft>
                          <a:spcPts val="0"/>
                        </a:spcAft>
                        <a:buNone/>
                      </a:pPr>
                      <a:r>
                        <a:rPr lang="en-GB" sz="800"/>
                        <a:t>Needs per-batch trajectories ahead</a:t>
                      </a:r>
                      <a:endParaRPr sz="800"/>
                    </a:p>
                  </a:txBody>
                  <a:tcPr marT="19050" marB="19050" marR="28575" marL="28575" anchor="b">
                    <a:lnL cap="flat" cmpd="sng" w="9525">
                      <a:solidFill>
                        <a:srgbClr val="D9D9D9"/>
                      </a:solidFill>
                      <a:prstDash val="dash"/>
                      <a:round/>
                      <a:headEnd len="sm" w="sm" type="none"/>
                      <a:tailEnd len="sm" w="sm" type="none"/>
                    </a:lnL>
                    <a:lnR cap="flat" cmpd="sng" w="9525">
                      <a:solidFill>
                        <a:srgbClr val="D9D9D9"/>
                      </a:solidFill>
                      <a:prstDash val="dash"/>
                      <a:round/>
                      <a:headEnd len="sm" w="sm" type="none"/>
                      <a:tailEnd len="sm" w="sm" type="none"/>
                    </a:lnR>
                    <a:lnT cap="flat" cmpd="sng" w="9525">
                      <a:solidFill>
                        <a:srgbClr val="D9D9D9"/>
                      </a:solidFill>
                      <a:prstDash val="dash"/>
                      <a:round/>
                      <a:headEnd len="sm" w="sm" type="none"/>
                      <a:tailEnd len="sm" w="sm" type="none"/>
                    </a:lnT>
                    <a:lnB cap="flat" cmpd="sng" w="9525">
                      <a:solidFill>
                        <a:srgbClr val="D9D9D9"/>
                      </a:solidFill>
                      <a:prstDash val="dash"/>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