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23"/>
  </p:notesMasterIdLst>
  <p:handoutMasterIdLst>
    <p:handoutMasterId r:id="rId24"/>
  </p:handoutMasterIdLst>
  <p:sldIdLst>
    <p:sldId id="256" r:id="rId2"/>
    <p:sldId id="258" r:id="rId3"/>
    <p:sldId id="299" r:id="rId4"/>
    <p:sldId id="303" r:id="rId5"/>
    <p:sldId id="319" r:id="rId6"/>
    <p:sldId id="320" r:id="rId7"/>
    <p:sldId id="321" r:id="rId8"/>
    <p:sldId id="322" r:id="rId9"/>
    <p:sldId id="326" r:id="rId10"/>
    <p:sldId id="323" r:id="rId11"/>
    <p:sldId id="324" r:id="rId12"/>
    <p:sldId id="325" r:id="rId13"/>
    <p:sldId id="327" r:id="rId14"/>
    <p:sldId id="330" r:id="rId15"/>
    <p:sldId id="316" r:id="rId16"/>
    <p:sldId id="328" r:id="rId17"/>
    <p:sldId id="331" r:id="rId18"/>
    <p:sldId id="297" r:id="rId19"/>
    <p:sldId id="317" r:id="rId20"/>
    <p:sldId id="318" r:id="rId21"/>
    <p:sldId id="274" r:id="rId22"/>
  </p:sldIdLst>
  <p:sldSz cx="9144000" cy="5143500" type="screen16x9"/>
  <p:notesSz cx="6858000" cy="9144000"/>
  <p:embeddedFontLst>
    <p:embeddedFont>
      <p:font typeface="Arial Rounded MT Bold" panose="020F0704030504030204" pitchFamily="34" charset="0"/>
      <p:regular r:id="rId25"/>
    </p:embeddedFont>
    <p:embeddedFont>
      <p:font typeface="Fredoka One" panose="020B0604020202020204" charset="0"/>
      <p:regular r:id="rId26"/>
    </p:embeddedFont>
    <p:embeddedFont>
      <p:font typeface="Orbitron" panose="020B0604020202020204" charset="0"/>
      <p:regular r:id="rId27"/>
      <p:bold r:id="rId28"/>
    </p:embeddedFont>
    <p:embeddedFont>
      <p:font typeface="Roboto"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Kumar Tiwari" initials="AKT" lastIdx="1" clrIdx="0">
    <p:extLst>
      <p:ext uri="{19B8F6BF-5375-455C-9EA6-DF929625EA0E}">
        <p15:presenceInfo xmlns:p15="http://schemas.microsoft.com/office/powerpoint/2012/main" userId="Ashish Kumar Tiwari" providerId="None"/>
      </p:ext>
    </p:extLst>
  </p:cmAuthor>
  <p:cmAuthor id="2" name="Bilash Thakur" initials="BT" lastIdx="1" clrIdx="1">
    <p:extLst>
      <p:ext uri="{19B8F6BF-5375-455C-9EA6-DF929625EA0E}">
        <p15:presenceInfo xmlns:p15="http://schemas.microsoft.com/office/powerpoint/2012/main" userId="Bilash Thak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4E5DF-A92C-4CD1-96B6-B83C100F008E}">
  <a:tblStyle styleId="{65E4E5DF-A92C-4CD1-96B6-B83C100F00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196" autoAdjust="0"/>
  </p:normalViewPr>
  <p:slideViewPr>
    <p:cSldViewPr snapToGrid="0">
      <p:cViewPr varScale="1">
        <p:scale>
          <a:sx n="116" d="100"/>
          <a:sy n="116" d="100"/>
        </p:scale>
        <p:origin x="854" y="72"/>
      </p:cViewPr>
      <p:guideLst/>
    </p:cSldViewPr>
  </p:slideViewPr>
  <p:outlineViewPr>
    <p:cViewPr>
      <p:scale>
        <a:sx n="33" d="100"/>
        <a:sy n="33" d="100"/>
      </p:scale>
      <p:origin x="0" y="-1661"/>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6CABB0-AF65-40FB-B772-7BF9CECA36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E313AFE-2179-4C4E-B61C-5C19343691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E26479-E906-45C5-9C1B-CB034639ACC7}" type="datetimeFigureOut">
              <a:rPr lang="en-IN" smtClean="0"/>
              <a:t>30-11-2022</a:t>
            </a:fld>
            <a:endParaRPr lang="en-IN"/>
          </a:p>
        </p:txBody>
      </p:sp>
      <p:sp>
        <p:nvSpPr>
          <p:cNvPr id="4" name="Footer Placeholder 3">
            <a:extLst>
              <a:ext uri="{FF2B5EF4-FFF2-40B4-BE49-F238E27FC236}">
                <a16:creationId xmlns:a16="http://schemas.microsoft.com/office/drawing/2014/main" id="{7F49B952-E1BE-4843-BB1F-FD4F096B3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FA4341F-DC8F-4F4C-84B7-961BCED65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AF1E-436C-4CDC-92C7-0864B01CC5B9}" type="slidenum">
              <a:rPr lang="en-IN" smtClean="0"/>
              <a:t>‹#›</a:t>
            </a:fld>
            <a:endParaRPr lang="en-IN"/>
          </a:p>
        </p:txBody>
      </p:sp>
    </p:spTree>
    <p:extLst>
      <p:ext uri="{BB962C8B-B14F-4D97-AF65-F5344CB8AC3E}">
        <p14:creationId xmlns:p14="http://schemas.microsoft.com/office/powerpoint/2010/main" val="3259889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4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237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0facb75130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0facb75130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23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0facb75130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0facb75130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r>
              <a:rPr lang="en-US"/>
              <a:t>Click to edit Master title style</a:t>
            </a:r>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5"/>
            <p:cNvGrpSpPr/>
            <p:nvPr/>
          </p:nvGrpSpPr>
          <p:grpSpPr>
            <a:xfrm rot="-5400000" flipH="1">
              <a:off x="8268109" y="1815891"/>
              <a:ext cx="618213" cy="306426"/>
              <a:chOff x="5989375" y="1843575"/>
              <a:chExt cx="136525" cy="67675"/>
            </a:xfrm>
          </p:grpSpPr>
          <p:sp>
            <p:nvSpPr>
              <p:cNvPr id="118" name="Google Shape;118;p5"/>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18934" y="3399771"/>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4" name="Google Shape;144;p5"/>
          <p:cNvSpPr txBox="1">
            <a:spLocks noGrp="1"/>
          </p:cNvSpPr>
          <p:nvPr>
            <p:ph type="subTitle" idx="1"/>
          </p:nvPr>
        </p:nvSpPr>
        <p:spPr>
          <a:xfrm>
            <a:off x="1254788"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145" name="Google Shape;145;p5"/>
          <p:cNvSpPr txBox="1">
            <a:spLocks noGrp="1"/>
          </p:cNvSpPr>
          <p:nvPr>
            <p:ph type="subTitle" idx="2"/>
          </p:nvPr>
        </p:nvSpPr>
        <p:spPr>
          <a:xfrm>
            <a:off x="1254788"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146" name="Google Shape;146;p5"/>
          <p:cNvSpPr txBox="1">
            <a:spLocks noGrp="1"/>
          </p:cNvSpPr>
          <p:nvPr>
            <p:ph type="subTitle" idx="3"/>
          </p:nvPr>
        </p:nvSpPr>
        <p:spPr>
          <a:xfrm>
            <a:off x="5112413" y="2601579"/>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147" name="Google Shape;147;p5"/>
          <p:cNvSpPr txBox="1">
            <a:spLocks noGrp="1"/>
          </p:cNvSpPr>
          <p:nvPr>
            <p:ph type="subTitle" idx="4"/>
          </p:nvPr>
        </p:nvSpPr>
        <p:spPr>
          <a:xfrm>
            <a:off x="5112413" y="2972979"/>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148" name="Google Shape;148;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r>
              <a:rPr lang="en-US"/>
              <a:t>Click to edit Master title style</a:t>
            </a:r>
            <a:endParaRPr/>
          </a:p>
        </p:txBody>
      </p:sp>
      <p:sp>
        <p:nvSpPr>
          <p:cNvPr id="149" name="Google Shape;149;p5"/>
          <p:cNvSpPr txBox="1">
            <a:spLocks noGrp="1"/>
          </p:cNvSpPr>
          <p:nvPr>
            <p:ph type="title" idx="5" hasCustomPrompt="1"/>
          </p:nvPr>
        </p:nvSpPr>
        <p:spPr>
          <a:xfrm>
            <a:off x="2200238"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a:spLocks noGrp="1"/>
          </p:cNvSpPr>
          <p:nvPr>
            <p:ph type="title" idx="6" hasCustomPrompt="1"/>
          </p:nvPr>
        </p:nvSpPr>
        <p:spPr>
          <a:xfrm>
            <a:off x="6057863" y="2019699"/>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7"/>
            <p:cNvGrpSpPr/>
            <p:nvPr/>
          </p:nvGrpSpPr>
          <p:grpSpPr>
            <a:xfrm rot="5400000" flipH="1">
              <a:off x="963093" y="3704212"/>
              <a:ext cx="2966902" cy="4306224"/>
              <a:chOff x="6769513" y="299393"/>
              <a:chExt cx="1308620" cy="1899525"/>
            </a:xfrm>
          </p:grpSpPr>
          <p:sp>
            <p:nvSpPr>
              <p:cNvPr id="188" name="Google Shape;188;p7"/>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7"/>
          <p:cNvSpPr txBox="1">
            <a:spLocks noGrp="1"/>
          </p:cNvSpPr>
          <p:nvPr>
            <p:ph type="title"/>
          </p:nvPr>
        </p:nvSpPr>
        <p:spPr>
          <a:xfrm>
            <a:off x="945441" y="1323878"/>
            <a:ext cx="3442500" cy="1431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rPr lang="en-US"/>
              <a:t>Click to edit Master title style</a:t>
            </a:r>
            <a:endParaRPr/>
          </a:p>
        </p:txBody>
      </p:sp>
      <p:sp>
        <p:nvSpPr>
          <p:cNvPr id="195" name="Google Shape;195;p7"/>
          <p:cNvSpPr txBox="1">
            <a:spLocks noGrp="1"/>
          </p:cNvSpPr>
          <p:nvPr>
            <p:ph type="subTitle" idx="1"/>
          </p:nvPr>
        </p:nvSpPr>
        <p:spPr>
          <a:xfrm>
            <a:off x="945450" y="2750728"/>
            <a:ext cx="3442500" cy="10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r>
              <a:rPr lang="en-US"/>
              <a:t>Click to edit Master title style</a:t>
            </a:r>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490"/>
        <p:cNvGrpSpPr/>
        <p:nvPr/>
      </p:nvGrpSpPr>
      <p:grpSpPr>
        <a:xfrm>
          <a:off x="0" y="0"/>
          <a:ext cx="0" cy="0"/>
          <a:chOff x="0" y="0"/>
          <a:chExt cx="0" cy="0"/>
        </a:xfrm>
      </p:grpSpPr>
      <p:sp>
        <p:nvSpPr>
          <p:cNvPr id="491" name="Google Shape;491;p17"/>
          <p:cNvSpPr txBox="1">
            <a:spLocks noGrp="1"/>
          </p:cNvSpPr>
          <p:nvPr>
            <p:ph type="subTitle" idx="1"/>
          </p:nvPr>
        </p:nvSpPr>
        <p:spPr>
          <a:xfrm>
            <a:off x="885175"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492" name="Google Shape;492;p17"/>
          <p:cNvSpPr txBox="1">
            <a:spLocks noGrp="1"/>
          </p:cNvSpPr>
          <p:nvPr>
            <p:ph type="subTitle" idx="2"/>
          </p:nvPr>
        </p:nvSpPr>
        <p:spPr>
          <a:xfrm>
            <a:off x="88517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493" name="Google Shape;493;p17"/>
          <p:cNvSpPr txBox="1">
            <a:spLocks noGrp="1"/>
          </p:cNvSpPr>
          <p:nvPr>
            <p:ph type="subTitle" idx="3"/>
          </p:nvPr>
        </p:nvSpPr>
        <p:spPr>
          <a:xfrm>
            <a:off x="3536543" y="3574317"/>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494" name="Google Shape;494;p17"/>
          <p:cNvSpPr txBox="1">
            <a:spLocks noGrp="1"/>
          </p:cNvSpPr>
          <p:nvPr>
            <p:ph type="subTitle" idx="4"/>
          </p:nvPr>
        </p:nvSpPr>
        <p:spPr>
          <a:xfrm>
            <a:off x="3536557"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495" name="Google Shape;495;p17"/>
          <p:cNvSpPr txBox="1">
            <a:spLocks noGrp="1"/>
          </p:cNvSpPr>
          <p:nvPr>
            <p:ph type="subTitle" idx="5"/>
          </p:nvPr>
        </p:nvSpPr>
        <p:spPr>
          <a:xfrm>
            <a:off x="6187925" y="3574317"/>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496" name="Google Shape;496;p17"/>
          <p:cNvSpPr txBox="1">
            <a:spLocks noGrp="1"/>
          </p:cNvSpPr>
          <p:nvPr>
            <p:ph type="subTitle" idx="6"/>
          </p:nvPr>
        </p:nvSpPr>
        <p:spPr>
          <a:xfrm>
            <a:off x="6187925" y="3974562"/>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497" name="Google Shape;497;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r>
              <a:rPr lang="en-US"/>
              <a:t>Click to edit Master title style</a:t>
            </a:r>
            <a:endParaRPr/>
          </a:p>
        </p:txBody>
      </p:sp>
      <p:sp>
        <p:nvSpPr>
          <p:cNvPr id="498" name="Google Shape;498;p17"/>
          <p:cNvSpPr txBox="1">
            <a:spLocks noGrp="1"/>
          </p:cNvSpPr>
          <p:nvPr>
            <p:ph type="subTitle" idx="7"/>
          </p:nvPr>
        </p:nvSpPr>
        <p:spPr>
          <a:xfrm>
            <a:off x="88517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499" name="Google Shape;499;p17"/>
          <p:cNvSpPr txBox="1">
            <a:spLocks noGrp="1"/>
          </p:cNvSpPr>
          <p:nvPr>
            <p:ph type="subTitle" idx="8"/>
          </p:nvPr>
        </p:nvSpPr>
        <p:spPr>
          <a:xfrm>
            <a:off x="88517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500" name="Google Shape;500;p17"/>
          <p:cNvSpPr txBox="1">
            <a:spLocks noGrp="1"/>
          </p:cNvSpPr>
          <p:nvPr>
            <p:ph type="subTitle" idx="9"/>
          </p:nvPr>
        </p:nvSpPr>
        <p:spPr>
          <a:xfrm>
            <a:off x="3536543"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501" name="Google Shape;501;p17"/>
          <p:cNvSpPr txBox="1">
            <a:spLocks noGrp="1"/>
          </p:cNvSpPr>
          <p:nvPr>
            <p:ph type="subTitle" idx="13"/>
          </p:nvPr>
        </p:nvSpPr>
        <p:spPr>
          <a:xfrm>
            <a:off x="3536557"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502" name="Google Shape;502;p17"/>
          <p:cNvSpPr txBox="1">
            <a:spLocks noGrp="1"/>
          </p:cNvSpPr>
          <p:nvPr>
            <p:ph type="subTitle" idx="14"/>
          </p:nvPr>
        </p:nvSpPr>
        <p:spPr>
          <a:xfrm>
            <a:off x="6187925" y="1849391"/>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r>
              <a:rPr lang="en-US"/>
              <a:t>Click to edit Master subtitle style</a:t>
            </a:r>
            <a:endParaRPr/>
          </a:p>
        </p:txBody>
      </p:sp>
      <p:sp>
        <p:nvSpPr>
          <p:cNvPr id="503" name="Google Shape;503;p17"/>
          <p:cNvSpPr txBox="1">
            <a:spLocks noGrp="1"/>
          </p:cNvSpPr>
          <p:nvPr>
            <p:ph type="subTitle" idx="15"/>
          </p:nvPr>
        </p:nvSpPr>
        <p:spPr>
          <a:xfrm>
            <a:off x="6187925" y="2249636"/>
            <a:ext cx="20709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r>
              <a:rPr lang="en-US"/>
              <a:t>Click to edit Master subtitle style</a:t>
            </a:r>
            <a:endParaRPr/>
          </a:p>
        </p:txBody>
      </p:sp>
      <p:sp>
        <p:nvSpPr>
          <p:cNvPr id="504" name="Google Shape;504;p17"/>
          <p:cNvSpPr txBox="1">
            <a:spLocks noGrp="1"/>
          </p:cNvSpPr>
          <p:nvPr>
            <p:ph type="title" idx="16" hasCustomPrompt="1"/>
          </p:nvPr>
        </p:nvSpPr>
        <p:spPr>
          <a:xfrm>
            <a:off x="147767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a:spLocks noGrp="1"/>
          </p:cNvSpPr>
          <p:nvPr>
            <p:ph type="title" idx="17" hasCustomPrompt="1"/>
          </p:nvPr>
        </p:nvSpPr>
        <p:spPr>
          <a:xfrm>
            <a:off x="4129043"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a:spLocks noGrp="1"/>
          </p:cNvSpPr>
          <p:nvPr>
            <p:ph type="title" idx="18" hasCustomPrompt="1"/>
          </p:nvPr>
        </p:nvSpPr>
        <p:spPr>
          <a:xfrm>
            <a:off x="147767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a:spLocks noGrp="1"/>
          </p:cNvSpPr>
          <p:nvPr>
            <p:ph type="title" idx="19" hasCustomPrompt="1"/>
          </p:nvPr>
        </p:nvSpPr>
        <p:spPr>
          <a:xfrm>
            <a:off x="4129043"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a:spLocks noGrp="1"/>
          </p:cNvSpPr>
          <p:nvPr>
            <p:ph type="title" idx="20" hasCustomPrompt="1"/>
          </p:nvPr>
        </p:nvSpPr>
        <p:spPr>
          <a:xfrm>
            <a:off x="6780425" y="1278011"/>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a:spLocks noGrp="1"/>
          </p:cNvSpPr>
          <p:nvPr>
            <p:ph type="title" idx="21" hasCustomPrompt="1"/>
          </p:nvPr>
        </p:nvSpPr>
        <p:spPr>
          <a:xfrm>
            <a:off x="6780425" y="3002952"/>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7"/>
            <p:cNvGrpSpPr/>
            <p:nvPr/>
          </p:nvGrpSpPr>
          <p:grpSpPr>
            <a:xfrm rot="5400000" flipH="1">
              <a:off x="8520149" y="2304293"/>
              <a:ext cx="457201" cy="78377"/>
              <a:chOff x="2974099" y="851893"/>
              <a:chExt cx="129011" cy="22560"/>
            </a:xfrm>
          </p:grpSpPr>
          <p:sp>
            <p:nvSpPr>
              <p:cNvPr id="519" name="Google Shape;519;p17"/>
              <p:cNvSpPr/>
              <p:nvPr/>
            </p:nvSpPr>
            <p:spPr>
              <a:xfrm>
                <a:off x="3071233" y="851893"/>
                <a:ext cx="31876" cy="22560"/>
              </a:xfrm>
              <a:custGeom>
                <a:avLst/>
                <a:gdLst/>
                <a:ahLst/>
                <a:cxnLst/>
                <a:rect l="l" t="t" r="r" b="b"/>
                <a:pathLst>
                  <a:path w="698" h="494" extrusionOk="0">
                    <a:moveTo>
                      <a:pt x="408"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3046756" y="851893"/>
                <a:ext cx="31876" cy="22560"/>
              </a:xfrm>
              <a:custGeom>
                <a:avLst/>
                <a:gdLst/>
                <a:ahLst/>
                <a:cxnLst/>
                <a:rect l="l" t="t" r="r" b="b"/>
                <a:pathLst>
                  <a:path w="698" h="494" extrusionOk="0">
                    <a:moveTo>
                      <a:pt x="409" y="0"/>
                    </a:moveTo>
                    <a:lnTo>
                      <a:pt x="0" y="494"/>
                    </a:lnTo>
                    <a:lnTo>
                      <a:pt x="289"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3022643" y="851893"/>
                <a:ext cx="31922" cy="22560"/>
              </a:xfrm>
              <a:custGeom>
                <a:avLst/>
                <a:gdLst/>
                <a:ahLst/>
                <a:cxnLst/>
                <a:rect l="l" t="t" r="r" b="b"/>
                <a:pathLst>
                  <a:path w="699" h="494" extrusionOk="0">
                    <a:moveTo>
                      <a:pt x="409" y="0"/>
                    </a:moveTo>
                    <a:lnTo>
                      <a:pt x="1"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998576" y="851893"/>
                <a:ext cx="31511" cy="22560"/>
              </a:xfrm>
              <a:custGeom>
                <a:avLst/>
                <a:gdLst/>
                <a:ahLst/>
                <a:cxnLst/>
                <a:rect l="l" t="t" r="r" b="b"/>
                <a:pathLst>
                  <a:path w="690" h="494" extrusionOk="0">
                    <a:moveTo>
                      <a:pt x="400" y="0"/>
                    </a:moveTo>
                    <a:lnTo>
                      <a:pt x="0" y="494"/>
                    </a:lnTo>
                    <a:lnTo>
                      <a:pt x="290" y="494"/>
                    </a:lnTo>
                    <a:lnTo>
                      <a:pt x="6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974099" y="851893"/>
                <a:ext cx="31876" cy="22560"/>
              </a:xfrm>
              <a:custGeom>
                <a:avLst/>
                <a:gdLst/>
                <a:ahLst/>
                <a:cxnLst/>
                <a:rect l="l" t="t" r="r" b="b"/>
                <a:pathLst>
                  <a:path w="698" h="494" extrusionOk="0">
                    <a:moveTo>
                      <a:pt x="409" y="0"/>
                    </a:moveTo>
                    <a:lnTo>
                      <a:pt x="0" y="494"/>
                    </a:lnTo>
                    <a:lnTo>
                      <a:pt x="290" y="494"/>
                    </a:lnTo>
                    <a:lnTo>
                      <a:pt x="6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rot="5400000" flipH="1">
              <a:off x="-1140839" y="9230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avLst/>
                <a:gdLst/>
                <a:ahLst/>
                <a:cxnLst/>
                <a:rect l="l" t="t" r="r" b="b"/>
                <a:pathLst>
                  <a:path w="392" h="392" extrusionOk="0">
                    <a:moveTo>
                      <a:pt x="341" y="0"/>
                    </a:moveTo>
                    <a:lnTo>
                      <a:pt x="0" y="341"/>
                    </a:lnTo>
                    <a:lnTo>
                      <a:pt x="51"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2556469" y="1152202"/>
                <a:ext cx="17902" cy="17902"/>
              </a:xfrm>
              <a:custGeom>
                <a:avLst/>
                <a:gdLst/>
                <a:ahLst/>
                <a:cxnLst/>
                <a:rect l="l" t="t" r="r" b="b"/>
                <a:pathLst>
                  <a:path w="392" h="392" extrusionOk="0">
                    <a:moveTo>
                      <a:pt x="51" y="0"/>
                    </a:moveTo>
                    <a:lnTo>
                      <a:pt x="0" y="51"/>
                    </a:lnTo>
                    <a:lnTo>
                      <a:pt x="341" y="392"/>
                    </a:lnTo>
                    <a:lnTo>
                      <a:pt x="392" y="341"/>
                    </a:lnTo>
                    <a:lnTo>
                      <a:pt x="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2606978" y="1152202"/>
                <a:ext cx="17902" cy="17902"/>
              </a:xfrm>
              <a:custGeom>
                <a:avLst/>
                <a:gdLst/>
                <a:ahLst/>
                <a:cxnLst/>
                <a:rect l="l" t="t" r="r" b="b"/>
                <a:pathLst>
                  <a:path w="392" h="392" extrusionOk="0">
                    <a:moveTo>
                      <a:pt x="341" y="0"/>
                    </a:moveTo>
                    <a:lnTo>
                      <a:pt x="0" y="341"/>
                    </a:lnTo>
                    <a:lnTo>
                      <a:pt x="60" y="392"/>
                    </a:lnTo>
                    <a:lnTo>
                      <a:pt x="392" y="51"/>
                    </a:lnTo>
                    <a:lnTo>
                      <a:pt x="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2606978" y="1152202"/>
                <a:ext cx="18313" cy="17902"/>
              </a:xfrm>
              <a:custGeom>
                <a:avLst/>
                <a:gdLst/>
                <a:ahLst/>
                <a:cxnLst/>
                <a:rect l="l" t="t" r="r" b="b"/>
                <a:pathLst>
                  <a:path w="401" h="392" extrusionOk="0">
                    <a:moveTo>
                      <a:pt x="60" y="0"/>
                    </a:moveTo>
                    <a:lnTo>
                      <a:pt x="0" y="51"/>
                    </a:lnTo>
                    <a:lnTo>
                      <a:pt x="341" y="392"/>
                    </a:lnTo>
                    <a:lnTo>
                      <a:pt x="400" y="341"/>
                    </a:lnTo>
                    <a:lnTo>
                      <a:pt x="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2505550"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505550"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2556058" y="1111010"/>
                <a:ext cx="17947" cy="17902"/>
              </a:xfrm>
              <a:custGeom>
                <a:avLst/>
                <a:gdLst/>
                <a:ahLst/>
                <a:cxnLst/>
                <a:rect l="l" t="t" r="r" b="b"/>
                <a:pathLst>
                  <a:path w="393" h="392" extrusionOk="0">
                    <a:moveTo>
                      <a:pt x="341" y="1"/>
                    </a:moveTo>
                    <a:lnTo>
                      <a:pt x="1" y="341"/>
                    </a:lnTo>
                    <a:lnTo>
                      <a:pt x="52" y="392"/>
                    </a:lnTo>
                    <a:lnTo>
                      <a:pt x="392" y="52"/>
                    </a:lnTo>
                    <a:lnTo>
                      <a:pt x="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2556058" y="1111010"/>
                <a:ext cx="17947" cy="17902"/>
              </a:xfrm>
              <a:custGeom>
                <a:avLst/>
                <a:gdLst/>
                <a:ahLst/>
                <a:cxnLst/>
                <a:rect l="l" t="t" r="r" b="b"/>
                <a:pathLst>
                  <a:path w="393" h="392" extrusionOk="0">
                    <a:moveTo>
                      <a:pt x="52" y="1"/>
                    </a:moveTo>
                    <a:lnTo>
                      <a:pt x="1" y="52"/>
                    </a:lnTo>
                    <a:lnTo>
                      <a:pt x="341" y="392"/>
                    </a:lnTo>
                    <a:lnTo>
                      <a:pt x="392" y="341"/>
                    </a:lnTo>
                    <a:lnTo>
                      <a:pt x="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9" r:id="rId5"/>
    <p:sldLayoutId id="2147483663" r:id="rId6"/>
    <p:sldLayoutId id="2147483671"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329372" y="1097511"/>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2">
                    <a:lumMod val="50000"/>
                  </a:schemeClr>
                </a:solidFill>
              </a:rPr>
              <a:t>Application of AR in Industry</a:t>
            </a:r>
            <a:endParaRPr dirty="0">
              <a:solidFill>
                <a:schemeClr val="tx2">
                  <a:lumMod val="50000"/>
                </a:schemeClr>
              </a:solidFill>
            </a:endParaRPr>
          </a:p>
        </p:txBody>
      </p:sp>
      <p:sp>
        <p:nvSpPr>
          <p:cNvPr id="832" name="Google Shape;832;p30"/>
          <p:cNvSpPr txBox="1">
            <a:spLocks noGrp="1"/>
          </p:cNvSpPr>
          <p:nvPr>
            <p:ph type="subTitle" idx="1"/>
          </p:nvPr>
        </p:nvSpPr>
        <p:spPr>
          <a:xfrm>
            <a:off x="5795752" y="3643884"/>
            <a:ext cx="1966845" cy="4880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 sz="1400" b="1" dirty="0">
              <a:solidFill>
                <a:schemeClr val="tx1">
                  <a:lumMod val="50000"/>
                </a:schemeClr>
              </a:solidFill>
            </a:endParaRPr>
          </a:p>
          <a:p>
            <a:pPr marL="0" lvl="0" indent="0" algn="ctr" rtl="0">
              <a:spcBef>
                <a:spcPts val="0"/>
              </a:spcBef>
              <a:spcAft>
                <a:spcPts val="0"/>
              </a:spcAft>
              <a:buNone/>
            </a:pPr>
            <a:r>
              <a:rPr lang="en" sz="1400" b="1" dirty="0">
                <a:solidFill>
                  <a:schemeClr val="tx1">
                    <a:lumMod val="50000"/>
                  </a:schemeClr>
                </a:solidFill>
              </a:rPr>
              <a:t>Aakash Roy</a:t>
            </a:r>
          </a:p>
          <a:p>
            <a:pPr marL="0" lvl="0" indent="0" algn="ctr" rtl="0">
              <a:spcBef>
                <a:spcPts val="0"/>
              </a:spcBef>
              <a:spcAft>
                <a:spcPts val="0"/>
              </a:spcAft>
              <a:buNone/>
            </a:pPr>
            <a:r>
              <a:rPr lang="en" sz="1400" b="1" dirty="0">
                <a:solidFill>
                  <a:schemeClr val="tx1">
                    <a:lumMod val="50000"/>
                  </a:schemeClr>
                </a:solidFill>
              </a:rPr>
              <a:t>21i170007</a:t>
            </a:r>
            <a:endParaRPr sz="1400" b="1" dirty="0">
              <a:solidFill>
                <a:schemeClr val="tx1">
                  <a:lumMod val="50000"/>
                </a:schemeClr>
              </a:solidFill>
            </a:endParaRPr>
          </a:p>
        </p:txBody>
      </p:sp>
      <p:grpSp>
        <p:nvGrpSpPr>
          <p:cNvPr id="833" name="Google Shape;833;p30"/>
          <p:cNvGrpSpPr/>
          <p:nvPr/>
        </p:nvGrpSpPr>
        <p:grpSpPr>
          <a:xfrm>
            <a:off x="888012" y="1440674"/>
            <a:ext cx="300359" cy="299855"/>
            <a:chOff x="1466575" y="2391250"/>
            <a:chExt cx="59575" cy="59475"/>
          </a:xfrm>
          <a:solidFill>
            <a:schemeClr val="tx1">
              <a:lumMod val="25000"/>
            </a:schemeClr>
          </a:solidFill>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5000"/>
                  </a:schemeClr>
                </a:solidFill>
              </a:endParaRPr>
            </a:p>
          </p:txBody>
        </p:sp>
      </p:grpSp>
      <p:sp>
        <p:nvSpPr>
          <p:cNvPr id="11" name="TextBox 10">
            <a:extLst>
              <a:ext uri="{FF2B5EF4-FFF2-40B4-BE49-F238E27FC236}">
                <a16:creationId xmlns:a16="http://schemas.microsoft.com/office/drawing/2014/main" id="{480F21E8-6135-B015-2A3A-7424896C589E}"/>
              </a:ext>
            </a:extLst>
          </p:cNvPr>
          <p:cNvSpPr txBox="1"/>
          <p:nvPr/>
        </p:nvSpPr>
        <p:spPr>
          <a:xfrm>
            <a:off x="280362" y="3407896"/>
            <a:ext cx="3866975" cy="830997"/>
          </a:xfrm>
          <a:prstGeom prst="rect">
            <a:avLst/>
          </a:prstGeom>
          <a:noFill/>
        </p:spPr>
        <p:txBody>
          <a:bodyPr wrap="square">
            <a:spAutoFit/>
          </a:bodyPr>
          <a:lstStyle/>
          <a:p>
            <a:pPr marL="0" lvl="0" indent="0" algn="ctr" rtl="0">
              <a:spcBef>
                <a:spcPts val="0"/>
              </a:spcBef>
              <a:spcAft>
                <a:spcPts val="0"/>
              </a:spcAft>
              <a:buNone/>
            </a:pPr>
            <a:r>
              <a:rPr lang="en-US" sz="1600" b="1" dirty="0">
                <a:solidFill>
                  <a:schemeClr val="tx1">
                    <a:lumMod val="50000"/>
                  </a:schemeClr>
                </a:solidFill>
              </a:rPr>
              <a:t> </a:t>
            </a:r>
          </a:p>
          <a:p>
            <a:pPr marL="0" lvl="0" indent="0" algn="ctr" rtl="0">
              <a:spcBef>
                <a:spcPts val="0"/>
              </a:spcBef>
              <a:spcAft>
                <a:spcPts val="0"/>
              </a:spcAft>
              <a:buNone/>
            </a:pPr>
            <a:r>
              <a:rPr lang="en-US" sz="1800" b="1" dirty="0">
                <a:solidFill>
                  <a:schemeClr val="tx1">
                    <a:lumMod val="50000"/>
                  </a:schemeClr>
                </a:solidFill>
                <a:latin typeface="Roboto" panose="02000000000000000000" pitchFamily="2" charset="0"/>
                <a:ea typeface="Roboto" panose="02000000000000000000" pitchFamily="2" charset="0"/>
              </a:rPr>
              <a:t>Prof. Jayendran Venkateswaran</a:t>
            </a:r>
          </a:p>
          <a:p>
            <a:pPr marL="0" lvl="0" indent="0" algn="ctr" rtl="0">
              <a:spcBef>
                <a:spcPts val="0"/>
              </a:spcBef>
              <a:spcAft>
                <a:spcPts val="0"/>
              </a:spcAft>
              <a:buNone/>
            </a:pPr>
            <a:r>
              <a:rPr lang="en-US" b="1" dirty="0">
                <a:solidFill>
                  <a:schemeClr val="tx1">
                    <a:lumMod val="50000"/>
                  </a:schemeClr>
                </a:solidFill>
                <a:latin typeface="Roboto" panose="02000000000000000000" pitchFamily="2" charset="0"/>
                <a:ea typeface="Roboto" panose="02000000000000000000" pitchFamily="2" charset="0"/>
              </a:rPr>
              <a:t>Industrial Engineering &amp; Operations Research</a:t>
            </a:r>
          </a:p>
        </p:txBody>
      </p:sp>
      <p:sp>
        <p:nvSpPr>
          <p:cNvPr id="13" name="TextBox 12">
            <a:extLst>
              <a:ext uri="{FF2B5EF4-FFF2-40B4-BE49-F238E27FC236}">
                <a16:creationId xmlns:a16="http://schemas.microsoft.com/office/drawing/2014/main" id="{B96E658E-6C56-E26A-B379-CBDC4B7097B1}"/>
              </a:ext>
            </a:extLst>
          </p:cNvPr>
          <p:cNvSpPr txBox="1"/>
          <p:nvPr/>
        </p:nvSpPr>
        <p:spPr>
          <a:xfrm>
            <a:off x="888012" y="3343568"/>
            <a:ext cx="2485795"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Under the guidance of</a:t>
            </a:r>
          </a:p>
        </p:txBody>
      </p:sp>
      <p:sp>
        <p:nvSpPr>
          <p:cNvPr id="14" name="TextBox 13">
            <a:extLst>
              <a:ext uri="{FF2B5EF4-FFF2-40B4-BE49-F238E27FC236}">
                <a16:creationId xmlns:a16="http://schemas.microsoft.com/office/drawing/2014/main" id="{886905B3-94C2-EDF3-336C-6F95FA2F6C55}"/>
              </a:ext>
            </a:extLst>
          </p:cNvPr>
          <p:cNvSpPr txBox="1"/>
          <p:nvPr/>
        </p:nvSpPr>
        <p:spPr>
          <a:xfrm>
            <a:off x="5536276" y="3407896"/>
            <a:ext cx="2485795"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Presented by</a:t>
            </a:r>
          </a:p>
        </p:txBody>
      </p:sp>
      <p:sp>
        <p:nvSpPr>
          <p:cNvPr id="15" name="TextBox 14">
            <a:extLst>
              <a:ext uri="{FF2B5EF4-FFF2-40B4-BE49-F238E27FC236}">
                <a16:creationId xmlns:a16="http://schemas.microsoft.com/office/drawing/2014/main" id="{84A9AEE0-9CBE-4B98-992E-2777875B894E}"/>
              </a:ext>
            </a:extLst>
          </p:cNvPr>
          <p:cNvSpPr txBox="1"/>
          <p:nvPr/>
        </p:nvSpPr>
        <p:spPr>
          <a:xfrm>
            <a:off x="3870373" y="311894"/>
            <a:ext cx="4421921" cy="369332"/>
          </a:xfrm>
          <a:prstGeom prst="rect">
            <a:avLst/>
          </a:prstGeom>
          <a:noFill/>
        </p:spPr>
        <p:txBody>
          <a:bodyPr wrap="square">
            <a:spAutoFit/>
          </a:bodyPr>
          <a:lstStyle/>
          <a:p>
            <a:pPr marL="0" lvl="0" indent="0" algn="ctr" rtl="0">
              <a:spcBef>
                <a:spcPts val="0"/>
              </a:spcBef>
              <a:spcAft>
                <a:spcPts val="0"/>
              </a:spcAft>
              <a:buNone/>
            </a:pPr>
            <a:r>
              <a:rPr lang="en-US" sz="1800" b="1" dirty="0">
                <a:solidFill>
                  <a:schemeClr val="tx1">
                    <a:lumMod val="50000"/>
                  </a:schemeClr>
                </a:solidFill>
              </a:rPr>
              <a:t> </a:t>
            </a:r>
            <a:r>
              <a:rPr lang="en-US" sz="1800" b="1" dirty="0">
                <a:solidFill>
                  <a:schemeClr val="tx1">
                    <a:lumMod val="50000"/>
                  </a:schemeClr>
                </a:solidFill>
                <a:latin typeface="Roboto" panose="02000000000000000000" pitchFamily="2" charset="0"/>
                <a:ea typeface="Roboto" panose="02000000000000000000" pitchFamily="2" charset="0"/>
              </a:rPr>
              <a:t>Indian Institute of Technology, Bombay</a:t>
            </a:r>
          </a:p>
        </p:txBody>
      </p:sp>
      <p:pic>
        <p:nvPicPr>
          <p:cNvPr id="9" name="Picture 8">
            <a:extLst>
              <a:ext uri="{FF2B5EF4-FFF2-40B4-BE49-F238E27FC236}">
                <a16:creationId xmlns:a16="http://schemas.microsoft.com/office/drawing/2014/main" id="{E41647D5-AE95-416C-8B62-E152AA021DF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8315570" y="207638"/>
            <a:ext cx="576516" cy="5618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WebGL</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714587" y="1855929"/>
            <a:ext cx="7518400"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Roboto" panose="020B0604020202020204" charset="0"/>
                <a:ea typeface="Roboto" panose="020B0604020202020204" charset="0"/>
              </a:rPr>
              <a:t>It is a JavaScript API for rendering high-performance interactive 3D and 2D graphics within any compatible web browser without the use of plug-ins</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It does so by introducing an API that closely conforms to OpenGL ES 2.0 that can be used in HTML canvas. elements. </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This conformance makes it possible for the API to take advantage of hardware graphics acceleration provided by the user’s device.</a:t>
            </a:r>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22E5254E-33CC-403A-AFDA-4C8E290AB9C0}"/>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10/21</a:t>
            </a:r>
          </a:p>
        </p:txBody>
      </p:sp>
    </p:spTree>
    <p:extLst>
      <p:ext uri="{BB962C8B-B14F-4D97-AF65-F5344CB8AC3E}">
        <p14:creationId xmlns:p14="http://schemas.microsoft.com/office/powerpoint/2010/main" val="164913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Three.js</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386080" y="1258528"/>
            <a:ext cx="7890510" cy="3323987"/>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Roboto" panose="020B0604020202020204" charset="0"/>
                <a:ea typeface="Roboto" panose="020B0604020202020204" charset="0"/>
              </a:rPr>
              <a:t>It is an open source JavaScript library that is used to display the graphics, 3D and 2D objects on the web browser</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It uses WebGL API behind the scene</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IN" sz="1500" dirty="0">
                <a:latin typeface="Roboto" panose="020B0604020202020204" charset="0"/>
                <a:ea typeface="Roboto" panose="020B0604020202020204" charset="0"/>
              </a:rPr>
              <a:t>It allow us </a:t>
            </a:r>
            <a:r>
              <a:rPr lang="en-US" sz="1500" dirty="0">
                <a:latin typeface="Roboto" panose="020B0604020202020204" charset="0"/>
                <a:ea typeface="Roboto" panose="020B0604020202020204" charset="0"/>
              </a:rPr>
              <a:t>to use your GPU to render the Graphics and 3D objects on a canvas in the web browser</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And since we are using JavaScript so we can also interact with </a:t>
            </a:r>
            <a:r>
              <a:rPr lang="en-IN" sz="1500" dirty="0">
                <a:latin typeface="Roboto" panose="020B0604020202020204" charset="0"/>
                <a:ea typeface="Roboto" panose="020B0604020202020204" charset="0"/>
              </a:rPr>
              <a:t>other HTML elements</a:t>
            </a:r>
            <a:br>
              <a:rPr lang="en-IN" sz="1500" dirty="0">
                <a:latin typeface="Roboto" panose="020B0604020202020204" charset="0"/>
                <a:ea typeface="Roboto" panose="020B0604020202020204" charset="0"/>
              </a:rPr>
            </a:br>
            <a:endParaRPr lang="en-IN"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WebGL for Graphics then it doesn’t support most of the browser but Three.js supports most of the browsers</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IN" sz="1500" dirty="0">
                <a:latin typeface="Roboto" panose="020B0604020202020204" charset="0"/>
                <a:ea typeface="Roboto" panose="020B0604020202020204" charset="0"/>
              </a:rPr>
              <a:t>It doesn’t required </a:t>
            </a:r>
            <a:r>
              <a:rPr lang="en-US" sz="1500" dirty="0">
                <a:latin typeface="Roboto" panose="020B0604020202020204" charset="0"/>
                <a:ea typeface="Roboto" panose="020B0604020202020204" charset="0"/>
              </a:rPr>
              <a:t>any third party plugin to run the code</a:t>
            </a:r>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8640BEA9-1D6A-40FB-8D7F-6A732BDB46FA}"/>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11/21</a:t>
            </a:r>
          </a:p>
        </p:txBody>
      </p:sp>
    </p:spTree>
    <p:extLst>
      <p:ext uri="{BB962C8B-B14F-4D97-AF65-F5344CB8AC3E}">
        <p14:creationId xmlns:p14="http://schemas.microsoft.com/office/powerpoint/2010/main" val="29105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Hardware</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318856" y="918698"/>
            <a:ext cx="8196494" cy="4139595"/>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Roboto" panose="020B0604020202020204" charset="0"/>
                <a:ea typeface="Roboto" panose="020B0604020202020204" charset="0"/>
              </a:rPr>
              <a:t>Gyroscope &amp; Accelerometer</a:t>
            </a:r>
            <a:br>
              <a:rPr lang="en-IN" sz="1800" dirty="0">
                <a:latin typeface="Roboto" panose="020B0604020202020204" charset="0"/>
                <a:ea typeface="Roboto" panose="020B0604020202020204" charset="0"/>
              </a:rPr>
            </a:br>
            <a:r>
              <a:rPr lang="en-IN" sz="1800" dirty="0">
                <a:latin typeface="Roboto" panose="020B0604020202020204" charset="0"/>
                <a:ea typeface="Roboto" panose="020B0604020202020204" charset="0"/>
              </a:rPr>
              <a:t>S</a:t>
            </a:r>
            <a:r>
              <a:rPr lang="en-IN" dirty="0">
                <a:latin typeface="Roboto" panose="020B0604020202020204" charset="0"/>
                <a:ea typeface="Roboto" panose="020B0604020202020204" charset="0"/>
              </a:rPr>
              <a:t>enses angular velocity which is </a:t>
            </a:r>
            <a:r>
              <a:rPr lang="en-US" dirty="0">
                <a:latin typeface="Roboto" panose="020B0604020202020204" charset="0"/>
                <a:ea typeface="Roboto" panose="020B0604020202020204" charset="0"/>
              </a:rPr>
              <a:t>used to track the rotational movements of pitch, yaw, and roll which is an integral part of AR</a:t>
            </a:r>
            <a:br>
              <a:rPr lang="en-US" sz="1500" dirty="0">
                <a:latin typeface="Roboto" panose="020B0604020202020204" charset="0"/>
                <a:ea typeface="Roboto" panose="020B0604020202020204" charset="0"/>
              </a:rPr>
            </a:br>
            <a:endParaRPr lang="en-IN" sz="1100" dirty="0">
              <a:effectLst/>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IN" sz="1800" b="1" dirty="0">
                <a:latin typeface="Roboto" panose="020B0604020202020204" charset="0"/>
                <a:ea typeface="Roboto" panose="020B0604020202020204" charset="0"/>
              </a:rPr>
              <a:t>Magnetic Sensor</a:t>
            </a:r>
            <a:br>
              <a:rPr lang="en-IN" sz="1800" dirty="0">
                <a:latin typeface="Roboto" panose="020B0604020202020204" charset="0"/>
                <a:ea typeface="Roboto" panose="020B0604020202020204" charset="0"/>
              </a:rPr>
            </a:br>
            <a:r>
              <a:rPr lang="en-US" sz="1800" dirty="0">
                <a:latin typeface="Roboto" panose="020B0604020202020204" charset="0"/>
                <a:ea typeface="Roboto" panose="020B0604020202020204" charset="0"/>
              </a:rPr>
              <a:t>W</a:t>
            </a:r>
            <a:r>
              <a:rPr lang="en-US" dirty="0">
                <a:latin typeface="Roboto" panose="020B0604020202020204" charset="0"/>
                <a:ea typeface="Roboto" panose="020B0604020202020204" charset="0"/>
              </a:rPr>
              <a:t>ithout a Compass, an Augmented Reality app cannot display information accurately, as it won’t know which direction we </a:t>
            </a:r>
            <a:r>
              <a:rPr lang="en-IN" dirty="0">
                <a:latin typeface="Roboto" panose="020B0604020202020204" charset="0"/>
                <a:ea typeface="Roboto" panose="020B0604020202020204" charset="0"/>
              </a:rPr>
              <a:t>are pointing to.</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IN" sz="1800" b="1" dirty="0">
                <a:latin typeface="Roboto" panose="020B0604020202020204" charset="0"/>
                <a:ea typeface="Roboto" panose="020B0604020202020204" charset="0"/>
              </a:rPr>
              <a:t>GPS</a:t>
            </a:r>
            <a:br>
              <a:rPr lang="en-IN" sz="1600" dirty="0">
                <a:latin typeface="Roboto" panose="020B0604020202020204" charset="0"/>
                <a:ea typeface="Roboto" panose="020B0604020202020204" charset="0"/>
              </a:rPr>
            </a:br>
            <a:r>
              <a:rPr lang="en-US" sz="1600" dirty="0">
                <a:latin typeface="Roboto" panose="020B0604020202020204" charset="0"/>
                <a:ea typeface="Roboto" panose="020B0604020202020204" charset="0"/>
              </a:rPr>
              <a:t>W</a:t>
            </a:r>
            <a:r>
              <a:rPr lang="en-US" dirty="0">
                <a:latin typeface="Roboto" panose="020B0604020202020204" charset="0"/>
                <a:ea typeface="Roboto" panose="020B0604020202020204" charset="0"/>
              </a:rPr>
              <a:t>ithout accurate location tracking tools, such as GPS, your augmented reality experience would be quite rough</a:t>
            </a:r>
            <a:br>
              <a:rPr lang="en-US" dirty="0">
                <a:latin typeface="Roboto" panose="020B0604020202020204" charset="0"/>
                <a:ea typeface="Roboto" panose="020B0604020202020204" charset="0"/>
              </a:rPr>
            </a:br>
            <a:endParaRPr lang="en-US" dirty="0">
              <a:latin typeface="Roboto" panose="020B0604020202020204" charset="0"/>
              <a:ea typeface="Roboto" panose="020B0604020202020204" charset="0"/>
            </a:endParaRPr>
          </a:p>
          <a:p>
            <a:pPr marL="285750" indent="-285750">
              <a:buFont typeface="Arial" panose="020B0604020202020204" pitchFamily="34" charset="0"/>
              <a:buChar char="•"/>
            </a:pPr>
            <a:r>
              <a:rPr lang="en-IN" sz="1800" b="1" dirty="0">
                <a:latin typeface="Roboto" panose="020B0604020202020204" charset="0"/>
                <a:ea typeface="Roboto" panose="020B0604020202020204" charset="0"/>
              </a:rPr>
              <a:t>Camera</a:t>
            </a:r>
            <a:br>
              <a:rPr lang="en-IN" dirty="0">
                <a:latin typeface="Roboto" panose="020B0604020202020204" charset="0"/>
                <a:ea typeface="Roboto" panose="020B0604020202020204" charset="0"/>
              </a:rPr>
            </a:br>
            <a:r>
              <a:rPr lang="en-US" sz="1600" dirty="0">
                <a:latin typeface="Roboto" panose="020B0604020202020204" charset="0"/>
                <a:ea typeface="Roboto" panose="020B0604020202020204" charset="0"/>
              </a:rPr>
              <a:t>A</a:t>
            </a:r>
            <a:r>
              <a:rPr lang="en-US" dirty="0">
                <a:latin typeface="Roboto" panose="020B0604020202020204" charset="0"/>
                <a:ea typeface="Roboto" panose="020B0604020202020204" charset="0"/>
              </a:rPr>
              <a:t>ugmented reality starts with a camera-equipped devices. Without camera, we will not be able to see the real world which means, we can not project virtual objects into real world.</a:t>
            </a:r>
            <a:endParaRPr lang="en-IN" sz="1200" dirty="0">
              <a:latin typeface="Roboto" panose="020B0604020202020204" charset="0"/>
              <a:ea typeface="Roboto" panose="020B0604020202020204" charset="0"/>
              <a:cs typeface="Times New Roman" panose="02020603050405020304" pitchFamily="18" charset="0"/>
            </a:endParaRPr>
          </a:p>
          <a:p>
            <a:endParaRPr lang="en-IN" dirty="0">
              <a:latin typeface="Roboto" panose="020B0604020202020204" charset="0"/>
              <a:ea typeface="Roboto" panose="020B0604020202020204" charset="0"/>
              <a:cs typeface="Times New Roman" panose="02020603050405020304" pitchFamily="18" charset="0"/>
            </a:endParaRPr>
          </a:p>
          <a:p>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19E7BA06-D3E8-4E4B-B52F-D56B79DEDC1F}"/>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12/21</a:t>
            </a:r>
          </a:p>
        </p:txBody>
      </p:sp>
    </p:spTree>
    <p:extLst>
      <p:ext uri="{BB962C8B-B14F-4D97-AF65-F5344CB8AC3E}">
        <p14:creationId xmlns:p14="http://schemas.microsoft.com/office/powerpoint/2010/main" val="420270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E1DD-DD04-83D4-F6DA-DF0AAF9BDEA4}"/>
              </a:ext>
            </a:extLst>
          </p:cNvPr>
          <p:cNvSpPr txBox="1">
            <a:spLocks/>
          </p:cNvSpPr>
          <p:nvPr/>
        </p:nvSpPr>
        <p:spPr>
          <a:xfrm>
            <a:off x="0" y="0"/>
            <a:ext cx="9144000" cy="828675"/>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p:txBody>
      </p:sp>
      <p:sp>
        <p:nvSpPr>
          <p:cNvPr id="4" name="TextBox 3">
            <a:extLst>
              <a:ext uri="{FF2B5EF4-FFF2-40B4-BE49-F238E27FC236}">
                <a16:creationId xmlns:a16="http://schemas.microsoft.com/office/drawing/2014/main" id="{6ABB3F8A-3C16-4880-9B89-670AEEF136B1}"/>
              </a:ext>
            </a:extLst>
          </p:cNvPr>
          <p:cNvSpPr txBox="1"/>
          <p:nvPr/>
        </p:nvSpPr>
        <p:spPr>
          <a:xfrm>
            <a:off x="283687" y="936971"/>
            <a:ext cx="8196494" cy="600164"/>
          </a:xfrm>
          <a:prstGeom prst="rect">
            <a:avLst/>
          </a:prstGeom>
          <a:noFill/>
        </p:spPr>
        <p:txBody>
          <a:bodyPr wrap="square" rtlCol="0">
            <a:spAutoFit/>
          </a:bodyPr>
          <a:lstStyle/>
          <a:p>
            <a:r>
              <a:rPr lang="en-IN" sz="1800" b="1" dirty="0">
                <a:latin typeface="Roboto" panose="020B0604020202020204" charset="0"/>
                <a:ea typeface="Roboto" panose="020B0604020202020204" charset="0"/>
              </a:rPr>
              <a:t>Problem Statement</a:t>
            </a:r>
            <a:endParaRPr lang="en-IN" dirty="0">
              <a:latin typeface="Roboto" panose="020B0604020202020204" charset="0"/>
              <a:ea typeface="Roboto" panose="020B0604020202020204" charset="0"/>
              <a:cs typeface="Times New Roman" panose="02020603050405020304" pitchFamily="18" charset="0"/>
            </a:endParaRPr>
          </a:p>
          <a:p>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3" name="TextBox 2">
            <a:extLst>
              <a:ext uri="{FF2B5EF4-FFF2-40B4-BE49-F238E27FC236}">
                <a16:creationId xmlns:a16="http://schemas.microsoft.com/office/drawing/2014/main" id="{2A294C3B-76AD-4EC7-9BD6-6A1042B2536F}"/>
              </a:ext>
            </a:extLst>
          </p:cNvPr>
          <p:cNvSpPr txBox="1"/>
          <p:nvPr/>
        </p:nvSpPr>
        <p:spPr>
          <a:xfrm>
            <a:off x="663819" y="1243415"/>
            <a:ext cx="6506308" cy="3554819"/>
          </a:xfrm>
          <a:prstGeom prst="rect">
            <a:avLst/>
          </a:prstGeom>
          <a:noFill/>
        </p:spPr>
        <p:txBody>
          <a:bodyPr wrap="square" rtlCol="0">
            <a:spAutoFit/>
          </a:bodyPr>
          <a:lstStyle/>
          <a:p>
            <a:r>
              <a:rPr lang="en-US" sz="1500" dirty="0">
                <a:latin typeface="Roboto" panose="020B0604020202020204" charset="0"/>
                <a:ea typeface="Roboto" panose="020B0604020202020204" charset="0"/>
              </a:rPr>
              <a:t>We want a program as follows:</a:t>
            </a:r>
          </a:p>
          <a:p>
            <a:pPr marL="285750" indent="-285750">
              <a:buFont typeface="Arial" panose="020B0604020202020204" pitchFamily="34" charset="0"/>
              <a:buChar char="•"/>
            </a:pPr>
            <a:r>
              <a:rPr lang="en-US" sz="1500" dirty="0">
                <a:latin typeface="Roboto" panose="020B0604020202020204" charset="0"/>
                <a:ea typeface="Roboto" panose="020B0604020202020204" charset="0"/>
              </a:rPr>
              <a:t>Scans QR code provided on any machinery or book or any other object and shows all the necessary stats or models or related information</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This will have implications in most of the industrial sectors because, it’s a very simple way to see through the world. </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It’ll also help professionals working in the production industry, students in their education, companies for training purpose etc.</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This also gives an extra dimension to see virtual things and analyze them.</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Since, the future is based on cloud services, it’ll be easier to retrieve data from the cloud.</a:t>
            </a:r>
            <a:endParaRPr lang="en-IN" sz="1500" dirty="0">
              <a:latin typeface="Roboto" panose="020B0604020202020204" charset="0"/>
              <a:ea typeface="Roboto" panose="020B0604020202020204" charset="0"/>
            </a:endParaRPr>
          </a:p>
        </p:txBody>
      </p:sp>
      <p:sp>
        <p:nvSpPr>
          <p:cNvPr id="6" name="TextBox 5">
            <a:extLst>
              <a:ext uri="{FF2B5EF4-FFF2-40B4-BE49-F238E27FC236}">
                <a16:creationId xmlns:a16="http://schemas.microsoft.com/office/drawing/2014/main" id="{ABA0A29F-C11C-42A2-B09C-0E0FB6FEBA80}"/>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13/21</a:t>
            </a:r>
          </a:p>
        </p:txBody>
      </p:sp>
    </p:spTree>
    <p:extLst>
      <p:ext uri="{BB962C8B-B14F-4D97-AF65-F5344CB8AC3E}">
        <p14:creationId xmlns:p14="http://schemas.microsoft.com/office/powerpoint/2010/main" val="66114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descr="Saw blade">
            <a:extLst>
              <a:ext uri="{FF2B5EF4-FFF2-40B4-BE49-F238E27FC236}">
                <a16:creationId xmlns:a16="http://schemas.microsoft.com/office/drawing/2014/main" id="{F264FB73-C059-4C43-8E1A-A3EB2ABC51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7081" y="1231995"/>
            <a:ext cx="828675" cy="828675"/>
          </a:xfrm>
          <a:prstGeom prst="rect">
            <a:avLst/>
          </a:prstGeom>
        </p:spPr>
      </p:pic>
      <p:sp>
        <p:nvSpPr>
          <p:cNvPr id="2" name="Title 1">
            <a:extLst>
              <a:ext uri="{FF2B5EF4-FFF2-40B4-BE49-F238E27FC236}">
                <a16:creationId xmlns:a16="http://schemas.microsoft.com/office/drawing/2014/main" id="{763EE1DD-DD04-83D4-F6DA-DF0AAF9BDEA4}"/>
              </a:ext>
            </a:extLst>
          </p:cNvPr>
          <p:cNvSpPr txBox="1">
            <a:spLocks/>
          </p:cNvSpPr>
          <p:nvPr/>
        </p:nvSpPr>
        <p:spPr>
          <a:xfrm>
            <a:off x="0" y="0"/>
            <a:ext cx="9144000" cy="828675"/>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p:txBody>
      </p:sp>
      <p:grpSp>
        <p:nvGrpSpPr>
          <p:cNvPr id="6" name="Group 5">
            <a:extLst>
              <a:ext uri="{FF2B5EF4-FFF2-40B4-BE49-F238E27FC236}">
                <a16:creationId xmlns:a16="http://schemas.microsoft.com/office/drawing/2014/main" id="{41D5BEAF-C006-4C1A-91CF-F0DDDE981672}"/>
              </a:ext>
            </a:extLst>
          </p:cNvPr>
          <p:cNvGrpSpPr/>
          <p:nvPr/>
        </p:nvGrpSpPr>
        <p:grpSpPr>
          <a:xfrm>
            <a:off x="538097" y="1063149"/>
            <a:ext cx="7783325" cy="3562093"/>
            <a:chOff x="-163783" y="568500"/>
            <a:chExt cx="11713830" cy="5091399"/>
          </a:xfrm>
        </p:grpSpPr>
        <p:pic>
          <p:nvPicPr>
            <p:cNvPr id="7" name="Graphic 6" descr="Smart Phone">
              <a:extLst>
                <a:ext uri="{FF2B5EF4-FFF2-40B4-BE49-F238E27FC236}">
                  <a16:creationId xmlns:a16="http://schemas.microsoft.com/office/drawing/2014/main" id="{A07AA89F-2900-4698-BC08-64B1B1063B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53892" y="667030"/>
              <a:ext cx="1433308" cy="1433308"/>
            </a:xfrm>
            <a:prstGeom prst="rect">
              <a:avLst/>
            </a:prstGeom>
          </p:spPr>
        </p:pic>
        <p:pic>
          <p:nvPicPr>
            <p:cNvPr id="8" name="Graphic 7" descr="Saw blade">
              <a:extLst>
                <a:ext uri="{FF2B5EF4-FFF2-40B4-BE49-F238E27FC236}">
                  <a16:creationId xmlns:a16="http://schemas.microsoft.com/office/drawing/2014/main" id="{E42D6CF0-CAC4-49E9-ADDE-B9F3720BEB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9393" y="568500"/>
              <a:ext cx="1495861" cy="1495861"/>
            </a:xfrm>
            <a:prstGeom prst="rect">
              <a:avLst/>
            </a:prstGeom>
          </p:spPr>
        </p:pic>
        <p:pic>
          <p:nvPicPr>
            <p:cNvPr id="9" name="Graphic 8" descr="Line arrow Straight">
              <a:extLst>
                <a:ext uri="{FF2B5EF4-FFF2-40B4-BE49-F238E27FC236}">
                  <a16:creationId xmlns:a16="http://schemas.microsoft.com/office/drawing/2014/main" id="{601C24E1-EA0E-487C-8E7A-0071F4110C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7400986" y="621322"/>
              <a:ext cx="2337938" cy="1455284"/>
            </a:xfrm>
            <a:prstGeom prst="rect">
              <a:avLst/>
            </a:prstGeom>
          </p:spPr>
        </p:pic>
        <p:pic>
          <p:nvPicPr>
            <p:cNvPr id="10" name="Graphic 9" descr="Line arrow Slight curve">
              <a:extLst>
                <a:ext uri="{FF2B5EF4-FFF2-40B4-BE49-F238E27FC236}">
                  <a16:creationId xmlns:a16="http://schemas.microsoft.com/office/drawing/2014/main" id="{E5EBF18D-F2D9-4209-B35C-E106DC2C9C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416432" y="2686343"/>
              <a:ext cx="2268403" cy="1763106"/>
            </a:xfrm>
            <a:prstGeom prst="rect">
              <a:avLst/>
            </a:prstGeom>
          </p:spPr>
        </p:pic>
        <p:pic>
          <p:nvPicPr>
            <p:cNvPr id="11" name="Graphic 10" descr="Line arrow Slight curve">
              <a:extLst>
                <a:ext uri="{FF2B5EF4-FFF2-40B4-BE49-F238E27FC236}">
                  <a16:creationId xmlns:a16="http://schemas.microsoft.com/office/drawing/2014/main" id="{C82300CF-BD7A-4CED-B773-0BE3110C8B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9030203" y="2686343"/>
              <a:ext cx="2426995" cy="1763106"/>
            </a:xfrm>
            <a:prstGeom prst="rect">
              <a:avLst/>
            </a:prstGeom>
          </p:spPr>
        </p:pic>
        <p:sp>
          <p:nvSpPr>
            <p:cNvPr id="12" name="TextBox 11">
              <a:extLst>
                <a:ext uri="{FF2B5EF4-FFF2-40B4-BE49-F238E27FC236}">
                  <a16:creationId xmlns:a16="http://schemas.microsoft.com/office/drawing/2014/main" id="{46A667FE-C38D-4A2C-927A-EE437C33A8F3}"/>
                </a:ext>
              </a:extLst>
            </p:cNvPr>
            <p:cNvSpPr txBox="1"/>
            <p:nvPr/>
          </p:nvSpPr>
          <p:spPr>
            <a:xfrm>
              <a:off x="1111464" y="2064362"/>
              <a:ext cx="2215112" cy="417562"/>
            </a:xfrm>
            <a:prstGeom prst="rect">
              <a:avLst/>
            </a:prstGeom>
            <a:noFill/>
          </p:spPr>
          <p:txBody>
            <a:bodyPr wrap="square" rtlCol="0">
              <a:spAutoFit/>
            </a:bodyPr>
            <a:lstStyle/>
            <a:p>
              <a:r>
                <a:rPr lang="en-IN" dirty="0">
                  <a:latin typeface="Arial Rounded MT Bold" panose="020F0704030504030204" pitchFamily="34" charset="0"/>
                </a:rPr>
                <a:t>AR Experience</a:t>
              </a:r>
            </a:p>
          </p:txBody>
        </p:sp>
        <p:sp>
          <p:nvSpPr>
            <p:cNvPr id="13" name="TextBox 12">
              <a:extLst>
                <a:ext uri="{FF2B5EF4-FFF2-40B4-BE49-F238E27FC236}">
                  <a16:creationId xmlns:a16="http://schemas.microsoft.com/office/drawing/2014/main" id="{8721832C-9F95-4899-AB65-0A53438A4FFD}"/>
                </a:ext>
              </a:extLst>
            </p:cNvPr>
            <p:cNvSpPr txBox="1"/>
            <p:nvPr/>
          </p:nvSpPr>
          <p:spPr>
            <a:xfrm>
              <a:off x="9334934" y="2064362"/>
              <a:ext cx="2215113" cy="417562"/>
            </a:xfrm>
            <a:prstGeom prst="rect">
              <a:avLst/>
            </a:prstGeom>
            <a:noFill/>
          </p:spPr>
          <p:txBody>
            <a:bodyPr wrap="square" rtlCol="0">
              <a:spAutoFit/>
            </a:bodyPr>
            <a:lstStyle/>
            <a:p>
              <a:r>
                <a:rPr lang="en-IN" dirty="0">
                  <a:latin typeface="Arial Rounded MT Bold" panose="020F0704030504030204" pitchFamily="34" charset="0"/>
                </a:rPr>
                <a:t>Industrial Robot</a:t>
              </a:r>
            </a:p>
          </p:txBody>
        </p:sp>
        <p:sp>
          <p:nvSpPr>
            <p:cNvPr id="14" name="TextBox 13">
              <a:extLst>
                <a:ext uri="{FF2B5EF4-FFF2-40B4-BE49-F238E27FC236}">
                  <a16:creationId xmlns:a16="http://schemas.microsoft.com/office/drawing/2014/main" id="{E2FD7AFE-C5EF-4D95-A1A0-1B8D3BBB11A4}"/>
                </a:ext>
              </a:extLst>
            </p:cNvPr>
            <p:cNvSpPr txBox="1"/>
            <p:nvPr/>
          </p:nvSpPr>
          <p:spPr>
            <a:xfrm>
              <a:off x="283077" y="4783020"/>
              <a:ext cx="5459506" cy="876879"/>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Roboto" panose="020B0604020202020204" charset="0"/>
                  <a:ea typeface="Roboto" panose="020B0604020202020204" charset="0"/>
                </a:rPr>
                <a:t>The user interacts with the object by sending commands to the cloud through a touchscreen; by voice; or with gestures</a:t>
              </a:r>
            </a:p>
          </p:txBody>
        </p:sp>
        <p:sp>
          <p:nvSpPr>
            <p:cNvPr id="15" name="TextBox 14">
              <a:extLst>
                <a:ext uri="{FF2B5EF4-FFF2-40B4-BE49-F238E27FC236}">
                  <a16:creationId xmlns:a16="http://schemas.microsoft.com/office/drawing/2014/main" id="{0E0184C1-2AE5-4C7C-A534-B20FCF337E2F}"/>
                </a:ext>
              </a:extLst>
            </p:cNvPr>
            <p:cNvSpPr txBox="1"/>
            <p:nvPr/>
          </p:nvSpPr>
          <p:spPr>
            <a:xfrm>
              <a:off x="1081776" y="2731074"/>
              <a:ext cx="4653624" cy="626342"/>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Roboto" panose="020B0604020202020204" charset="0"/>
                  <a:ea typeface="Roboto" panose="020B0604020202020204" charset="0"/>
                </a:rPr>
                <a:t>AR software connects with a 3-D digital facsimile of the object in the cloud</a:t>
              </a:r>
            </a:p>
          </p:txBody>
        </p:sp>
        <p:sp>
          <p:nvSpPr>
            <p:cNvPr id="16" name="TextBox 15">
              <a:extLst>
                <a:ext uri="{FF2B5EF4-FFF2-40B4-BE49-F238E27FC236}">
                  <a16:creationId xmlns:a16="http://schemas.microsoft.com/office/drawing/2014/main" id="{6B27299F-9122-4FC8-8A2D-672E55E79B88}"/>
                </a:ext>
              </a:extLst>
            </p:cNvPr>
            <p:cNvSpPr txBox="1"/>
            <p:nvPr/>
          </p:nvSpPr>
          <p:spPr>
            <a:xfrm>
              <a:off x="1066746" y="3578087"/>
              <a:ext cx="4679736" cy="876879"/>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Roboto" panose="020B0604020202020204" charset="0"/>
                  <a:ea typeface="Roboto" panose="020B0604020202020204" charset="0"/>
                </a:rPr>
                <a:t>The software retrieves information/data and the AR device superimposes it on the user’s view</a:t>
              </a:r>
            </a:p>
          </p:txBody>
        </p:sp>
        <p:sp>
          <p:nvSpPr>
            <p:cNvPr id="17" name="TextBox 16">
              <a:extLst>
                <a:ext uri="{FF2B5EF4-FFF2-40B4-BE49-F238E27FC236}">
                  <a16:creationId xmlns:a16="http://schemas.microsoft.com/office/drawing/2014/main" id="{DB5D99A7-09C7-4EA1-81FD-80C3E8C764C0}"/>
                </a:ext>
              </a:extLst>
            </p:cNvPr>
            <p:cNvSpPr txBox="1"/>
            <p:nvPr/>
          </p:nvSpPr>
          <p:spPr>
            <a:xfrm>
              <a:off x="7683690" y="2673594"/>
              <a:ext cx="1678457" cy="1715664"/>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Roboto" panose="020B0604020202020204" charset="0"/>
                  <a:ea typeface="Roboto" panose="020B0604020202020204" charset="0"/>
                </a:rPr>
                <a:t>Data from sensors on the physical object streams to the cloud</a:t>
              </a:r>
            </a:p>
          </p:txBody>
        </p:sp>
        <p:sp>
          <p:nvSpPr>
            <p:cNvPr id="18" name="TextBox 17">
              <a:extLst>
                <a:ext uri="{FF2B5EF4-FFF2-40B4-BE49-F238E27FC236}">
                  <a16:creationId xmlns:a16="http://schemas.microsoft.com/office/drawing/2014/main" id="{796053FA-28AF-4078-9445-0F12F9B7EBC8}"/>
                </a:ext>
              </a:extLst>
            </p:cNvPr>
            <p:cNvSpPr txBox="1"/>
            <p:nvPr/>
          </p:nvSpPr>
          <p:spPr>
            <a:xfrm>
              <a:off x="6601966" y="4781394"/>
              <a:ext cx="4653624" cy="876879"/>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Roboto" panose="020B0604020202020204" charset="0"/>
                  <a:ea typeface="Roboto" panose="020B0604020202020204" charset="0"/>
                </a:rPr>
                <a:t>Control commands such as ‘Stop’, ‘Start’,.. Are received by the cloud and sent to the object.</a:t>
              </a:r>
            </a:p>
          </p:txBody>
        </p:sp>
        <p:sp>
          <p:nvSpPr>
            <p:cNvPr id="19" name="TextBox 18">
              <a:extLst>
                <a:ext uri="{FF2B5EF4-FFF2-40B4-BE49-F238E27FC236}">
                  <a16:creationId xmlns:a16="http://schemas.microsoft.com/office/drawing/2014/main" id="{374CADAF-DE3E-4A9A-A815-7F49256175AD}"/>
                </a:ext>
              </a:extLst>
            </p:cNvPr>
            <p:cNvSpPr txBox="1"/>
            <p:nvPr/>
          </p:nvSpPr>
          <p:spPr>
            <a:xfrm>
              <a:off x="5025289" y="1130992"/>
              <a:ext cx="2337936" cy="395922"/>
            </a:xfrm>
            <a:prstGeom prst="rect">
              <a:avLst/>
            </a:prstGeom>
            <a:solidFill>
              <a:schemeClr val="tx2">
                <a:lumMod val="60000"/>
                <a:lumOff val="40000"/>
              </a:schemeClr>
            </a:solidFill>
            <a:ln>
              <a:solidFill>
                <a:schemeClr val="tx2">
                  <a:lumMod val="50000"/>
                </a:schemeClr>
              </a:solidFill>
              <a:prstDash val="lgDash"/>
            </a:ln>
          </p:spPr>
          <p:txBody>
            <a:bodyPr wrap="square" rtlCol="0">
              <a:spAutoFit/>
            </a:bodyPr>
            <a:lstStyle/>
            <a:p>
              <a:r>
                <a:rPr lang="en-IN" sz="1200" dirty="0">
                  <a:latin typeface="Arial Rounded MT Bold" panose="020F0704030504030204" pitchFamily="34" charset="0"/>
                </a:rPr>
                <a:t> Computer Vision</a:t>
              </a:r>
            </a:p>
          </p:txBody>
        </p:sp>
        <p:pic>
          <p:nvPicPr>
            <p:cNvPr id="20" name="Graphic 19" descr="Line arrow Straight">
              <a:extLst>
                <a:ext uri="{FF2B5EF4-FFF2-40B4-BE49-F238E27FC236}">
                  <a16:creationId xmlns:a16="http://schemas.microsoft.com/office/drawing/2014/main" id="{F78AB2E1-1314-4972-B34B-2FC340767B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91316" y="609079"/>
              <a:ext cx="2337938" cy="1455284"/>
            </a:xfrm>
            <a:prstGeom prst="rect">
              <a:avLst/>
            </a:prstGeom>
          </p:spPr>
        </p:pic>
      </p:grpSp>
      <p:sp>
        <p:nvSpPr>
          <p:cNvPr id="22" name="TextBox 21">
            <a:extLst>
              <a:ext uri="{FF2B5EF4-FFF2-40B4-BE49-F238E27FC236}">
                <a16:creationId xmlns:a16="http://schemas.microsoft.com/office/drawing/2014/main" id="{7C7A3FAC-007C-442A-AEF8-6BAA95C79BF2}"/>
              </a:ext>
            </a:extLst>
          </p:cNvPr>
          <p:cNvSpPr txBox="1"/>
          <p:nvPr/>
        </p:nvSpPr>
        <p:spPr>
          <a:xfrm>
            <a:off x="359598" y="802715"/>
            <a:ext cx="8196494" cy="600164"/>
          </a:xfrm>
          <a:prstGeom prst="rect">
            <a:avLst/>
          </a:prstGeom>
          <a:noFill/>
        </p:spPr>
        <p:txBody>
          <a:bodyPr wrap="square" rtlCol="0">
            <a:spAutoFit/>
          </a:bodyPr>
          <a:lstStyle/>
          <a:p>
            <a:r>
              <a:rPr lang="en-IN" sz="1800" b="1" dirty="0">
                <a:latin typeface="Roboto" panose="020B0604020202020204" charset="0"/>
                <a:ea typeface="Roboto" panose="020B0604020202020204" charset="0"/>
              </a:rPr>
              <a:t>Framework</a:t>
            </a:r>
            <a:endParaRPr lang="en-IN" dirty="0">
              <a:latin typeface="Roboto" panose="020B0604020202020204" charset="0"/>
              <a:ea typeface="Roboto" panose="020B0604020202020204" charset="0"/>
              <a:cs typeface="Times New Roman" panose="02020603050405020304" pitchFamily="18" charset="0"/>
            </a:endParaRPr>
          </a:p>
          <a:p>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23" name="TextBox 22">
            <a:extLst>
              <a:ext uri="{FF2B5EF4-FFF2-40B4-BE49-F238E27FC236}">
                <a16:creationId xmlns:a16="http://schemas.microsoft.com/office/drawing/2014/main" id="{1ADD3F36-3B6A-4FF8-AB2E-88E285369719}"/>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14/21</a:t>
            </a:r>
          </a:p>
        </p:txBody>
      </p:sp>
    </p:spTree>
    <p:extLst>
      <p:ext uri="{BB962C8B-B14F-4D97-AF65-F5344CB8AC3E}">
        <p14:creationId xmlns:p14="http://schemas.microsoft.com/office/powerpoint/2010/main" val="114142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E1DD-DD04-83D4-F6DA-DF0AAF9BDEA4}"/>
              </a:ext>
            </a:extLst>
          </p:cNvPr>
          <p:cNvSpPr txBox="1">
            <a:spLocks/>
          </p:cNvSpPr>
          <p:nvPr/>
        </p:nvSpPr>
        <p:spPr>
          <a:xfrm>
            <a:off x="0" y="0"/>
            <a:ext cx="9144000" cy="828675"/>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p:txBody>
      </p:sp>
      <p:sp>
        <p:nvSpPr>
          <p:cNvPr id="4" name="TextBox 3">
            <a:extLst>
              <a:ext uri="{FF2B5EF4-FFF2-40B4-BE49-F238E27FC236}">
                <a16:creationId xmlns:a16="http://schemas.microsoft.com/office/drawing/2014/main" id="{520FF35B-62A2-4A08-BA5F-94561943F2E7}"/>
              </a:ext>
            </a:extLst>
          </p:cNvPr>
          <p:cNvSpPr txBox="1"/>
          <p:nvPr/>
        </p:nvSpPr>
        <p:spPr>
          <a:xfrm>
            <a:off x="513166" y="1524488"/>
            <a:ext cx="4058834" cy="2431435"/>
          </a:xfrm>
          <a:prstGeom prst="rect">
            <a:avLst/>
          </a:prstGeom>
          <a:noFill/>
        </p:spPr>
        <p:txBody>
          <a:bodyPr wrap="square" rtlCol="0">
            <a:spAutoFit/>
          </a:bodyPr>
          <a:lstStyle/>
          <a:p>
            <a:r>
              <a:rPr lang="en-IN" sz="1800" b="1" dirty="0">
                <a:latin typeface="Roboto" panose="020B0604020202020204" charset="0"/>
                <a:ea typeface="Roboto" panose="020B0604020202020204" charset="0"/>
              </a:rPr>
              <a:t>Developing &amp; Importing 3D Models</a:t>
            </a:r>
            <a:br>
              <a:rPr lang="en-IN" sz="1800" b="1" dirty="0">
                <a:latin typeface="Roboto" panose="020B0604020202020204" charset="0"/>
                <a:ea typeface="Roboto" panose="020B0604020202020204" charset="0"/>
              </a:rPr>
            </a:br>
            <a:endParaRPr lang="en-IN" sz="1800" b="1" dirty="0">
              <a:latin typeface="Roboto" panose="020B0604020202020204" charset="0"/>
              <a:ea typeface="Roboto" panose="020B0604020202020204" charset="0"/>
            </a:endParaRPr>
          </a:p>
          <a:p>
            <a:pPr marL="285750" indent="-285750">
              <a:buFont typeface="Arial" panose="020B0604020202020204" pitchFamily="34" charset="0"/>
              <a:buChar char="•"/>
            </a:pPr>
            <a:r>
              <a:rPr lang="en-IN" sz="1600" b="1" dirty="0">
                <a:latin typeface="Roboto" panose="020B0604020202020204" charset="0"/>
                <a:ea typeface="Roboto" panose="020B0604020202020204" charset="0"/>
              </a:rPr>
              <a:t>Creating Light 3D Scene</a:t>
            </a:r>
            <a:br>
              <a:rPr lang="en-IN" sz="1600" b="1" dirty="0">
                <a:latin typeface="Roboto" panose="020B0604020202020204" charset="0"/>
                <a:ea typeface="Roboto" panose="020B0604020202020204" charset="0"/>
              </a:rPr>
            </a:br>
            <a:endParaRPr lang="en-IN" sz="1600" b="1" dirty="0">
              <a:latin typeface="Roboto" panose="020B0604020202020204" charset="0"/>
              <a:ea typeface="Roboto" panose="020B0604020202020204" charset="0"/>
            </a:endParaRPr>
          </a:p>
          <a:p>
            <a:pPr marL="285750" indent="-285750">
              <a:buFont typeface="Arial" panose="020B0604020202020204" pitchFamily="34" charset="0"/>
              <a:buChar char="•"/>
            </a:pPr>
            <a:r>
              <a:rPr lang="en-IN" sz="1600" b="1" dirty="0">
                <a:latin typeface="Roboto" panose="020B0604020202020204" charset="0"/>
                <a:ea typeface="Roboto" panose="020B0604020202020204" charset="0"/>
              </a:rPr>
              <a:t>Creating 3D Scene</a:t>
            </a:r>
            <a:br>
              <a:rPr lang="en-IN" sz="1600" b="1" dirty="0">
                <a:latin typeface="Roboto" panose="020B0604020202020204" charset="0"/>
                <a:ea typeface="Roboto" panose="020B0604020202020204" charset="0"/>
              </a:rPr>
            </a:br>
            <a:endParaRPr lang="en-IN" sz="1600" b="1" dirty="0">
              <a:latin typeface="Roboto" panose="020B0604020202020204" charset="0"/>
              <a:ea typeface="Roboto" panose="020B0604020202020204" charset="0"/>
            </a:endParaRPr>
          </a:p>
          <a:p>
            <a:pPr marL="285750" indent="-285750">
              <a:buFont typeface="Arial" panose="020B0604020202020204" pitchFamily="34" charset="0"/>
              <a:buChar char="•"/>
            </a:pPr>
            <a:r>
              <a:rPr lang="en-IN" sz="1600" b="1" dirty="0">
                <a:latin typeface="Roboto" panose="020B0604020202020204" charset="0"/>
                <a:ea typeface="Roboto" panose="020B0604020202020204" charset="0"/>
              </a:rPr>
              <a:t>Importing 3D Scene</a:t>
            </a:r>
            <a:br>
              <a:rPr lang="en-IN" sz="1800" b="1" dirty="0">
                <a:latin typeface="Roboto" panose="020B0604020202020204" charset="0"/>
                <a:ea typeface="Roboto" panose="020B0604020202020204" charset="0"/>
              </a:rPr>
            </a:br>
            <a:endParaRPr lang="en-IN" sz="1800" b="1" dirty="0">
              <a:latin typeface="Roboto" panose="020B0604020202020204" charset="0"/>
              <a:ea typeface="Roboto" panose="020B0604020202020204" charset="0"/>
            </a:endParaRPr>
          </a:p>
          <a:p>
            <a:r>
              <a:rPr lang="en-IN" sz="1800" b="1" dirty="0">
                <a:effectLst/>
                <a:latin typeface="Roboto" panose="020B0604020202020204" charset="0"/>
                <a:ea typeface="Roboto" panose="020B0604020202020204" charset="0"/>
                <a:cs typeface="Times New Roman" panose="02020603050405020304" pitchFamily="18" charset="0"/>
              </a:rPr>
              <a:t>Adding CSS</a:t>
            </a:r>
          </a:p>
        </p:txBody>
      </p:sp>
      <p:pic>
        <p:nvPicPr>
          <p:cNvPr id="21" name="Picture 20">
            <a:extLst>
              <a:ext uri="{FF2B5EF4-FFF2-40B4-BE49-F238E27FC236}">
                <a16:creationId xmlns:a16="http://schemas.microsoft.com/office/drawing/2014/main" id="{50967193-FA9B-4674-BED0-CD03BAA8348D}"/>
              </a:ext>
            </a:extLst>
          </p:cNvPr>
          <p:cNvPicPr>
            <a:picLocks noChangeAspect="1"/>
          </p:cNvPicPr>
          <p:nvPr/>
        </p:nvPicPr>
        <p:blipFill>
          <a:blip r:embed="rId2"/>
          <a:stretch>
            <a:fillRect/>
          </a:stretch>
        </p:blipFill>
        <p:spPr>
          <a:xfrm>
            <a:off x="4862562" y="919438"/>
            <a:ext cx="3319625" cy="3904677"/>
          </a:xfrm>
          <a:prstGeom prst="rect">
            <a:avLst/>
          </a:prstGeom>
        </p:spPr>
      </p:pic>
      <p:pic>
        <p:nvPicPr>
          <p:cNvPr id="23" name="Picture 22">
            <a:extLst>
              <a:ext uri="{FF2B5EF4-FFF2-40B4-BE49-F238E27FC236}">
                <a16:creationId xmlns:a16="http://schemas.microsoft.com/office/drawing/2014/main" id="{820F87B2-6378-412C-96B4-6CB674F67902}"/>
              </a:ext>
            </a:extLst>
          </p:cNvPr>
          <p:cNvPicPr>
            <a:picLocks noChangeAspect="1"/>
          </p:cNvPicPr>
          <p:nvPr/>
        </p:nvPicPr>
        <p:blipFill>
          <a:blip r:embed="rId3"/>
          <a:stretch>
            <a:fillRect/>
          </a:stretch>
        </p:blipFill>
        <p:spPr>
          <a:xfrm>
            <a:off x="4613042" y="1696486"/>
            <a:ext cx="3569145" cy="2601996"/>
          </a:xfrm>
          <a:prstGeom prst="rect">
            <a:avLst/>
          </a:prstGeom>
        </p:spPr>
      </p:pic>
      <p:pic>
        <p:nvPicPr>
          <p:cNvPr id="25" name="Picture 24">
            <a:extLst>
              <a:ext uri="{FF2B5EF4-FFF2-40B4-BE49-F238E27FC236}">
                <a16:creationId xmlns:a16="http://schemas.microsoft.com/office/drawing/2014/main" id="{325AB672-8372-4CDB-AA2C-480DC9A97555}"/>
              </a:ext>
            </a:extLst>
          </p:cNvPr>
          <p:cNvPicPr>
            <a:picLocks noChangeAspect="1"/>
          </p:cNvPicPr>
          <p:nvPr/>
        </p:nvPicPr>
        <p:blipFill>
          <a:blip r:embed="rId4"/>
          <a:stretch>
            <a:fillRect/>
          </a:stretch>
        </p:blipFill>
        <p:spPr>
          <a:xfrm>
            <a:off x="5019029" y="2467147"/>
            <a:ext cx="2757170" cy="754098"/>
          </a:xfrm>
          <a:prstGeom prst="rect">
            <a:avLst/>
          </a:prstGeom>
        </p:spPr>
      </p:pic>
      <p:sp>
        <p:nvSpPr>
          <p:cNvPr id="8" name="TextBox 7">
            <a:extLst>
              <a:ext uri="{FF2B5EF4-FFF2-40B4-BE49-F238E27FC236}">
                <a16:creationId xmlns:a16="http://schemas.microsoft.com/office/drawing/2014/main" id="{C974A2C3-1CDB-4895-B590-CCC95B872182}"/>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15/21</a:t>
            </a:r>
          </a:p>
        </p:txBody>
      </p:sp>
    </p:spTree>
    <p:extLst>
      <p:ext uri="{BB962C8B-B14F-4D97-AF65-F5344CB8AC3E}">
        <p14:creationId xmlns:p14="http://schemas.microsoft.com/office/powerpoint/2010/main" val="274304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E1DD-DD04-83D4-F6DA-DF0AAF9BDEA4}"/>
              </a:ext>
            </a:extLst>
          </p:cNvPr>
          <p:cNvSpPr txBox="1">
            <a:spLocks/>
          </p:cNvSpPr>
          <p:nvPr/>
        </p:nvSpPr>
        <p:spPr>
          <a:xfrm>
            <a:off x="0" y="0"/>
            <a:ext cx="9144000" cy="828675"/>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p:txBody>
      </p:sp>
      <p:sp>
        <p:nvSpPr>
          <p:cNvPr id="4" name="TextBox 3">
            <a:extLst>
              <a:ext uri="{FF2B5EF4-FFF2-40B4-BE49-F238E27FC236}">
                <a16:creationId xmlns:a16="http://schemas.microsoft.com/office/drawing/2014/main" id="{E0606405-4A19-4187-8452-C39C629F2827}"/>
              </a:ext>
            </a:extLst>
          </p:cNvPr>
          <p:cNvSpPr txBox="1"/>
          <p:nvPr/>
        </p:nvSpPr>
        <p:spPr>
          <a:xfrm>
            <a:off x="438958" y="828675"/>
            <a:ext cx="4546215" cy="4585871"/>
          </a:xfrm>
          <a:prstGeom prst="rect">
            <a:avLst/>
          </a:prstGeom>
          <a:noFill/>
        </p:spPr>
        <p:txBody>
          <a:bodyPr wrap="square" rtlCol="0">
            <a:spAutoFit/>
          </a:bodyPr>
          <a:lstStyle/>
          <a:p>
            <a:r>
              <a:rPr lang="en-IN" sz="1800" b="1" dirty="0">
                <a:latin typeface="Roboto" panose="020B0604020202020204" charset="0"/>
                <a:ea typeface="Roboto" panose="020B0604020202020204" charset="0"/>
              </a:rPr>
              <a:t>Developing the application</a:t>
            </a:r>
            <a:br>
              <a:rPr lang="en-IN" sz="1800" b="1" dirty="0">
                <a:latin typeface="Roboto" panose="020B0604020202020204" charset="0"/>
                <a:ea typeface="Roboto" panose="020B0604020202020204" charset="0"/>
              </a:rPr>
            </a:br>
            <a:endParaRPr lang="en-IN" sz="1800" b="1" dirty="0">
              <a:latin typeface="Roboto" panose="020B0604020202020204" charset="0"/>
              <a:ea typeface="Roboto" panose="020B0604020202020204" charset="0"/>
            </a:endParaRPr>
          </a:p>
          <a:p>
            <a:pPr marL="285750" indent="-285750">
              <a:buFont typeface="Arial" panose="020B0604020202020204" pitchFamily="34" charset="0"/>
              <a:buChar char="•"/>
            </a:pPr>
            <a:r>
              <a:rPr lang="en-IN" dirty="0"/>
              <a:t>Query for </a:t>
            </a:r>
            <a:r>
              <a:rPr lang="en-IN" dirty="0" err="1"/>
              <a:t>WebXR</a:t>
            </a:r>
            <a:r>
              <a:rPr lang="en-IN" dirty="0"/>
              <a:t> support</a:t>
            </a:r>
            <a:br>
              <a:rPr lang="en-IN" dirty="0"/>
            </a:br>
            <a:endParaRPr lang="en-IN" dirty="0"/>
          </a:p>
          <a:p>
            <a:pPr marL="285750" indent="-285750">
              <a:buFont typeface="Arial" panose="020B0604020202020204" pitchFamily="34" charset="0"/>
              <a:buChar char="•"/>
            </a:pPr>
            <a:r>
              <a:rPr lang="en-US" dirty="0"/>
              <a:t>Run when the Start AR button is pressed</a:t>
            </a:r>
            <a:br>
              <a:rPr lang="en-US" dirty="0"/>
            </a:br>
            <a:endParaRPr lang="en-US" dirty="0"/>
          </a:p>
          <a:p>
            <a:pPr marL="285750" indent="-285750">
              <a:buFont typeface="Arial" panose="020B0604020202020204" pitchFamily="34" charset="0"/>
              <a:buChar char="•"/>
            </a:pPr>
            <a:r>
              <a:rPr lang="en-US" dirty="0"/>
              <a:t>Add a canvas element and initialize a WebGL context</a:t>
            </a:r>
            <a:br>
              <a:rPr lang="en-US" dirty="0"/>
            </a:br>
            <a:endParaRPr lang="en-US" dirty="0"/>
          </a:p>
          <a:p>
            <a:pPr marL="285750" indent="-285750">
              <a:buFont typeface="Arial" panose="020B0604020202020204" pitchFamily="34" charset="0"/>
              <a:buChar char="•"/>
            </a:pPr>
            <a:r>
              <a:rPr lang="en-US" dirty="0"/>
              <a:t>Add the `</a:t>
            </a:r>
            <a:r>
              <a:rPr lang="en-US" dirty="0" err="1"/>
              <a:t>ar</a:t>
            </a:r>
            <a:r>
              <a:rPr lang="en-US" dirty="0"/>
              <a:t>` class to our body, which will hide our 2D components</a:t>
            </a:r>
            <a:br>
              <a:rPr lang="en-US" dirty="0"/>
            </a:br>
            <a:endParaRPr lang="en-US" dirty="0"/>
          </a:p>
          <a:p>
            <a:pPr marL="285750" indent="-285750">
              <a:buFont typeface="Arial" panose="020B0604020202020204" pitchFamily="34" charset="0"/>
              <a:buChar char="•"/>
            </a:pPr>
            <a:r>
              <a:rPr lang="en-US" dirty="0"/>
              <a:t>To help with working with 3D on the web, we'll use three.js</a:t>
            </a:r>
            <a:br>
              <a:rPr lang="en-US" dirty="0"/>
            </a:br>
            <a:endParaRPr lang="en-US" dirty="0"/>
          </a:p>
          <a:p>
            <a:pPr marL="285750" indent="-285750">
              <a:buFont typeface="Arial" panose="020B0604020202020204" pitchFamily="34" charset="0"/>
              <a:buChar char="•"/>
            </a:pPr>
            <a:r>
              <a:rPr lang="en-US" dirty="0"/>
              <a:t>Start a rendering loop using </a:t>
            </a:r>
            <a:r>
              <a:rPr lang="en-US" dirty="0" err="1"/>
              <a:t>this.onXRFrame</a:t>
            </a:r>
            <a:br>
              <a:rPr lang="en-US" dirty="0"/>
            </a:br>
            <a:endParaRPr lang="en-US" dirty="0"/>
          </a:p>
          <a:p>
            <a:pPr marL="285750" indent="-285750">
              <a:buFont typeface="Arial" panose="020B0604020202020204" pitchFamily="34" charset="0"/>
              <a:buChar char="•"/>
            </a:pPr>
            <a:r>
              <a:rPr lang="en-US" dirty="0"/>
              <a:t>Initialize three.js specific rendering code, including a </a:t>
            </a:r>
            <a:r>
              <a:rPr lang="en-US" dirty="0" err="1"/>
              <a:t>WebGLRenderer</a:t>
            </a:r>
            <a:endParaRPr lang="en-US" dirty="0"/>
          </a:p>
          <a:p>
            <a:pPr marL="285750" indent="-285750">
              <a:buFont typeface="Arial" panose="020B0604020202020204" pitchFamily="34" charset="0"/>
              <a:buChar char="•"/>
            </a:pPr>
            <a:endParaRPr lang="en-IN" sz="1800" b="1" dirty="0">
              <a:latin typeface="Roboto" panose="020B0604020202020204" charset="0"/>
              <a:ea typeface="Roboto" panose="020B0604020202020204" charset="0"/>
            </a:endParaRPr>
          </a:p>
        </p:txBody>
      </p:sp>
      <p:sp>
        <p:nvSpPr>
          <p:cNvPr id="6" name="TextBox 5">
            <a:extLst>
              <a:ext uri="{FF2B5EF4-FFF2-40B4-BE49-F238E27FC236}">
                <a16:creationId xmlns:a16="http://schemas.microsoft.com/office/drawing/2014/main" id="{99EA8296-5149-45D6-9EAF-61845F6C3B78}"/>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16/21</a:t>
            </a:r>
          </a:p>
        </p:txBody>
      </p:sp>
      <p:pic>
        <p:nvPicPr>
          <p:cNvPr id="7" name="Picture 6">
            <a:extLst>
              <a:ext uri="{FF2B5EF4-FFF2-40B4-BE49-F238E27FC236}">
                <a16:creationId xmlns:a16="http://schemas.microsoft.com/office/drawing/2014/main" id="{2DAC5299-B099-4190-A91E-01AAE75B0A8D}"/>
              </a:ext>
            </a:extLst>
          </p:cNvPr>
          <p:cNvPicPr>
            <a:picLocks noChangeAspect="1"/>
          </p:cNvPicPr>
          <p:nvPr/>
        </p:nvPicPr>
        <p:blipFill>
          <a:blip r:embed="rId2"/>
          <a:stretch>
            <a:fillRect/>
          </a:stretch>
        </p:blipFill>
        <p:spPr>
          <a:xfrm>
            <a:off x="4008107" y="921173"/>
            <a:ext cx="4546215" cy="828675"/>
          </a:xfrm>
          <a:prstGeom prst="rect">
            <a:avLst/>
          </a:prstGeom>
        </p:spPr>
      </p:pic>
      <p:pic>
        <p:nvPicPr>
          <p:cNvPr id="9" name="Picture 8">
            <a:extLst>
              <a:ext uri="{FF2B5EF4-FFF2-40B4-BE49-F238E27FC236}">
                <a16:creationId xmlns:a16="http://schemas.microsoft.com/office/drawing/2014/main" id="{940855E5-6954-4140-B3A7-40A712D6E747}"/>
              </a:ext>
            </a:extLst>
          </p:cNvPr>
          <p:cNvPicPr>
            <a:picLocks noChangeAspect="1"/>
          </p:cNvPicPr>
          <p:nvPr/>
        </p:nvPicPr>
        <p:blipFill>
          <a:blip r:embed="rId3"/>
          <a:stretch>
            <a:fillRect/>
          </a:stretch>
        </p:blipFill>
        <p:spPr>
          <a:xfrm>
            <a:off x="4745788" y="1813722"/>
            <a:ext cx="3808534" cy="1694603"/>
          </a:xfrm>
          <a:prstGeom prst="rect">
            <a:avLst/>
          </a:prstGeom>
        </p:spPr>
      </p:pic>
      <p:pic>
        <p:nvPicPr>
          <p:cNvPr id="11" name="Picture 10">
            <a:extLst>
              <a:ext uri="{FF2B5EF4-FFF2-40B4-BE49-F238E27FC236}">
                <a16:creationId xmlns:a16="http://schemas.microsoft.com/office/drawing/2014/main" id="{24D26EB1-7D49-49D9-A309-669E06D3A307}"/>
              </a:ext>
            </a:extLst>
          </p:cNvPr>
          <p:cNvPicPr>
            <a:picLocks noChangeAspect="1"/>
          </p:cNvPicPr>
          <p:nvPr/>
        </p:nvPicPr>
        <p:blipFill>
          <a:blip r:embed="rId4"/>
          <a:stretch>
            <a:fillRect/>
          </a:stretch>
        </p:blipFill>
        <p:spPr>
          <a:xfrm>
            <a:off x="5142252" y="3572199"/>
            <a:ext cx="3412070" cy="1036319"/>
          </a:xfrm>
          <a:prstGeom prst="rect">
            <a:avLst/>
          </a:prstGeom>
        </p:spPr>
      </p:pic>
      <p:pic>
        <p:nvPicPr>
          <p:cNvPr id="13" name="Picture 12">
            <a:extLst>
              <a:ext uri="{FF2B5EF4-FFF2-40B4-BE49-F238E27FC236}">
                <a16:creationId xmlns:a16="http://schemas.microsoft.com/office/drawing/2014/main" id="{F486AD31-71DC-4EFC-A930-2014B329A77C}"/>
              </a:ext>
            </a:extLst>
          </p:cNvPr>
          <p:cNvPicPr>
            <a:picLocks noChangeAspect="1"/>
          </p:cNvPicPr>
          <p:nvPr/>
        </p:nvPicPr>
        <p:blipFill>
          <a:blip r:embed="rId5"/>
          <a:stretch>
            <a:fillRect/>
          </a:stretch>
        </p:blipFill>
        <p:spPr>
          <a:xfrm>
            <a:off x="5100434" y="1335510"/>
            <a:ext cx="3453888" cy="1694604"/>
          </a:xfrm>
          <a:prstGeom prst="rect">
            <a:avLst/>
          </a:prstGeom>
        </p:spPr>
      </p:pic>
      <p:pic>
        <p:nvPicPr>
          <p:cNvPr id="15" name="Picture 14">
            <a:extLst>
              <a:ext uri="{FF2B5EF4-FFF2-40B4-BE49-F238E27FC236}">
                <a16:creationId xmlns:a16="http://schemas.microsoft.com/office/drawing/2014/main" id="{B0042F66-D8C2-4C4F-A98A-9132C8BA65B1}"/>
              </a:ext>
            </a:extLst>
          </p:cNvPr>
          <p:cNvPicPr>
            <a:picLocks noChangeAspect="1"/>
          </p:cNvPicPr>
          <p:nvPr/>
        </p:nvPicPr>
        <p:blipFill>
          <a:blip r:embed="rId6"/>
          <a:stretch>
            <a:fillRect/>
          </a:stretch>
        </p:blipFill>
        <p:spPr>
          <a:xfrm>
            <a:off x="4947601" y="2092959"/>
            <a:ext cx="3606721" cy="2568787"/>
          </a:xfrm>
          <a:prstGeom prst="rect">
            <a:avLst/>
          </a:prstGeom>
        </p:spPr>
      </p:pic>
      <p:pic>
        <p:nvPicPr>
          <p:cNvPr id="17" name="Picture 16">
            <a:extLst>
              <a:ext uri="{FF2B5EF4-FFF2-40B4-BE49-F238E27FC236}">
                <a16:creationId xmlns:a16="http://schemas.microsoft.com/office/drawing/2014/main" id="{7333430F-FDCC-4429-B5E3-411BFD48CAAD}"/>
              </a:ext>
            </a:extLst>
          </p:cNvPr>
          <p:cNvPicPr>
            <a:picLocks noChangeAspect="1"/>
          </p:cNvPicPr>
          <p:nvPr/>
        </p:nvPicPr>
        <p:blipFill>
          <a:blip r:embed="rId7"/>
          <a:stretch>
            <a:fillRect/>
          </a:stretch>
        </p:blipFill>
        <p:spPr>
          <a:xfrm>
            <a:off x="4801459" y="1431040"/>
            <a:ext cx="3752863" cy="2802317"/>
          </a:xfrm>
          <a:prstGeom prst="rect">
            <a:avLst/>
          </a:prstGeom>
        </p:spPr>
      </p:pic>
    </p:spTree>
    <p:extLst>
      <p:ext uri="{BB962C8B-B14F-4D97-AF65-F5344CB8AC3E}">
        <p14:creationId xmlns:p14="http://schemas.microsoft.com/office/powerpoint/2010/main" val="28812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E1DD-DD04-83D4-F6DA-DF0AAF9BDEA4}"/>
              </a:ext>
            </a:extLst>
          </p:cNvPr>
          <p:cNvSpPr txBox="1">
            <a:spLocks/>
          </p:cNvSpPr>
          <p:nvPr/>
        </p:nvSpPr>
        <p:spPr>
          <a:xfrm>
            <a:off x="0" y="0"/>
            <a:ext cx="9144000" cy="828675"/>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p:txBody>
      </p:sp>
      <p:sp>
        <p:nvSpPr>
          <p:cNvPr id="4" name="TextBox 3">
            <a:extLst>
              <a:ext uri="{FF2B5EF4-FFF2-40B4-BE49-F238E27FC236}">
                <a16:creationId xmlns:a16="http://schemas.microsoft.com/office/drawing/2014/main" id="{E0606405-4A19-4187-8452-C39C629F2827}"/>
              </a:ext>
            </a:extLst>
          </p:cNvPr>
          <p:cNvSpPr txBox="1"/>
          <p:nvPr/>
        </p:nvSpPr>
        <p:spPr>
          <a:xfrm>
            <a:off x="524141" y="1459201"/>
            <a:ext cx="3223598" cy="923330"/>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Roboto" panose="020B0604020202020204" charset="0"/>
                <a:ea typeface="Roboto" panose="020B0604020202020204" charset="0"/>
                <a:cs typeface="Times New Roman" panose="02020603050405020304" pitchFamily="18" charset="0"/>
              </a:rPr>
              <a:t>Developing the website</a:t>
            </a:r>
          </a:p>
          <a:p>
            <a:endParaRPr lang="en-IN" sz="1800" b="1"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IN" sz="1800" b="1" dirty="0">
                <a:effectLst/>
                <a:latin typeface="Roboto" panose="020B0604020202020204" charset="0"/>
                <a:ea typeface="Roboto" panose="020B0604020202020204" charset="0"/>
                <a:cs typeface="Times New Roman" panose="02020603050405020304" pitchFamily="18" charset="0"/>
              </a:rPr>
              <a:t>Deployment</a:t>
            </a:r>
          </a:p>
        </p:txBody>
      </p:sp>
      <p:pic>
        <p:nvPicPr>
          <p:cNvPr id="6" name="Picture 5">
            <a:extLst>
              <a:ext uri="{FF2B5EF4-FFF2-40B4-BE49-F238E27FC236}">
                <a16:creationId xmlns:a16="http://schemas.microsoft.com/office/drawing/2014/main" id="{AE50E815-5733-4B0D-A7A6-004273EC380E}"/>
              </a:ext>
            </a:extLst>
          </p:cNvPr>
          <p:cNvPicPr>
            <a:picLocks noChangeAspect="1"/>
          </p:cNvPicPr>
          <p:nvPr/>
        </p:nvPicPr>
        <p:blipFill>
          <a:blip r:embed="rId2"/>
          <a:stretch>
            <a:fillRect/>
          </a:stretch>
        </p:blipFill>
        <p:spPr>
          <a:xfrm>
            <a:off x="3508586" y="1022636"/>
            <a:ext cx="5378147" cy="3596777"/>
          </a:xfrm>
          <a:prstGeom prst="rect">
            <a:avLst/>
          </a:prstGeom>
        </p:spPr>
      </p:pic>
      <p:pic>
        <p:nvPicPr>
          <p:cNvPr id="8" name="Picture 7">
            <a:extLst>
              <a:ext uri="{FF2B5EF4-FFF2-40B4-BE49-F238E27FC236}">
                <a16:creationId xmlns:a16="http://schemas.microsoft.com/office/drawing/2014/main" id="{0B6F504D-A46F-4CD9-9ADB-9C6448D5EFD8}"/>
              </a:ext>
            </a:extLst>
          </p:cNvPr>
          <p:cNvPicPr>
            <a:picLocks noChangeAspect="1"/>
          </p:cNvPicPr>
          <p:nvPr/>
        </p:nvPicPr>
        <p:blipFill>
          <a:blip r:embed="rId3"/>
          <a:stretch>
            <a:fillRect/>
          </a:stretch>
        </p:blipFill>
        <p:spPr>
          <a:xfrm>
            <a:off x="4316468" y="1523714"/>
            <a:ext cx="4001535" cy="2597150"/>
          </a:xfrm>
          <a:prstGeom prst="rect">
            <a:avLst/>
          </a:prstGeom>
        </p:spPr>
      </p:pic>
      <p:sp>
        <p:nvSpPr>
          <p:cNvPr id="7" name="TextBox 6">
            <a:extLst>
              <a:ext uri="{FF2B5EF4-FFF2-40B4-BE49-F238E27FC236}">
                <a16:creationId xmlns:a16="http://schemas.microsoft.com/office/drawing/2014/main" id="{E64B358B-A0F0-4627-B631-E85EF0CAC15E}"/>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17/21</a:t>
            </a:r>
          </a:p>
        </p:txBody>
      </p:sp>
    </p:spTree>
    <p:extLst>
      <p:ext uri="{BB962C8B-B14F-4D97-AF65-F5344CB8AC3E}">
        <p14:creationId xmlns:p14="http://schemas.microsoft.com/office/powerpoint/2010/main" val="267173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4" name="Google Shape;954;p38"/>
          <p:cNvSpPr txBox="1">
            <a:spLocks noGrp="1"/>
          </p:cNvSpPr>
          <p:nvPr>
            <p:ph type="title"/>
          </p:nvPr>
        </p:nvSpPr>
        <p:spPr>
          <a:xfrm>
            <a:off x="433754" y="354439"/>
            <a:ext cx="6821777"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 </a:t>
            </a:r>
            <a:r>
              <a:rPr lang="en-IN" dirty="0"/>
              <a:t>Results</a:t>
            </a:r>
            <a:endParaRPr dirty="0"/>
          </a:p>
        </p:txBody>
      </p:sp>
      <p:sp>
        <p:nvSpPr>
          <p:cNvPr id="11" name="TextBox 10">
            <a:extLst>
              <a:ext uri="{FF2B5EF4-FFF2-40B4-BE49-F238E27FC236}">
                <a16:creationId xmlns:a16="http://schemas.microsoft.com/office/drawing/2014/main" id="{62F02C97-2A28-BDC1-C802-012C638603AF}"/>
              </a:ext>
            </a:extLst>
          </p:cNvPr>
          <p:cNvSpPr txBox="1"/>
          <p:nvPr/>
        </p:nvSpPr>
        <p:spPr>
          <a:xfrm>
            <a:off x="6085022" y="4928056"/>
            <a:ext cx="7520552" cy="215444"/>
          </a:xfrm>
          <a:prstGeom prst="rect">
            <a:avLst/>
          </a:prstGeom>
          <a:noFill/>
        </p:spPr>
        <p:txBody>
          <a:bodyPr wrap="square">
            <a:spAutoFit/>
          </a:bodyPr>
          <a:lstStyle/>
          <a:p>
            <a:r>
              <a:rPr lang="en-US" sz="800" dirty="0">
                <a:solidFill>
                  <a:schemeClr val="tx1">
                    <a:lumMod val="75000"/>
                  </a:schemeClr>
                </a:solidFill>
              </a:rPr>
              <a:t>https://www.nature.com/articles/s41467-022-29118-6/figures/1</a:t>
            </a:r>
          </a:p>
        </p:txBody>
      </p:sp>
      <p:sp>
        <p:nvSpPr>
          <p:cNvPr id="6" name="TextBox 5">
            <a:extLst>
              <a:ext uri="{FF2B5EF4-FFF2-40B4-BE49-F238E27FC236}">
                <a16:creationId xmlns:a16="http://schemas.microsoft.com/office/drawing/2014/main" id="{D7508557-690E-4CBC-8263-D98A810A58FA}"/>
              </a:ext>
            </a:extLst>
          </p:cNvPr>
          <p:cNvSpPr txBox="1"/>
          <p:nvPr/>
        </p:nvSpPr>
        <p:spPr>
          <a:xfrm>
            <a:off x="445476" y="1142034"/>
            <a:ext cx="2614247" cy="369332"/>
          </a:xfrm>
          <a:prstGeom prst="rect">
            <a:avLst/>
          </a:prstGeom>
          <a:noFill/>
        </p:spPr>
        <p:txBody>
          <a:bodyPr wrap="square" rtlCol="0">
            <a:spAutoFit/>
          </a:bodyPr>
          <a:lstStyle/>
          <a:p>
            <a:r>
              <a:rPr lang="en-IN" sz="1800" b="1" dirty="0">
                <a:latin typeface="Roboto" panose="020B0604020202020204" charset="0"/>
                <a:ea typeface="Roboto" panose="020B0604020202020204" charset="0"/>
              </a:rPr>
              <a:t>Generated Cube Scene</a:t>
            </a:r>
          </a:p>
        </p:txBody>
      </p:sp>
      <p:sp>
        <p:nvSpPr>
          <p:cNvPr id="31" name="TextBox 30">
            <a:extLst>
              <a:ext uri="{FF2B5EF4-FFF2-40B4-BE49-F238E27FC236}">
                <a16:creationId xmlns:a16="http://schemas.microsoft.com/office/drawing/2014/main" id="{A7EF0857-5FB4-47E9-B008-96E6B9DCECC4}"/>
              </a:ext>
            </a:extLst>
          </p:cNvPr>
          <p:cNvSpPr txBox="1"/>
          <p:nvPr/>
        </p:nvSpPr>
        <p:spPr>
          <a:xfrm>
            <a:off x="4835771" y="1142034"/>
            <a:ext cx="2497016" cy="369332"/>
          </a:xfrm>
          <a:prstGeom prst="rect">
            <a:avLst/>
          </a:prstGeom>
          <a:noFill/>
        </p:spPr>
        <p:txBody>
          <a:bodyPr wrap="square" rtlCol="0">
            <a:spAutoFit/>
          </a:bodyPr>
          <a:lstStyle/>
          <a:p>
            <a:r>
              <a:rPr lang="en-IN" sz="1800" b="1" dirty="0">
                <a:latin typeface="Roboto" panose="020B0604020202020204" charset="0"/>
                <a:ea typeface="Roboto" panose="020B0604020202020204" charset="0"/>
              </a:rPr>
              <a:t>Loaded .gltf file Scene</a:t>
            </a:r>
          </a:p>
        </p:txBody>
      </p:sp>
      <p:pic>
        <p:nvPicPr>
          <p:cNvPr id="8" name="Picture 7">
            <a:extLst>
              <a:ext uri="{FF2B5EF4-FFF2-40B4-BE49-F238E27FC236}">
                <a16:creationId xmlns:a16="http://schemas.microsoft.com/office/drawing/2014/main" id="{23CDCE9F-BC39-49F5-A270-5730E6613028}"/>
              </a:ext>
            </a:extLst>
          </p:cNvPr>
          <p:cNvPicPr>
            <a:picLocks noChangeAspect="1"/>
          </p:cNvPicPr>
          <p:nvPr/>
        </p:nvPicPr>
        <p:blipFill>
          <a:blip r:embed="rId3"/>
          <a:stretch>
            <a:fillRect/>
          </a:stretch>
        </p:blipFill>
        <p:spPr>
          <a:xfrm>
            <a:off x="433754" y="1914424"/>
            <a:ext cx="3843668" cy="2282437"/>
          </a:xfrm>
          <a:prstGeom prst="rect">
            <a:avLst/>
          </a:prstGeom>
        </p:spPr>
      </p:pic>
      <p:pic>
        <p:nvPicPr>
          <p:cNvPr id="10" name="Picture 9">
            <a:extLst>
              <a:ext uri="{FF2B5EF4-FFF2-40B4-BE49-F238E27FC236}">
                <a16:creationId xmlns:a16="http://schemas.microsoft.com/office/drawing/2014/main" id="{59E4F150-68D0-46CB-87FD-1D3076108275}"/>
              </a:ext>
            </a:extLst>
          </p:cNvPr>
          <p:cNvPicPr>
            <a:picLocks noChangeAspect="1"/>
          </p:cNvPicPr>
          <p:nvPr/>
        </p:nvPicPr>
        <p:blipFill>
          <a:blip r:embed="rId4"/>
          <a:stretch>
            <a:fillRect/>
          </a:stretch>
        </p:blipFill>
        <p:spPr>
          <a:xfrm>
            <a:off x="4866580" y="1768601"/>
            <a:ext cx="3761323" cy="2574082"/>
          </a:xfrm>
          <a:prstGeom prst="rect">
            <a:avLst/>
          </a:prstGeom>
        </p:spPr>
      </p:pic>
      <p:sp>
        <p:nvSpPr>
          <p:cNvPr id="9" name="TextBox 8">
            <a:extLst>
              <a:ext uri="{FF2B5EF4-FFF2-40B4-BE49-F238E27FC236}">
                <a16:creationId xmlns:a16="http://schemas.microsoft.com/office/drawing/2014/main" id="{14C45B32-3852-4526-8DB5-CC26EA676559}"/>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18/21</a:t>
            </a:r>
          </a:p>
        </p:txBody>
      </p:sp>
    </p:spTree>
    <p:extLst>
      <p:ext uri="{BB962C8B-B14F-4D97-AF65-F5344CB8AC3E}">
        <p14:creationId xmlns:p14="http://schemas.microsoft.com/office/powerpoint/2010/main" val="178949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1" name="Google Shape;951;p38"/>
          <p:cNvSpPr txBox="1">
            <a:spLocks noGrp="1"/>
          </p:cNvSpPr>
          <p:nvPr>
            <p:ph type="subTitle" idx="2"/>
          </p:nvPr>
        </p:nvSpPr>
        <p:spPr>
          <a:xfrm>
            <a:off x="1201411" y="1389934"/>
            <a:ext cx="6741178" cy="707883"/>
          </a:xfrm>
          <a:prstGeom prst="rect">
            <a:avLst/>
          </a:prstGeom>
        </p:spPr>
        <p:txBody>
          <a:bodyPr spcFirstLastPara="1" wrap="square" lIns="91425" tIns="91425" rIns="91425" bIns="91425" anchor="ctr" anchorCtr="0">
            <a:noAutofit/>
          </a:bodyPr>
          <a:lstStyle/>
          <a:p>
            <a:pPr marL="0" lvl="0" indent="0" algn="l"/>
            <a:r>
              <a:rPr lang="en-US" dirty="0"/>
              <a:t>These technologies have started influencing human lives at its utmost potential. AR and VR will transform each and every aspect of the future that we all deal with such as travel &amp; tourism, education, health care, movies &amp; media, the environment, and more.</a:t>
            </a:r>
            <a:endParaRPr sz="1200" dirty="0">
              <a:latin typeface="Roboto" panose="02000000000000000000" pitchFamily="2" charset="0"/>
              <a:ea typeface="Roboto" panose="02000000000000000000" pitchFamily="2" charset="0"/>
            </a:endParaRPr>
          </a:p>
        </p:txBody>
      </p:sp>
      <p:sp>
        <p:nvSpPr>
          <p:cNvPr id="953" name="Google Shape;953;p38"/>
          <p:cNvSpPr txBox="1">
            <a:spLocks noGrp="1"/>
          </p:cNvSpPr>
          <p:nvPr>
            <p:ph type="subTitle" idx="4"/>
          </p:nvPr>
        </p:nvSpPr>
        <p:spPr>
          <a:xfrm>
            <a:off x="1251392" y="2358607"/>
            <a:ext cx="6741177" cy="6870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Roboto" panose="02000000000000000000" pitchFamily="2" charset="0"/>
                <a:ea typeface="Roboto" panose="02000000000000000000" pitchFamily="2" charset="0"/>
              </a:rPr>
              <a:t>Meta (Better known as ) is also working on developing the AR and VR world so that people can play, learn and work more efficiently there which will open a new world for humans.</a:t>
            </a:r>
            <a:endParaRPr dirty="0">
              <a:latin typeface="Roboto" panose="02000000000000000000" pitchFamily="2" charset="0"/>
              <a:ea typeface="Roboto" panose="02000000000000000000" pitchFamily="2" charset="0"/>
            </a:endParaRPr>
          </a:p>
        </p:txBody>
      </p:sp>
      <p:sp>
        <p:nvSpPr>
          <p:cNvPr id="954" name="Google Shape;954;p38"/>
          <p:cNvSpPr txBox="1">
            <a:spLocks noGrp="1"/>
          </p:cNvSpPr>
          <p:nvPr>
            <p:ph type="title"/>
          </p:nvPr>
        </p:nvSpPr>
        <p:spPr>
          <a:xfrm>
            <a:off x="1602222" y="387600"/>
            <a:ext cx="6821777"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Future </a:t>
            </a:r>
            <a:r>
              <a:rPr lang="en-IN" dirty="0"/>
              <a:t>Sco</a:t>
            </a:r>
            <a:r>
              <a:rPr lang="en" dirty="0"/>
              <a:t>pe</a:t>
            </a:r>
            <a:endParaRPr dirty="0"/>
          </a:p>
        </p:txBody>
      </p:sp>
      <p:sp>
        <p:nvSpPr>
          <p:cNvPr id="11" name="TextBox 10">
            <a:extLst>
              <a:ext uri="{FF2B5EF4-FFF2-40B4-BE49-F238E27FC236}">
                <a16:creationId xmlns:a16="http://schemas.microsoft.com/office/drawing/2014/main" id="{62F02C97-2A28-BDC1-C802-012C638603AF}"/>
              </a:ext>
            </a:extLst>
          </p:cNvPr>
          <p:cNvSpPr txBox="1"/>
          <p:nvPr/>
        </p:nvSpPr>
        <p:spPr>
          <a:xfrm>
            <a:off x="6085022" y="4928056"/>
            <a:ext cx="7520552" cy="215444"/>
          </a:xfrm>
          <a:prstGeom prst="rect">
            <a:avLst/>
          </a:prstGeom>
          <a:noFill/>
        </p:spPr>
        <p:txBody>
          <a:bodyPr wrap="square">
            <a:spAutoFit/>
          </a:bodyPr>
          <a:lstStyle/>
          <a:p>
            <a:r>
              <a:rPr lang="en-US" sz="800" dirty="0">
                <a:solidFill>
                  <a:schemeClr val="tx1">
                    <a:lumMod val="75000"/>
                  </a:schemeClr>
                </a:solidFill>
              </a:rPr>
              <a:t>https://www.nature.com/articles/s41467-022-29118-6/figures/1</a:t>
            </a:r>
          </a:p>
        </p:txBody>
      </p:sp>
      <p:grpSp>
        <p:nvGrpSpPr>
          <p:cNvPr id="12" name="Google Shape;1440;p59">
            <a:extLst>
              <a:ext uri="{FF2B5EF4-FFF2-40B4-BE49-F238E27FC236}">
                <a16:creationId xmlns:a16="http://schemas.microsoft.com/office/drawing/2014/main" id="{DD5D6982-EFA6-343D-E561-5CF40D40C39D}"/>
              </a:ext>
            </a:extLst>
          </p:cNvPr>
          <p:cNvGrpSpPr/>
          <p:nvPr/>
        </p:nvGrpSpPr>
        <p:grpSpPr>
          <a:xfrm>
            <a:off x="919054" y="1248437"/>
            <a:ext cx="166473" cy="141497"/>
            <a:chOff x="4660325" y="1866850"/>
            <a:chExt cx="68350" cy="58100"/>
          </a:xfrm>
        </p:grpSpPr>
        <p:sp>
          <p:nvSpPr>
            <p:cNvPr id="13" name="Google Shape;1441;p59">
              <a:extLst>
                <a:ext uri="{FF2B5EF4-FFF2-40B4-BE49-F238E27FC236}">
                  <a16:creationId xmlns:a16="http://schemas.microsoft.com/office/drawing/2014/main" id="{FAC47812-0B41-FAC0-A15C-7A0413417BA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2;p59">
              <a:extLst>
                <a:ext uri="{FF2B5EF4-FFF2-40B4-BE49-F238E27FC236}">
                  <a16:creationId xmlns:a16="http://schemas.microsoft.com/office/drawing/2014/main" id="{B3B1C948-6B8E-2246-2526-80FC49B41C0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40;p59">
            <a:extLst>
              <a:ext uri="{FF2B5EF4-FFF2-40B4-BE49-F238E27FC236}">
                <a16:creationId xmlns:a16="http://schemas.microsoft.com/office/drawing/2014/main" id="{4402393F-EB73-7E9C-4D6A-80910B6B55C4}"/>
              </a:ext>
            </a:extLst>
          </p:cNvPr>
          <p:cNvGrpSpPr/>
          <p:nvPr/>
        </p:nvGrpSpPr>
        <p:grpSpPr>
          <a:xfrm>
            <a:off x="873143" y="2430253"/>
            <a:ext cx="166473" cy="141497"/>
            <a:chOff x="4660325" y="1866850"/>
            <a:chExt cx="68350" cy="58100"/>
          </a:xfrm>
        </p:grpSpPr>
        <p:sp>
          <p:nvSpPr>
            <p:cNvPr id="16" name="Google Shape;1441;p59">
              <a:extLst>
                <a:ext uri="{FF2B5EF4-FFF2-40B4-BE49-F238E27FC236}">
                  <a16:creationId xmlns:a16="http://schemas.microsoft.com/office/drawing/2014/main" id="{BE3BCF49-C312-7E4F-96DD-438F75544E3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2;p59">
              <a:extLst>
                <a:ext uri="{FF2B5EF4-FFF2-40B4-BE49-F238E27FC236}">
                  <a16:creationId xmlns:a16="http://schemas.microsoft.com/office/drawing/2014/main" id="{8ADE8CD7-093E-A72E-28EF-AD2BA282211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440;p59">
            <a:extLst>
              <a:ext uri="{FF2B5EF4-FFF2-40B4-BE49-F238E27FC236}">
                <a16:creationId xmlns:a16="http://schemas.microsoft.com/office/drawing/2014/main" id="{71B57E00-E064-7437-72DF-5A7AA3AC2121}"/>
              </a:ext>
            </a:extLst>
          </p:cNvPr>
          <p:cNvGrpSpPr/>
          <p:nvPr/>
        </p:nvGrpSpPr>
        <p:grpSpPr>
          <a:xfrm>
            <a:off x="905369" y="3305692"/>
            <a:ext cx="166473" cy="141497"/>
            <a:chOff x="4660325" y="1866850"/>
            <a:chExt cx="68350" cy="58100"/>
          </a:xfrm>
        </p:grpSpPr>
        <p:sp>
          <p:nvSpPr>
            <p:cNvPr id="24" name="Google Shape;1441;p59">
              <a:extLst>
                <a:ext uri="{FF2B5EF4-FFF2-40B4-BE49-F238E27FC236}">
                  <a16:creationId xmlns:a16="http://schemas.microsoft.com/office/drawing/2014/main" id="{05E406C6-CCF2-24D6-1BEF-9BBAE362C5B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2;p59">
              <a:extLst>
                <a:ext uri="{FF2B5EF4-FFF2-40B4-BE49-F238E27FC236}">
                  <a16:creationId xmlns:a16="http://schemas.microsoft.com/office/drawing/2014/main" id="{1ED0C617-8D9A-52EE-AA2B-E65FDF2A0305}"/>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953;p38">
            <a:extLst>
              <a:ext uri="{FF2B5EF4-FFF2-40B4-BE49-F238E27FC236}">
                <a16:creationId xmlns:a16="http://schemas.microsoft.com/office/drawing/2014/main" id="{DA3079F5-88D0-4F7C-BC9C-C30684AA6F39}"/>
              </a:ext>
            </a:extLst>
          </p:cNvPr>
          <p:cNvSpPr txBox="1">
            <a:spLocks/>
          </p:cNvSpPr>
          <p:nvPr/>
        </p:nvSpPr>
        <p:spPr>
          <a:xfrm>
            <a:off x="1251391" y="3293112"/>
            <a:ext cx="6741177" cy="6870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eaLnBrk="1" hangingPunct="1">
              <a:lnSpc>
                <a:spcPct val="100000"/>
              </a:lnSpc>
              <a:spcBef>
                <a:spcPts val="0"/>
              </a:spcBef>
              <a:spcAft>
                <a:spcPts val="0"/>
              </a:spcAft>
              <a:buClr>
                <a:schemeClr val="dk2"/>
              </a:buClr>
              <a:buSzPts val="1500"/>
              <a:buFont typeface="Roboto"/>
              <a:buNone/>
              <a:defRPr sz="1600" b="0" i="0" u="none" strike="noStrike" cap="none">
                <a:solidFill>
                  <a:schemeClr val="lt1"/>
                </a:solidFill>
                <a:latin typeface="Roboto"/>
                <a:ea typeface="Roboto"/>
                <a:cs typeface="Roboto"/>
                <a:sym typeface="Roboto"/>
              </a:defRPr>
            </a:lvl1pPr>
            <a:lvl2pPr marL="914400" marR="0" lvl="1"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2pPr>
            <a:lvl3pPr marL="1371600" marR="0" lvl="2"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3pPr>
            <a:lvl4pPr marL="1828800" marR="0" lvl="3"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4pPr>
            <a:lvl5pPr marL="2286000" marR="0" lvl="4"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5pPr>
            <a:lvl6pPr marL="2743200" marR="0" lvl="5"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6pPr>
            <a:lvl7pPr marL="3200400" marR="0" lvl="6"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7pPr>
            <a:lvl8pPr marL="3657600" marR="0" lvl="7"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8pPr>
            <a:lvl9pPr marL="4114800" marR="0" lvl="8"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9pPr>
          </a:lstStyle>
          <a:p>
            <a:pPr marL="0" indent="0" algn="l"/>
            <a:r>
              <a:rPr lang="en-US" dirty="0">
                <a:latin typeface="Roboto" panose="02000000000000000000" pitchFamily="2" charset="0"/>
                <a:ea typeface="Roboto" panose="02000000000000000000" pitchFamily="2" charset="0"/>
              </a:rPr>
              <a:t>Our framework can be further improved and can be made open source so that, IITB people can add/create new models, logic around that and can make the learning resources for the future.  </a:t>
            </a:r>
          </a:p>
        </p:txBody>
      </p:sp>
      <p:sp>
        <p:nvSpPr>
          <p:cNvPr id="18" name="TextBox 17">
            <a:extLst>
              <a:ext uri="{FF2B5EF4-FFF2-40B4-BE49-F238E27FC236}">
                <a16:creationId xmlns:a16="http://schemas.microsoft.com/office/drawing/2014/main" id="{2816351B-E58D-470F-A530-C635D0A73D37}"/>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19/21</a:t>
            </a:r>
          </a:p>
        </p:txBody>
      </p:sp>
    </p:spTree>
    <p:extLst>
      <p:ext uri="{BB962C8B-B14F-4D97-AF65-F5344CB8AC3E}">
        <p14:creationId xmlns:p14="http://schemas.microsoft.com/office/powerpoint/2010/main" val="394617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solidFill>
                  <a:schemeClr val="bg1">
                    <a:lumMod val="50000"/>
                  </a:schemeClr>
                </a:solidFill>
                <a:latin typeface="Verdana" panose="020B0604030504040204" pitchFamily="34" charset="0"/>
                <a:ea typeface="Verdana" panose="020B0604030504040204" pitchFamily="34" charset="0"/>
                <a:cs typeface="Times New Roman" panose="02020603050405020304" pitchFamily="18" charset="0"/>
              </a:rPr>
              <a:t>Outline of Todays Presentation</a:t>
            </a:r>
            <a:endParaRPr dirty="0">
              <a:solidFill>
                <a:schemeClr val="bg1">
                  <a:lumMod val="50000"/>
                </a:schemeClr>
              </a:solidFill>
              <a:latin typeface="Verdana" panose="020B0604030504040204" pitchFamily="34" charset="0"/>
              <a:ea typeface="Verdana" panose="020B0604030504040204" pitchFamily="34" charset="0"/>
            </a:endParaRPr>
          </a:p>
        </p:txBody>
      </p:sp>
      <p:sp>
        <p:nvSpPr>
          <p:cNvPr id="847" name="Google Shape;847;p32"/>
          <p:cNvSpPr txBox="1">
            <a:spLocks noGrp="1"/>
          </p:cNvSpPr>
          <p:nvPr>
            <p:ph type="title"/>
          </p:nvPr>
        </p:nvSpPr>
        <p:spPr>
          <a:xfrm>
            <a:off x="1234025" y="1130767"/>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49" name="Google Shape;849;p32"/>
          <p:cNvSpPr txBox="1">
            <a:spLocks noGrp="1"/>
          </p:cNvSpPr>
          <p:nvPr>
            <p:ph type="subTitle" idx="2"/>
          </p:nvPr>
        </p:nvSpPr>
        <p:spPr>
          <a:xfrm>
            <a:off x="553745" y="1754845"/>
            <a:ext cx="2390346" cy="592201"/>
          </a:xfrm>
          <a:prstGeom prst="rect">
            <a:avLst/>
          </a:prstGeom>
        </p:spPr>
        <p:txBody>
          <a:bodyPr spcFirstLastPara="1" wrap="square" lIns="91425" tIns="91425" rIns="91425" bIns="91425" anchor="ctr" anchorCtr="0">
            <a:noAutofit/>
          </a:bodyPr>
          <a:lstStyle/>
          <a:p>
            <a:pPr marL="0" indent="0"/>
            <a:r>
              <a:rPr lang="en-IN" sz="1600" dirty="0">
                <a:solidFill>
                  <a:schemeClr val="bg2">
                    <a:lumMod val="10000"/>
                  </a:schemeClr>
                </a:solidFill>
                <a:latin typeface="Roboto" panose="020B0604020202020204" charset="0"/>
                <a:ea typeface="Roboto" panose="020B0604020202020204" charset="0"/>
                <a:cs typeface="Times New Roman" panose="02020603050405020304" pitchFamily="18" charset="0"/>
              </a:rPr>
              <a:t>What is Augmented Reality</a:t>
            </a:r>
          </a:p>
        </p:txBody>
      </p:sp>
      <p:sp>
        <p:nvSpPr>
          <p:cNvPr id="850" name="Google Shape;850;p32"/>
          <p:cNvSpPr txBox="1">
            <a:spLocks noGrp="1"/>
          </p:cNvSpPr>
          <p:nvPr>
            <p:ph type="title" idx="3"/>
          </p:nvPr>
        </p:nvSpPr>
        <p:spPr>
          <a:xfrm>
            <a:off x="6720325" y="1152907"/>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52" name="Google Shape;852;p32"/>
          <p:cNvSpPr txBox="1">
            <a:spLocks noGrp="1"/>
          </p:cNvSpPr>
          <p:nvPr>
            <p:ph type="subTitle" idx="5"/>
          </p:nvPr>
        </p:nvSpPr>
        <p:spPr>
          <a:xfrm>
            <a:off x="5971309" y="1680307"/>
            <a:ext cx="2313709" cy="592201"/>
          </a:xfrm>
          <a:prstGeom prst="rect">
            <a:avLst/>
          </a:prstGeom>
        </p:spPr>
        <p:txBody>
          <a:bodyPr spcFirstLastPara="1" wrap="square" lIns="91425" tIns="91425" rIns="91425" bIns="91425" anchor="ctr" anchorCtr="0">
            <a:noAutofit/>
          </a:bodyPr>
          <a:lstStyle/>
          <a:p>
            <a:pPr marL="0" indent="0">
              <a:lnSpc>
                <a:spcPct val="150000"/>
              </a:lnSpc>
            </a:pPr>
            <a:r>
              <a:rPr lang="en-IN" sz="1600" dirty="0">
                <a:solidFill>
                  <a:schemeClr val="bg2">
                    <a:lumMod val="10000"/>
                  </a:schemeClr>
                </a:solidFill>
                <a:latin typeface="Roboto" panose="020B0604020202020204" charset="0"/>
                <a:ea typeface="Roboto" panose="020B0604020202020204" charset="0"/>
                <a:cs typeface="Times New Roman" panose="02020603050405020304" pitchFamily="18" charset="0"/>
              </a:rPr>
              <a:t>Brief Literature Survey</a:t>
            </a:r>
          </a:p>
          <a:p>
            <a:pPr marL="0" lvl="0" indent="0" algn="ctr" rtl="0">
              <a:spcBef>
                <a:spcPts val="0"/>
              </a:spcBef>
              <a:spcAft>
                <a:spcPts val="0"/>
              </a:spcAft>
              <a:buNone/>
            </a:pPr>
            <a:endParaRPr dirty="0">
              <a:latin typeface="Roboto" panose="020B0604020202020204" charset="0"/>
              <a:ea typeface="Roboto" panose="020B0604020202020204" charset="0"/>
            </a:endParaRPr>
          </a:p>
        </p:txBody>
      </p:sp>
      <p:sp>
        <p:nvSpPr>
          <p:cNvPr id="853" name="Google Shape;853;p32"/>
          <p:cNvSpPr txBox="1">
            <a:spLocks noGrp="1"/>
          </p:cNvSpPr>
          <p:nvPr>
            <p:ph type="title" idx="6"/>
          </p:nvPr>
        </p:nvSpPr>
        <p:spPr>
          <a:xfrm>
            <a:off x="1234025" y="3302413"/>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55" name="Google Shape;855;p32"/>
          <p:cNvSpPr txBox="1">
            <a:spLocks noGrp="1"/>
          </p:cNvSpPr>
          <p:nvPr>
            <p:ph type="subTitle" idx="8"/>
          </p:nvPr>
        </p:nvSpPr>
        <p:spPr>
          <a:xfrm>
            <a:off x="475605" y="3874738"/>
            <a:ext cx="28185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Results &amp; Discussion</a:t>
            </a:r>
            <a:endParaRPr dirty="0"/>
          </a:p>
        </p:txBody>
      </p:sp>
      <p:sp>
        <p:nvSpPr>
          <p:cNvPr id="856" name="Google Shape;856;p32"/>
          <p:cNvSpPr txBox="1">
            <a:spLocks noGrp="1"/>
          </p:cNvSpPr>
          <p:nvPr>
            <p:ph type="title" idx="13"/>
          </p:nvPr>
        </p:nvSpPr>
        <p:spPr>
          <a:xfrm>
            <a:off x="6720325" y="3283977"/>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858" name="Google Shape;858;p32"/>
          <p:cNvSpPr txBox="1">
            <a:spLocks noGrp="1"/>
          </p:cNvSpPr>
          <p:nvPr>
            <p:ph type="subTitle" idx="15"/>
          </p:nvPr>
        </p:nvSpPr>
        <p:spPr>
          <a:xfrm>
            <a:off x="5853475" y="3859781"/>
            <a:ext cx="2818500" cy="485065"/>
          </a:xfrm>
          <a:prstGeom prst="rect">
            <a:avLst/>
          </a:prstGeom>
        </p:spPr>
        <p:txBody>
          <a:bodyPr spcFirstLastPara="1" wrap="square" lIns="91425" tIns="91425" rIns="91425" bIns="91425" anchor="ctr" anchorCtr="0">
            <a:noAutofit/>
          </a:bodyPr>
          <a:lstStyle/>
          <a:p>
            <a:pPr marL="0" indent="0">
              <a:lnSpc>
                <a:spcPct val="150000"/>
              </a:lnSpc>
            </a:pPr>
            <a:r>
              <a:rPr lang="en-IN" sz="1600" dirty="0">
                <a:solidFill>
                  <a:schemeClr val="bg2">
                    <a:lumMod val="10000"/>
                  </a:schemeClr>
                </a:solidFill>
                <a:latin typeface="Roboto" panose="020B0604020202020204" charset="0"/>
                <a:ea typeface="Roboto" panose="020B0604020202020204" charset="0"/>
                <a:cs typeface="Times New Roman" panose="02020603050405020304" pitchFamily="18" charset="0"/>
              </a:rPr>
              <a:t>Future Scopes</a:t>
            </a:r>
          </a:p>
        </p:txBody>
      </p:sp>
      <p:sp>
        <p:nvSpPr>
          <p:cNvPr id="2" name="Google Shape;856;p32">
            <a:extLst>
              <a:ext uri="{FF2B5EF4-FFF2-40B4-BE49-F238E27FC236}">
                <a16:creationId xmlns:a16="http://schemas.microsoft.com/office/drawing/2014/main" id="{1ADF656E-45A0-5061-C618-2E52588DA1CF}"/>
              </a:ext>
            </a:extLst>
          </p:cNvPr>
          <p:cNvSpPr txBox="1">
            <a:spLocks/>
          </p:cNvSpPr>
          <p:nvPr/>
        </p:nvSpPr>
        <p:spPr>
          <a:xfrm>
            <a:off x="3738520" y="1841485"/>
            <a:ext cx="10848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 dirty="0"/>
              <a:t>03</a:t>
            </a:r>
          </a:p>
        </p:txBody>
      </p:sp>
      <p:sp>
        <p:nvSpPr>
          <p:cNvPr id="3" name="TextBox 2">
            <a:extLst>
              <a:ext uri="{FF2B5EF4-FFF2-40B4-BE49-F238E27FC236}">
                <a16:creationId xmlns:a16="http://schemas.microsoft.com/office/drawing/2014/main" id="{E441D203-33BF-B957-5301-D90F700FD4CB}"/>
              </a:ext>
            </a:extLst>
          </p:cNvPr>
          <p:cNvSpPr txBox="1"/>
          <p:nvPr/>
        </p:nvSpPr>
        <p:spPr>
          <a:xfrm>
            <a:off x="3220049" y="2317433"/>
            <a:ext cx="3449917" cy="2277547"/>
          </a:xfrm>
          <a:prstGeom prst="rect">
            <a:avLst/>
          </a:prstGeom>
          <a:noFill/>
        </p:spPr>
        <p:txBody>
          <a:bodyPr wrap="square" rtlCol="0">
            <a:spAutoFit/>
          </a:bodyPr>
          <a:lstStyle/>
          <a:p>
            <a:r>
              <a:rPr lang="en-IN" sz="1600" dirty="0">
                <a:solidFill>
                  <a:schemeClr val="bg2">
                    <a:lumMod val="10000"/>
                  </a:schemeClr>
                </a:solidFill>
                <a:latin typeface="Roboto" panose="020B0604020202020204" charset="0"/>
                <a:ea typeface="Roboto" panose="020B0604020202020204" charset="0"/>
                <a:cs typeface="Times New Roman" panose="02020603050405020304" pitchFamily="18" charset="0"/>
              </a:rPr>
              <a:t>Application Development</a:t>
            </a:r>
          </a:p>
          <a:p>
            <a:pPr marL="342900" indent="-342900">
              <a:buFont typeface="Arial"/>
              <a:buAutoNum type="arabicPeriod"/>
            </a:pPr>
            <a:r>
              <a:rPr lang="en-IN" dirty="0">
                <a:solidFill>
                  <a:schemeClr val="bg2">
                    <a:lumMod val="10000"/>
                  </a:schemeClr>
                </a:solidFill>
                <a:latin typeface="Roboto" panose="020B0604020202020204" charset="0"/>
                <a:ea typeface="Roboto" panose="020B0604020202020204" charset="0"/>
                <a:cs typeface="Times New Roman" panose="02020603050405020304" pitchFamily="18" charset="0"/>
              </a:rPr>
              <a:t>Problem statement</a:t>
            </a:r>
          </a:p>
          <a:p>
            <a:pPr marL="342900" indent="-342900">
              <a:buFont typeface="Arial"/>
              <a:buAutoNum type="arabicPeriod"/>
            </a:pPr>
            <a:r>
              <a:rPr lang="en-IN" dirty="0">
                <a:solidFill>
                  <a:schemeClr val="bg2">
                    <a:lumMod val="10000"/>
                  </a:schemeClr>
                </a:solidFill>
                <a:latin typeface="Roboto" panose="020B0604020202020204" charset="0"/>
                <a:ea typeface="Roboto" panose="020B0604020202020204" charset="0"/>
                <a:cs typeface="Times New Roman" panose="02020603050405020304" pitchFamily="18" charset="0"/>
              </a:rPr>
              <a:t>Framework</a:t>
            </a:r>
            <a:endParaRPr lang="en-IN" dirty="0">
              <a:latin typeface="Roboto" panose="020B0604020202020204" charset="0"/>
              <a:ea typeface="Roboto" panose="020B0604020202020204" charset="0"/>
            </a:endParaRPr>
          </a:p>
          <a:p>
            <a:pPr marL="342900" indent="-342900">
              <a:buAutoNum type="arabicPeriod"/>
            </a:pPr>
            <a:r>
              <a:rPr lang="en-IN" dirty="0">
                <a:latin typeface="Roboto" panose="020B0604020202020204" charset="0"/>
                <a:ea typeface="Roboto" panose="020B0604020202020204" charset="0"/>
              </a:rPr>
              <a:t>Developing &amp; importing 3D models</a:t>
            </a:r>
          </a:p>
          <a:p>
            <a:pPr marL="342900" indent="-342900">
              <a:buAutoNum type="arabicPeriod"/>
            </a:pPr>
            <a:r>
              <a:rPr lang="en-US" dirty="0">
                <a:latin typeface="Roboto" panose="020B0604020202020204" charset="0"/>
                <a:ea typeface="Roboto" panose="020B0604020202020204" charset="0"/>
              </a:rPr>
              <a:t>Adding CSS</a:t>
            </a:r>
          </a:p>
          <a:p>
            <a:pPr marL="342900" indent="-342900">
              <a:buAutoNum type="arabicPeriod"/>
            </a:pPr>
            <a:r>
              <a:rPr lang="en-US" dirty="0">
                <a:latin typeface="Roboto" panose="020B0604020202020204" charset="0"/>
                <a:ea typeface="Roboto" panose="020B0604020202020204" charset="0"/>
              </a:rPr>
              <a:t>Developing the Application</a:t>
            </a:r>
          </a:p>
          <a:p>
            <a:pPr marL="342900" indent="-342900">
              <a:buAutoNum type="arabicPeriod"/>
            </a:pPr>
            <a:r>
              <a:rPr lang="en-US" dirty="0">
                <a:latin typeface="Roboto" panose="020B0604020202020204" charset="0"/>
                <a:ea typeface="Roboto" panose="020B0604020202020204" charset="0"/>
              </a:rPr>
              <a:t>Developing the website</a:t>
            </a:r>
          </a:p>
          <a:p>
            <a:pPr marL="342900" indent="-342900">
              <a:buAutoNum type="arabicPeriod"/>
            </a:pPr>
            <a:r>
              <a:rPr lang="en-US" dirty="0">
                <a:latin typeface="Roboto" panose="020B0604020202020204" charset="0"/>
                <a:ea typeface="Roboto" panose="020B0604020202020204" charset="0"/>
              </a:rPr>
              <a:t>Deployment</a:t>
            </a:r>
          </a:p>
          <a:p>
            <a:pPr marL="342900" indent="-342900">
              <a:buAutoNum type="arabicPeriod"/>
            </a:pPr>
            <a:endParaRPr lang="en-IN" sz="1400" dirty="0">
              <a:solidFill>
                <a:schemeClr val="bg2">
                  <a:lumMod val="10000"/>
                </a:schemeClr>
              </a:solidFill>
              <a:latin typeface="Roboto" panose="020B0604020202020204" charset="0"/>
              <a:ea typeface="Roboto" panose="020B0604020202020204" charset="0"/>
              <a:cs typeface="Times New Roman" panose="02020603050405020304" pitchFamily="18" charset="0"/>
            </a:endParaRPr>
          </a:p>
          <a:p>
            <a:endParaRPr lang="en-IN" dirty="0">
              <a:latin typeface="Roboto" panose="020B0604020202020204" charset="0"/>
              <a:ea typeface="Roboto" panose="020B0604020202020204" charset="0"/>
            </a:endParaRPr>
          </a:p>
        </p:txBody>
      </p:sp>
      <p:sp>
        <p:nvSpPr>
          <p:cNvPr id="14" name="TextBox 13">
            <a:extLst>
              <a:ext uri="{FF2B5EF4-FFF2-40B4-BE49-F238E27FC236}">
                <a16:creationId xmlns:a16="http://schemas.microsoft.com/office/drawing/2014/main" id="{4DB25861-9CA1-433B-B5E7-85C5515DEDCB}"/>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2/21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4" name="Google Shape;954;p38"/>
          <p:cNvSpPr txBox="1">
            <a:spLocks noGrp="1"/>
          </p:cNvSpPr>
          <p:nvPr>
            <p:ph type="title"/>
          </p:nvPr>
        </p:nvSpPr>
        <p:spPr>
          <a:xfrm>
            <a:off x="1602222" y="387600"/>
            <a:ext cx="6821777"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References</a:t>
            </a:r>
            <a:endParaRPr dirty="0"/>
          </a:p>
        </p:txBody>
      </p:sp>
      <p:sp>
        <p:nvSpPr>
          <p:cNvPr id="11" name="TextBox 10">
            <a:extLst>
              <a:ext uri="{FF2B5EF4-FFF2-40B4-BE49-F238E27FC236}">
                <a16:creationId xmlns:a16="http://schemas.microsoft.com/office/drawing/2014/main" id="{62F02C97-2A28-BDC1-C802-012C638603AF}"/>
              </a:ext>
            </a:extLst>
          </p:cNvPr>
          <p:cNvSpPr txBox="1"/>
          <p:nvPr/>
        </p:nvSpPr>
        <p:spPr>
          <a:xfrm>
            <a:off x="6085022" y="4928056"/>
            <a:ext cx="7520552" cy="215444"/>
          </a:xfrm>
          <a:prstGeom prst="rect">
            <a:avLst/>
          </a:prstGeom>
          <a:noFill/>
        </p:spPr>
        <p:txBody>
          <a:bodyPr wrap="square">
            <a:spAutoFit/>
          </a:bodyPr>
          <a:lstStyle/>
          <a:p>
            <a:r>
              <a:rPr lang="en-US" sz="800" dirty="0">
                <a:solidFill>
                  <a:schemeClr val="tx1">
                    <a:lumMod val="75000"/>
                  </a:schemeClr>
                </a:solidFill>
              </a:rPr>
              <a:t>https://www.nature.com/articles/s41467-022-29118-6/figures/1</a:t>
            </a:r>
          </a:p>
        </p:txBody>
      </p:sp>
      <p:grpSp>
        <p:nvGrpSpPr>
          <p:cNvPr id="12" name="Google Shape;1440;p59">
            <a:extLst>
              <a:ext uri="{FF2B5EF4-FFF2-40B4-BE49-F238E27FC236}">
                <a16:creationId xmlns:a16="http://schemas.microsoft.com/office/drawing/2014/main" id="{DD5D6982-EFA6-343D-E561-5CF40D40C39D}"/>
              </a:ext>
            </a:extLst>
          </p:cNvPr>
          <p:cNvGrpSpPr/>
          <p:nvPr/>
        </p:nvGrpSpPr>
        <p:grpSpPr>
          <a:xfrm>
            <a:off x="883443" y="1387574"/>
            <a:ext cx="166473" cy="141497"/>
            <a:chOff x="4660325" y="1866850"/>
            <a:chExt cx="68350" cy="58100"/>
          </a:xfrm>
        </p:grpSpPr>
        <p:sp>
          <p:nvSpPr>
            <p:cNvPr id="13" name="Google Shape;1441;p59">
              <a:extLst>
                <a:ext uri="{FF2B5EF4-FFF2-40B4-BE49-F238E27FC236}">
                  <a16:creationId xmlns:a16="http://schemas.microsoft.com/office/drawing/2014/main" id="{FAC47812-0B41-FAC0-A15C-7A0413417BA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2;p59">
              <a:extLst>
                <a:ext uri="{FF2B5EF4-FFF2-40B4-BE49-F238E27FC236}">
                  <a16:creationId xmlns:a16="http://schemas.microsoft.com/office/drawing/2014/main" id="{B3B1C948-6B8E-2246-2526-80FC49B41C0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440;p59">
            <a:extLst>
              <a:ext uri="{FF2B5EF4-FFF2-40B4-BE49-F238E27FC236}">
                <a16:creationId xmlns:a16="http://schemas.microsoft.com/office/drawing/2014/main" id="{4402393F-EB73-7E9C-4D6A-80910B6B55C4}"/>
              </a:ext>
            </a:extLst>
          </p:cNvPr>
          <p:cNvGrpSpPr/>
          <p:nvPr/>
        </p:nvGrpSpPr>
        <p:grpSpPr>
          <a:xfrm>
            <a:off x="874858" y="2026520"/>
            <a:ext cx="166473" cy="141497"/>
            <a:chOff x="4660325" y="1866850"/>
            <a:chExt cx="68350" cy="58100"/>
          </a:xfrm>
        </p:grpSpPr>
        <p:sp>
          <p:nvSpPr>
            <p:cNvPr id="16" name="Google Shape;1441;p59">
              <a:extLst>
                <a:ext uri="{FF2B5EF4-FFF2-40B4-BE49-F238E27FC236}">
                  <a16:creationId xmlns:a16="http://schemas.microsoft.com/office/drawing/2014/main" id="{BE3BCF49-C312-7E4F-96DD-438F75544E3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2;p59">
              <a:extLst>
                <a:ext uri="{FF2B5EF4-FFF2-40B4-BE49-F238E27FC236}">
                  <a16:creationId xmlns:a16="http://schemas.microsoft.com/office/drawing/2014/main" id="{8ADE8CD7-093E-A72E-28EF-AD2BA282211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440;p59">
            <a:extLst>
              <a:ext uri="{FF2B5EF4-FFF2-40B4-BE49-F238E27FC236}">
                <a16:creationId xmlns:a16="http://schemas.microsoft.com/office/drawing/2014/main" id="{02D43439-3330-AF00-87C5-20F1B205A3AB}"/>
              </a:ext>
            </a:extLst>
          </p:cNvPr>
          <p:cNvGrpSpPr/>
          <p:nvPr/>
        </p:nvGrpSpPr>
        <p:grpSpPr>
          <a:xfrm>
            <a:off x="892028" y="2807303"/>
            <a:ext cx="166473" cy="141497"/>
            <a:chOff x="4660325" y="1866850"/>
            <a:chExt cx="68350" cy="58100"/>
          </a:xfrm>
        </p:grpSpPr>
        <p:sp>
          <p:nvSpPr>
            <p:cNvPr id="19" name="Google Shape;1441;p59">
              <a:extLst>
                <a:ext uri="{FF2B5EF4-FFF2-40B4-BE49-F238E27FC236}">
                  <a16:creationId xmlns:a16="http://schemas.microsoft.com/office/drawing/2014/main" id="{F4C7AD52-4AEF-102B-F046-D170A664359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p59">
              <a:extLst>
                <a:ext uri="{FF2B5EF4-FFF2-40B4-BE49-F238E27FC236}">
                  <a16:creationId xmlns:a16="http://schemas.microsoft.com/office/drawing/2014/main" id="{DECFD107-57C4-7406-0483-128AC82FB89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440;p59">
            <a:extLst>
              <a:ext uri="{FF2B5EF4-FFF2-40B4-BE49-F238E27FC236}">
                <a16:creationId xmlns:a16="http://schemas.microsoft.com/office/drawing/2014/main" id="{71B57E00-E064-7437-72DF-5A7AA3AC2121}"/>
              </a:ext>
            </a:extLst>
          </p:cNvPr>
          <p:cNvGrpSpPr/>
          <p:nvPr/>
        </p:nvGrpSpPr>
        <p:grpSpPr>
          <a:xfrm>
            <a:off x="909758" y="3574538"/>
            <a:ext cx="166473" cy="141497"/>
            <a:chOff x="4660325" y="1866850"/>
            <a:chExt cx="68350" cy="58100"/>
          </a:xfrm>
        </p:grpSpPr>
        <p:sp>
          <p:nvSpPr>
            <p:cNvPr id="24" name="Google Shape;1441;p59">
              <a:extLst>
                <a:ext uri="{FF2B5EF4-FFF2-40B4-BE49-F238E27FC236}">
                  <a16:creationId xmlns:a16="http://schemas.microsoft.com/office/drawing/2014/main" id="{05E406C6-CCF2-24D6-1BEF-9BBAE362C5B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2;p59">
              <a:extLst>
                <a:ext uri="{FF2B5EF4-FFF2-40B4-BE49-F238E27FC236}">
                  <a16:creationId xmlns:a16="http://schemas.microsoft.com/office/drawing/2014/main" id="{1ED0C617-8D9A-52EE-AA2B-E65FDF2A0305}"/>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440;p59">
            <a:extLst>
              <a:ext uri="{FF2B5EF4-FFF2-40B4-BE49-F238E27FC236}">
                <a16:creationId xmlns:a16="http://schemas.microsoft.com/office/drawing/2014/main" id="{75032DD1-8E4D-A8CE-5949-057444F47E2C}"/>
              </a:ext>
            </a:extLst>
          </p:cNvPr>
          <p:cNvGrpSpPr/>
          <p:nvPr/>
        </p:nvGrpSpPr>
        <p:grpSpPr>
          <a:xfrm>
            <a:off x="909596" y="3857721"/>
            <a:ext cx="166473" cy="141497"/>
            <a:chOff x="4660325" y="1866850"/>
            <a:chExt cx="68350" cy="58100"/>
          </a:xfrm>
        </p:grpSpPr>
        <p:sp>
          <p:nvSpPr>
            <p:cNvPr id="29" name="Google Shape;1441;p59">
              <a:extLst>
                <a:ext uri="{FF2B5EF4-FFF2-40B4-BE49-F238E27FC236}">
                  <a16:creationId xmlns:a16="http://schemas.microsoft.com/office/drawing/2014/main" id="{66970C38-74EA-3230-1BA4-DD9E101D1DA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42;p59">
              <a:extLst>
                <a:ext uri="{FF2B5EF4-FFF2-40B4-BE49-F238E27FC236}">
                  <a16:creationId xmlns:a16="http://schemas.microsoft.com/office/drawing/2014/main" id="{A819A9EF-CFDF-52C9-A8AC-537A6042F16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3F535D99-A342-4AFE-9CAC-68356749B1F2}"/>
              </a:ext>
            </a:extLst>
          </p:cNvPr>
          <p:cNvSpPr txBox="1"/>
          <p:nvPr/>
        </p:nvSpPr>
        <p:spPr>
          <a:xfrm>
            <a:off x="1076942" y="1323386"/>
            <a:ext cx="6238840" cy="615553"/>
          </a:xfrm>
          <a:prstGeom prst="rect">
            <a:avLst/>
          </a:prstGeom>
          <a:noFill/>
        </p:spPr>
        <p:txBody>
          <a:bodyPr wrap="square" rtlCol="0">
            <a:spAutoFit/>
          </a:bodyPr>
          <a:lstStyle/>
          <a:p>
            <a:r>
              <a:rPr lang="en-IN" sz="1000" dirty="0" err="1"/>
              <a:t>Siltanen</a:t>
            </a:r>
            <a:r>
              <a:rPr lang="en-IN" sz="1000" dirty="0"/>
              <a:t>, S. Texture generation over the marker area. In Proceedings of the ISMAR 2006: Fifth IEEE and ACM International Symposium on Mixed and Augmented Reality, Santa Barbara, CA, USA, 22–25 October 2006; pp. 253–254</a:t>
            </a:r>
            <a:r>
              <a:rPr lang="en-IN" dirty="0"/>
              <a:t>. </a:t>
            </a:r>
          </a:p>
        </p:txBody>
      </p:sp>
      <p:grpSp>
        <p:nvGrpSpPr>
          <p:cNvPr id="34" name="Google Shape;1440;p59">
            <a:extLst>
              <a:ext uri="{FF2B5EF4-FFF2-40B4-BE49-F238E27FC236}">
                <a16:creationId xmlns:a16="http://schemas.microsoft.com/office/drawing/2014/main" id="{42E4B63A-6A71-4D4C-95BA-F70D4FFBD1BA}"/>
              </a:ext>
            </a:extLst>
          </p:cNvPr>
          <p:cNvGrpSpPr/>
          <p:nvPr/>
        </p:nvGrpSpPr>
        <p:grpSpPr>
          <a:xfrm>
            <a:off x="885375" y="2378184"/>
            <a:ext cx="166473" cy="141497"/>
            <a:chOff x="4660325" y="1866850"/>
            <a:chExt cx="68350" cy="58100"/>
          </a:xfrm>
        </p:grpSpPr>
        <p:sp>
          <p:nvSpPr>
            <p:cNvPr id="35" name="Google Shape;1441;p59">
              <a:extLst>
                <a:ext uri="{FF2B5EF4-FFF2-40B4-BE49-F238E27FC236}">
                  <a16:creationId xmlns:a16="http://schemas.microsoft.com/office/drawing/2014/main" id="{4D513506-812B-4F77-93F8-932820A204E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42;p59">
              <a:extLst>
                <a:ext uri="{FF2B5EF4-FFF2-40B4-BE49-F238E27FC236}">
                  <a16:creationId xmlns:a16="http://schemas.microsoft.com/office/drawing/2014/main" id="{304CB365-6106-4C3A-B798-C5D0821FEBD5}"/>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1C5DD03A-64EB-4EFA-892F-2458479984C8}"/>
              </a:ext>
            </a:extLst>
          </p:cNvPr>
          <p:cNvSpPr txBox="1"/>
          <p:nvPr/>
        </p:nvSpPr>
        <p:spPr>
          <a:xfrm>
            <a:off x="1063257" y="1985201"/>
            <a:ext cx="4972836" cy="246221"/>
          </a:xfrm>
          <a:prstGeom prst="rect">
            <a:avLst/>
          </a:prstGeom>
          <a:noFill/>
        </p:spPr>
        <p:txBody>
          <a:bodyPr wrap="none" rtlCol="0">
            <a:spAutoFit/>
          </a:bodyPr>
          <a:lstStyle/>
          <a:p>
            <a:r>
              <a:rPr lang="en-US" sz="1000" dirty="0"/>
              <a:t>Meta Official Website. Available online: Click Here (accessed on 7 November 2020). </a:t>
            </a:r>
          </a:p>
        </p:txBody>
      </p:sp>
      <p:sp>
        <p:nvSpPr>
          <p:cNvPr id="10" name="TextBox 9">
            <a:extLst>
              <a:ext uri="{FF2B5EF4-FFF2-40B4-BE49-F238E27FC236}">
                <a16:creationId xmlns:a16="http://schemas.microsoft.com/office/drawing/2014/main" id="{8D8508BE-540F-42A8-A707-B5288953A916}"/>
              </a:ext>
            </a:extLst>
          </p:cNvPr>
          <p:cNvSpPr txBox="1"/>
          <p:nvPr/>
        </p:nvSpPr>
        <p:spPr>
          <a:xfrm>
            <a:off x="1041331" y="2739297"/>
            <a:ext cx="1204176" cy="246221"/>
          </a:xfrm>
          <a:prstGeom prst="rect">
            <a:avLst/>
          </a:prstGeom>
          <a:noFill/>
        </p:spPr>
        <p:txBody>
          <a:bodyPr wrap="none" rtlCol="0">
            <a:spAutoFit/>
          </a:bodyPr>
          <a:lstStyle/>
          <a:p>
            <a:r>
              <a:rPr lang="en-IN" sz="1000" dirty="0"/>
              <a:t>https://threejs.org/</a:t>
            </a:r>
          </a:p>
        </p:txBody>
      </p:sp>
      <p:sp>
        <p:nvSpPr>
          <p:cNvPr id="21" name="TextBox 20">
            <a:extLst>
              <a:ext uri="{FF2B5EF4-FFF2-40B4-BE49-F238E27FC236}">
                <a16:creationId xmlns:a16="http://schemas.microsoft.com/office/drawing/2014/main" id="{F3FF1FFC-FF06-424D-BFE1-CD8556D56F8C}"/>
              </a:ext>
            </a:extLst>
          </p:cNvPr>
          <p:cNvSpPr txBox="1"/>
          <p:nvPr/>
        </p:nvSpPr>
        <p:spPr>
          <a:xfrm>
            <a:off x="1041331" y="3012439"/>
            <a:ext cx="1914307" cy="246221"/>
          </a:xfrm>
          <a:prstGeom prst="rect">
            <a:avLst/>
          </a:prstGeom>
          <a:noFill/>
        </p:spPr>
        <p:txBody>
          <a:bodyPr wrap="none" rtlCol="0">
            <a:spAutoFit/>
          </a:bodyPr>
          <a:lstStyle/>
          <a:p>
            <a:r>
              <a:rPr lang="en-IN" sz="1000" dirty="0"/>
              <a:t>https://arvr.google.com/arcore/</a:t>
            </a:r>
          </a:p>
        </p:txBody>
      </p:sp>
      <p:sp>
        <p:nvSpPr>
          <p:cNvPr id="26" name="TextBox 25">
            <a:extLst>
              <a:ext uri="{FF2B5EF4-FFF2-40B4-BE49-F238E27FC236}">
                <a16:creationId xmlns:a16="http://schemas.microsoft.com/office/drawing/2014/main" id="{67F4AC61-C27C-4FB7-B263-F0A4ECD0AB5F}"/>
              </a:ext>
            </a:extLst>
          </p:cNvPr>
          <p:cNvSpPr txBox="1"/>
          <p:nvPr/>
        </p:nvSpPr>
        <p:spPr>
          <a:xfrm>
            <a:off x="1031031" y="3258660"/>
            <a:ext cx="4163319" cy="246221"/>
          </a:xfrm>
          <a:prstGeom prst="rect">
            <a:avLst/>
          </a:prstGeom>
          <a:noFill/>
        </p:spPr>
        <p:txBody>
          <a:bodyPr wrap="none" rtlCol="0">
            <a:spAutoFit/>
          </a:bodyPr>
          <a:lstStyle/>
          <a:p>
            <a:r>
              <a:rPr lang="en-IN" sz="1000" dirty="0"/>
              <a:t>https://developer.mozilla.org/en-US/docs/Web/API/WebXR Device API</a:t>
            </a:r>
          </a:p>
        </p:txBody>
      </p:sp>
      <p:sp>
        <p:nvSpPr>
          <p:cNvPr id="31" name="TextBox 30">
            <a:extLst>
              <a:ext uri="{FF2B5EF4-FFF2-40B4-BE49-F238E27FC236}">
                <a16:creationId xmlns:a16="http://schemas.microsoft.com/office/drawing/2014/main" id="{AE9C39F4-8CEE-45DC-B806-BC973F9D0728}"/>
              </a:ext>
            </a:extLst>
          </p:cNvPr>
          <p:cNvSpPr txBox="1"/>
          <p:nvPr/>
        </p:nvSpPr>
        <p:spPr>
          <a:xfrm>
            <a:off x="1041331" y="3522175"/>
            <a:ext cx="3650358" cy="246221"/>
          </a:xfrm>
          <a:prstGeom prst="rect">
            <a:avLst/>
          </a:prstGeom>
          <a:noFill/>
        </p:spPr>
        <p:txBody>
          <a:bodyPr wrap="none" rtlCol="0">
            <a:spAutoFit/>
          </a:bodyPr>
          <a:lstStyle/>
          <a:p>
            <a:r>
              <a:rPr lang="en-IN" sz="1000" dirty="0"/>
              <a:t>https://www.javatpoint.com/em-algorithm-in-machine-learning</a:t>
            </a:r>
          </a:p>
        </p:txBody>
      </p:sp>
      <p:sp>
        <p:nvSpPr>
          <p:cNvPr id="37" name="TextBox 36">
            <a:extLst>
              <a:ext uri="{FF2B5EF4-FFF2-40B4-BE49-F238E27FC236}">
                <a16:creationId xmlns:a16="http://schemas.microsoft.com/office/drawing/2014/main" id="{4547A623-968B-450D-8EA6-C0704BBA1CBE}"/>
              </a:ext>
            </a:extLst>
          </p:cNvPr>
          <p:cNvSpPr txBox="1"/>
          <p:nvPr/>
        </p:nvSpPr>
        <p:spPr>
          <a:xfrm>
            <a:off x="1041331" y="3805360"/>
            <a:ext cx="1928733" cy="246221"/>
          </a:xfrm>
          <a:prstGeom prst="rect">
            <a:avLst/>
          </a:prstGeom>
          <a:noFill/>
        </p:spPr>
        <p:txBody>
          <a:bodyPr wrap="none" rtlCol="0">
            <a:spAutoFit/>
          </a:bodyPr>
          <a:lstStyle/>
          <a:p>
            <a:r>
              <a:rPr lang="en-IN" sz="1000" dirty="0"/>
              <a:t>https://www.geeksforgeeks.org</a:t>
            </a:r>
          </a:p>
        </p:txBody>
      </p:sp>
      <p:grpSp>
        <p:nvGrpSpPr>
          <p:cNvPr id="41" name="Google Shape;1440;p59">
            <a:extLst>
              <a:ext uri="{FF2B5EF4-FFF2-40B4-BE49-F238E27FC236}">
                <a16:creationId xmlns:a16="http://schemas.microsoft.com/office/drawing/2014/main" id="{C679E2FC-08A7-4DB0-9F67-34831E0A1871}"/>
              </a:ext>
            </a:extLst>
          </p:cNvPr>
          <p:cNvGrpSpPr/>
          <p:nvPr/>
        </p:nvGrpSpPr>
        <p:grpSpPr>
          <a:xfrm>
            <a:off x="910469" y="3312143"/>
            <a:ext cx="166473" cy="141497"/>
            <a:chOff x="4660325" y="1866850"/>
            <a:chExt cx="68350" cy="58100"/>
          </a:xfrm>
        </p:grpSpPr>
        <p:sp>
          <p:nvSpPr>
            <p:cNvPr id="42" name="Google Shape;1441;p59">
              <a:extLst>
                <a:ext uri="{FF2B5EF4-FFF2-40B4-BE49-F238E27FC236}">
                  <a16:creationId xmlns:a16="http://schemas.microsoft.com/office/drawing/2014/main" id="{450CC48C-6E8E-44CB-A510-BFB18685E71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42;p59">
              <a:extLst>
                <a:ext uri="{FF2B5EF4-FFF2-40B4-BE49-F238E27FC236}">
                  <a16:creationId xmlns:a16="http://schemas.microsoft.com/office/drawing/2014/main" id="{DA5E68E9-4242-4C42-8C56-603D4724020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440;p59">
            <a:extLst>
              <a:ext uri="{FF2B5EF4-FFF2-40B4-BE49-F238E27FC236}">
                <a16:creationId xmlns:a16="http://schemas.microsoft.com/office/drawing/2014/main" id="{15B38727-E0EC-4393-A688-323551FFF77E}"/>
              </a:ext>
            </a:extLst>
          </p:cNvPr>
          <p:cNvGrpSpPr/>
          <p:nvPr/>
        </p:nvGrpSpPr>
        <p:grpSpPr>
          <a:xfrm>
            <a:off x="891866" y="3065191"/>
            <a:ext cx="166473" cy="141497"/>
            <a:chOff x="4660325" y="1866850"/>
            <a:chExt cx="68350" cy="58100"/>
          </a:xfrm>
        </p:grpSpPr>
        <p:sp>
          <p:nvSpPr>
            <p:cNvPr id="45" name="Google Shape;1441;p59">
              <a:extLst>
                <a:ext uri="{FF2B5EF4-FFF2-40B4-BE49-F238E27FC236}">
                  <a16:creationId xmlns:a16="http://schemas.microsoft.com/office/drawing/2014/main" id="{C972747E-F09D-48E5-A11B-3A493749BAA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42;p59">
              <a:extLst>
                <a:ext uri="{FF2B5EF4-FFF2-40B4-BE49-F238E27FC236}">
                  <a16:creationId xmlns:a16="http://schemas.microsoft.com/office/drawing/2014/main" id="{CCB915AD-35B9-4A8C-98E5-642E5A721F2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016DF6E1-05AC-4CE5-88E7-6C4CF3A75A93}"/>
              </a:ext>
            </a:extLst>
          </p:cNvPr>
          <p:cNvSpPr txBox="1"/>
          <p:nvPr/>
        </p:nvSpPr>
        <p:spPr>
          <a:xfrm>
            <a:off x="1042866" y="2319626"/>
            <a:ext cx="7520552" cy="400110"/>
          </a:xfrm>
          <a:prstGeom prst="rect">
            <a:avLst/>
          </a:prstGeom>
          <a:noFill/>
        </p:spPr>
        <p:txBody>
          <a:bodyPr wrap="square" rtlCol="0">
            <a:spAutoFit/>
          </a:bodyPr>
          <a:lstStyle/>
          <a:p>
            <a:r>
              <a:rPr lang="en-US" sz="1000" dirty="0"/>
              <a:t>Augmented Reality in Industry 4.0 and Future Innovation Programs’, Gian Maria</a:t>
            </a:r>
          </a:p>
          <a:p>
            <a:r>
              <a:rPr lang="it-IT" sz="1000" dirty="0"/>
              <a:t>Santi, Alessandro Ceruti, Alfredo Liverani and Francesco Osti</a:t>
            </a:r>
            <a:endParaRPr lang="en-IN" sz="1000" dirty="0"/>
          </a:p>
        </p:txBody>
      </p:sp>
      <p:sp>
        <p:nvSpPr>
          <p:cNvPr id="39" name="TextBox 38">
            <a:extLst>
              <a:ext uri="{FF2B5EF4-FFF2-40B4-BE49-F238E27FC236}">
                <a16:creationId xmlns:a16="http://schemas.microsoft.com/office/drawing/2014/main" id="{9B15B8C3-159C-4F48-9638-D23768A28795}"/>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20/21</a:t>
            </a:r>
          </a:p>
        </p:txBody>
      </p:sp>
    </p:spTree>
    <p:extLst>
      <p:ext uri="{BB962C8B-B14F-4D97-AF65-F5344CB8AC3E}">
        <p14:creationId xmlns:p14="http://schemas.microsoft.com/office/powerpoint/2010/main" val="391442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48"/>
          <p:cNvSpPr txBox="1">
            <a:spLocks noGrp="1"/>
          </p:cNvSpPr>
          <p:nvPr>
            <p:ph type="title"/>
          </p:nvPr>
        </p:nvSpPr>
        <p:spPr>
          <a:xfrm>
            <a:off x="3117157" y="1336442"/>
            <a:ext cx="5204506" cy="14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THANKS!</a:t>
            </a:r>
            <a:endParaRPr sz="5400" dirty="0"/>
          </a:p>
        </p:txBody>
      </p:sp>
      <p:grpSp>
        <p:nvGrpSpPr>
          <p:cNvPr id="1142" name="Google Shape;1142;p48"/>
          <p:cNvGrpSpPr/>
          <p:nvPr/>
        </p:nvGrpSpPr>
        <p:grpSpPr>
          <a:xfrm>
            <a:off x="4905097" y="4262691"/>
            <a:ext cx="3293462" cy="92817"/>
            <a:chOff x="819025" y="3822075"/>
            <a:chExt cx="891450" cy="25125"/>
          </a:xfrm>
        </p:grpSpPr>
        <p:sp>
          <p:nvSpPr>
            <p:cNvPr id="1143" name="Google Shape;1143;p48"/>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714BC72A-9526-47AC-92E3-893ABA962393}"/>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21/21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D15D-E6BF-4827-14C7-6D953E23EAD7}"/>
              </a:ext>
            </a:extLst>
          </p:cNvPr>
          <p:cNvSpPr>
            <a:spLocks noGrp="1"/>
          </p:cNvSpPr>
          <p:nvPr>
            <p:ph type="title"/>
          </p:nvPr>
        </p:nvSpPr>
        <p:spPr>
          <a:xfrm>
            <a:off x="509703" y="492796"/>
            <a:ext cx="8124594" cy="623904"/>
          </a:xfrm>
        </p:spPr>
        <p:txBody>
          <a:bodyPr/>
          <a:lstStyle/>
          <a:p>
            <a:r>
              <a:rPr lang="en-IN" sz="3200" dirty="0">
                <a:solidFill>
                  <a:schemeClr val="bg1">
                    <a:lumMod val="50000"/>
                  </a:schemeClr>
                </a:solidFill>
                <a:latin typeface="Verdana" panose="020B0604030504040204" pitchFamily="34" charset="0"/>
                <a:ea typeface="Verdana" panose="020B0604030504040204" pitchFamily="34" charset="0"/>
                <a:cs typeface="Times New Roman" panose="02020603050405020304" pitchFamily="18" charset="0"/>
              </a:rPr>
              <a:t>What is Augmented Reality?</a:t>
            </a:r>
            <a:endParaRPr lang="en-US" sz="3200" dirty="0">
              <a:solidFill>
                <a:schemeClr val="bg1">
                  <a:lumMod val="50000"/>
                </a:schemeClr>
              </a:solidFill>
              <a:latin typeface="Verdana" panose="020B0604030504040204" pitchFamily="34" charset="0"/>
              <a:ea typeface="Verdana" panose="020B0604030504040204" pitchFamily="34" charset="0"/>
            </a:endParaRPr>
          </a:p>
        </p:txBody>
      </p:sp>
      <p:grpSp>
        <p:nvGrpSpPr>
          <p:cNvPr id="3" name="Google Shape;4603;p61">
            <a:extLst>
              <a:ext uri="{FF2B5EF4-FFF2-40B4-BE49-F238E27FC236}">
                <a16:creationId xmlns:a16="http://schemas.microsoft.com/office/drawing/2014/main" id="{673DC775-DFCD-55CF-118B-20DBF251DB57}"/>
              </a:ext>
            </a:extLst>
          </p:cNvPr>
          <p:cNvGrpSpPr/>
          <p:nvPr/>
        </p:nvGrpSpPr>
        <p:grpSpPr>
          <a:xfrm rot="16200000">
            <a:off x="-1020935" y="2504968"/>
            <a:ext cx="3061275" cy="749232"/>
            <a:chOff x="5194708" y="3484366"/>
            <a:chExt cx="3148148" cy="987304"/>
          </a:xfrm>
        </p:grpSpPr>
        <p:grpSp>
          <p:nvGrpSpPr>
            <p:cNvPr id="5" name="Google Shape;4604;p61">
              <a:extLst>
                <a:ext uri="{FF2B5EF4-FFF2-40B4-BE49-F238E27FC236}">
                  <a16:creationId xmlns:a16="http://schemas.microsoft.com/office/drawing/2014/main" id="{7503D318-50CB-879C-36AA-BD70616A1129}"/>
                </a:ext>
              </a:extLst>
            </p:cNvPr>
            <p:cNvGrpSpPr/>
            <p:nvPr/>
          </p:nvGrpSpPr>
          <p:grpSpPr>
            <a:xfrm>
              <a:off x="7531521" y="3484366"/>
              <a:ext cx="811335" cy="987304"/>
              <a:chOff x="3379425" y="1617275"/>
              <a:chExt cx="1090650" cy="1327200"/>
            </a:xfrm>
          </p:grpSpPr>
          <p:sp>
            <p:nvSpPr>
              <p:cNvPr id="21" name="Google Shape;4605;p61">
                <a:extLst>
                  <a:ext uri="{FF2B5EF4-FFF2-40B4-BE49-F238E27FC236}">
                    <a16:creationId xmlns:a16="http://schemas.microsoft.com/office/drawing/2014/main" id="{324CA305-3AE6-00B0-834A-F70AC8D65B79}"/>
                  </a:ext>
                </a:extLst>
              </p:cNvPr>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06;p61">
                <a:extLst>
                  <a:ext uri="{FF2B5EF4-FFF2-40B4-BE49-F238E27FC236}">
                    <a16:creationId xmlns:a16="http://schemas.microsoft.com/office/drawing/2014/main" id="{DEB13D23-6D10-F30F-6621-1FCFFDA0EA50}"/>
                  </a:ext>
                </a:extLst>
              </p:cNvPr>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07;p61">
                <a:extLst>
                  <a:ext uri="{FF2B5EF4-FFF2-40B4-BE49-F238E27FC236}">
                    <a16:creationId xmlns:a16="http://schemas.microsoft.com/office/drawing/2014/main" id="{696C939F-B1C1-0F20-B300-286E0FAFB850}"/>
                  </a:ext>
                </a:extLst>
              </p:cNvPr>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608;p61">
              <a:extLst>
                <a:ext uri="{FF2B5EF4-FFF2-40B4-BE49-F238E27FC236}">
                  <a16:creationId xmlns:a16="http://schemas.microsoft.com/office/drawing/2014/main" id="{9731FB99-20B0-94C7-F6CD-380125D40FBD}"/>
                </a:ext>
              </a:extLst>
            </p:cNvPr>
            <p:cNvGrpSpPr/>
            <p:nvPr/>
          </p:nvGrpSpPr>
          <p:grpSpPr>
            <a:xfrm>
              <a:off x="6752546" y="3484366"/>
              <a:ext cx="811428" cy="987304"/>
              <a:chOff x="2332275" y="1617275"/>
              <a:chExt cx="1090775" cy="1327200"/>
            </a:xfrm>
          </p:grpSpPr>
          <p:sp>
            <p:nvSpPr>
              <p:cNvPr id="18" name="Google Shape;4609;p61">
                <a:extLst>
                  <a:ext uri="{FF2B5EF4-FFF2-40B4-BE49-F238E27FC236}">
                    <a16:creationId xmlns:a16="http://schemas.microsoft.com/office/drawing/2014/main" id="{DB117C66-27BA-5482-DF80-7E91A95CE30C}"/>
                  </a:ext>
                </a:extLst>
              </p:cNvPr>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0;p61">
                <a:extLst>
                  <a:ext uri="{FF2B5EF4-FFF2-40B4-BE49-F238E27FC236}">
                    <a16:creationId xmlns:a16="http://schemas.microsoft.com/office/drawing/2014/main" id="{7525BDAB-9E69-BFC5-DFE1-5430F3D1B379}"/>
                  </a:ext>
                </a:extLst>
              </p:cNvPr>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11;p61">
                <a:extLst>
                  <a:ext uri="{FF2B5EF4-FFF2-40B4-BE49-F238E27FC236}">
                    <a16:creationId xmlns:a16="http://schemas.microsoft.com/office/drawing/2014/main" id="{81DFB836-72E1-9D42-2451-387CB2A01A5D}"/>
                  </a:ext>
                </a:extLst>
              </p:cNvPr>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612;p61">
              <a:extLst>
                <a:ext uri="{FF2B5EF4-FFF2-40B4-BE49-F238E27FC236}">
                  <a16:creationId xmlns:a16="http://schemas.microsoft.com/office/drawing/2014/main" id="{A80FB0DE-523E-DA03-7C82-E55B48A35D04}"/>
                </a:ext>
              </a:extLst>
            </p:cNvPr>
            <p:cNvGrpSpPr/>
            <p:nvPr/>
          </p:nvGrpSpPr>
          <p:grpSpPr>
            <a:xfrm>
              <a:off x="5973664" y="3484366"/>
              <a:ext cx="811335" cy="987304"/>
              <a:chOff x="1285250" y="1617275"/>
              <a:chExt cx="1090650" cy="1327200"/>
            </a:xfrm>
          </p:grpSpPr>
          <p:sp>
            <p:nvSpPr>
              <p:cNvPr id="15" name="Google Shape;4613;p61">
                <a:extLst>
                  <a:ext uri="{FF2B5EF4-FFF2-40B4-BE49-F238E27FC236}">
                    <a16:creationId xmlns:a16="http://schemas.microsoft.com/office/drawing/2014/main" id="{8F162AFD-B6E7-78F2-7303-B42237973EFB}"/>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4;p61">
                <a:extLst>
                  <a:ext uri="{FF2B5EF4-FFF2-40B4-BE49-F238E27FC236}">
                    <a16:creationId xmlns:a16="http://schemas.microsoft.com/office/drawing/2014/main" id="{7B362FF0-600B-E15E-3985-1FEC3ED2EE8B}"/>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5;p61">
                <a:extLst>
                  <a:ext uri="{FF2B5EF4-FFF2-40B4-BE49-F238E27FC236}">
                    <a16:creationId xmlns:a16="http://schemas.microsoft.com/office/drawing/2014/main" id="{A7EB6E1D-9BE6-3B80-BF3B-26D7351C1683}"/>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616;p61">
              <a:extLst>
                <a:ext uri="{FF2B5EF4-FFF2-40B4-BE49-F238E27FC236}">
                  <a16:creationId xmlns:a16="http://schemas.microsoft.com/office/drawing/2014/main" id="{2E66CDD3-04BD-0744-2C60-3A67AA63CDBA}"/>
                </a:ext>
              </a:extLst>
            </p:cNvPr>
            <p:cNvGrpSpPr/>
            <p:nvPr/>
          </p:nvGrpSpPr>
          <p:grpSpPr>
            <a:xfrm>
              <a:off x="5194708" y="3484366"/>
              <a:ext cx="811409" cy="987304"/>
              <a:chOff x="238125" y="1617275"/>
              <a:chExt cx="1090750" cy="1327200"/>
            </a:xfrm>
          </p:grpSpPr>
          <p:sp>
            <p:nvSpPr>
              <p:cNvPr id="12" name="Google Shape;4617;p61">
                <a:extLst>
                  <a:ext uri="{FF2B5EF4-FFF2-40B4-BE49-F238E27FC236}">
                    <a16:creationId xmlns:a16="http://schemas.microsoft.com/office/drawing/2014/main" id="{6E409063-BCE6-6A13-2642-6C43BE7CEAA7}"/>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618;p61">
                <a:extLst>
                  <a:ext uri="{FF2B5EF4-FFF2-40B4-BE49-F238E27FC236}">
                    <a16:creationId xmlns:a16="http://schemas.microsoft.com/office/drawing/2014/main" id="{E95A3D40-04F5-E79E-41CD-9FDD167C8F04}"/>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19;p61">
                <a:extLst>
                  <a:ext uri="{FF2B5EF4-FFF2-40B4-BE49-F238E27FC236}">
                    <a16:creationId xmlns:a16="http://schemas.microsoft.com/office/drawing/2014/main" id="{B85C9D48-9926-A195-19F5-FE0E4CC3EA01}"/>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TextBox 40">
            <a:extLst>
              <a:ext uri="{FF2B5EF4-FFF2-40B4-BE49-F238E27FC236}">
                <a16:creationId xmlns:a16="http://schemas.microsoft.com/office/drawing/2014/main" id="{D7498806-8AD4-5BFF-B2A9-1BA0AB272277}"/>
              </a:ext>
            </a:extLst>
          </p:cNvPr>
          <p:cNvSpPr txBox="1"/>
          <p:nvPr/>
        </p:nvSpPr>
        <p:spPr>
          <a:xfrm>
            <a:off x="884318" y="2709613"/>
            <a:ext cx="4036016" cy="954107"/>
          </a:xfrm>
          <a:prstGeom prst="rect">
            <a:avLst/>
          </a:prstGeom>
          <a:noFill/>
        </p:spPr>
        <p:txBody>
          <a:bodyPr wrap="square" rtlCol="0">
            <a:spAutoFit/>
          </a:bodyPr>
          <a:lstStyle/>
          <a:p>
            <a:r>
              <a:rPr lang="en-US" dirty="0"/>
              <a:t>AR incorporates three features: a combination of digital and physical worlds, interactions made in real time, and accurate 3D identification of virtual and real objects.</a:t>
            </a:r>
            <a:endParaRPr lang="en-IN" dirty="0"/>
          </a:p>
        </p:txBody>
      </p:sp>
      <p:sp>
        <p:nvSpPr>
          <p:cNvPr id="43" name="TextBox 42">
            <a:extLst>
              <a:ext uri="{FF2B5EF4-FFF2-40B4-BE49-F238E27FC236}">
                <a16:creationId xmlns:a16="http://schemas.microsoft.com/office/drawing/2014/main" id="{3ABC11D6-FC83-475A-522F-EC808DE0B288}"/>
              </a:ext>
            </a:extLst>
          </p:cNvPr>
          <p:cNvSpPr txBox="1"/>
          <p:nvPr/>
        </p:nvSpPr>
        <p:spPr>
          <a:xfrm>
            <a:off x="974468" y="1610213"/>
            <a:ext cx="3970235" cy="307777"/>
          </a:xfrm>
          <a:prstGeom prst="rect">
            <a:avLst/>
          </a:prstGeom>
          <a:noFill/>
        </p:spPr>
        <p:txBody>
          <a:bodyPr wrap="square" rtlCol="0">
            <a:spAutoFit/>
          </a:bodyPr>
          <a:lstStyle/>
          <a:p>
            <a:r>
              <a:rPr lang="en-US" dirty="0"/>
              <a:t>Interactive version of a real-world environment</a:t>
            </a:r>
            <a:endParaRPr lang="en-IN" dirty="0"/>
          </a:p>
        </p:txBody>
      </p:sp>
      <p:sp>
        <p:nvSpPr>
          <p:cNvPr id="44" name="TextBox 43">
            <a:extLst>
              <a:ext uri="{FF2B5EF4-FFF2-40B4-BE49-F238E27FC236}">
                <a16:creationId xmlns:a16="http://schemas.microsoft.com/office/drawing/2014/main" id="{9668AC7A-1BC4-EB91-6A7B-6A88F3726273}"/>
              </a:ext>
            </a:extLst>
          </p:cNvPr>
          <p:cNvSpPr txBox="1"/>
          <p:nvPr/>
        </p:nvSpPr>
        <p:spPr>
          <a:xfrm>
            <a:off x="930036" y="2079572"/>
            <a:ext cx="4368261" cy="523220"/>
          </a:xfrm>
          <a:prstGeom prst="rect">
            <a:avLst/>
          </a:prstGeom>
          <a:noFill/>
        </p:spPr>
        <p:txBody>
          <a:bodyPr wrap="square" rtlCol="0">
            <a:spAutoFit/>
          </a:bodyPr>
          <a:lstStyle/>
          <a:p>
            <a:r>
              <a:rPr lang="en-US" dirty="0"/>
              <a:t>Achieved through digital visual elements, sounds, and other sensory stimuli via holographic technology</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E45AC228-230E-F9E0-BE11-23E4B01858A9}"/>
              </a:ext>
            </a:extLst>
          </p:cNvPr>
          <p:cNvSpPr txBox="1"/>
          <p:nvPr/>
        </p:nvSpPr>
        <p:spPr>
          <a:xfrm>
            <a:off x="854258" y="3769881"/>
            <a:ext cx="3462025" cy="523220"/>
          </a:xfrm>
          <a:prstGeom prst="rect">
            <a:avLst/>
          </a:prstGeom>
          <a:noFill/>
        </p:spPr>
        <p:txBody>
          <a:bodyPr wrap="square" rtlCol="0">
            <a:spAutoFit/>
          </a:bodyPr>
          <a:lstStyle/>
          <a:p>
            <a:r>
              <a:rPr lang="en-US" b="1" dirty="0"/>
              <a:t>Then, what about AR vs. virtual reality vs. mixed reality ??</a:t>
            </a:r>
          </a:p>
        </p:txBody>
      </p:sp>
      <p:pic>
        <p:nvPicPr>
          <p:cNvPr id="6" name="Picture 5">
            <a:extLst>
              <a:ext uri="{FF2B5EF4-FFF2-40B4-BE49-F238E27FC236}">
                <a16:creationId xmlns:a16="http://schemas.microsoft.com/office/drawing/2014/main" id="{D37E1D4E-5658-4004-A39E-CD729EFC8C08}"/>
              </a:ext>
            </a:extLst>
          </p:cNvPr>
          <p:cNvPicPr>
            <a:picLocks noChangeAspect="1"/>
          </p:cNvPicPr>
          <p:nvPr/>
        </p:nvPicPr>
        <p:blipFill>
          <a:blip r:embed="rId2"/>
          <a:stretch>
            <a:fillRect/>
          </a:stretch>
        </p:blipFill>
        <p:spPr>
          <a:xfrm>
            <a:off x="5268238" y="1961283"/>
            <a:ext cx="3228641" cy="184745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E99D442-5018-402A-A643-A2F43D9E7679}"/>
              </a:ext>
            </a:extLst>
          </p:cNvPr>
          <p:cNvSpPr txBox="1"/>
          <p:nvPr/>
        </p:nvSpPr>
        <p:spPr>
          <a:xfrm>
            <a:off x="5198369" y="3891943"/>
            <a:ext cx="3368378" cy="215444"/>
          </a:xfrm>
          <a:prstGeom prst="rect">
            <a:avLst/>
          </a:prstGeom>
          <a:noFill/>
        </p:spPr>
        <p:txBody>
          <a:bodyPr wrap="square" rtlCol="0">
            <a:spAutoFit/>
          </a:bodyPr>
          <a:lstStyle/>
          <a:p>
            <a:r>
              <a:rPr lang="en-IN" sz="800" dirty="0"/>
              <a:t>Source: https://dynamics.microsoft.com/</a:t>
            </a:r>
          </a:p>
        </p:txBody>
      </p:sp>
      <p:sp>
        <p:nvSpPr>
          <p:cNvPr id="28" name="TextBox 27">
            <a:extLst>
              <a:ext uri="{FF2B5EF4-FFF2-40B4-BE49-F238E27FC236}">
                <a16:creationId xmlns:a16="http://schemas.microsoft.com/office/drawing/2014/main" id="{C9FA17BD-2BE9-4C36-9262-6E6AF43BEC14}"/>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3/21</a:t>
            </a:r>
          </a:p>
        </p:txBody>
      </p:sp>
    </p:spTree>
    <p:extLst>
      <p:ext uri="{BB962C8B-B14F-4D97-AF65-F5344CB8AC3E}">
        <p14:creationId xmlns:p14="http://schemas.microsoft.com/office/powerpoint/2010/main" val="170813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7DCB8C-7C12-1BE6-6DD2-26662AD7ED94}"/>
              </a:ext>
            </a:extLst>
          </p:cNvPr>
          <p:cNvSpPr>
            <a:spLocks noGrp="1"/>
          </p:cNvSpPr>
          <p:nvPr>
            <p:ph type="subTitle" idx="2"/>
          </p:nvPr>
        </p:nvSpPr>
        <p:spPr>
          <a:xfrm>
            <a:off x="216417" y="2857860"/>
            <a:ext cx="2956075" cy="592200"/>
          </a:xfrm>
        </p:spPr>
        <p:txBody>
          <a:bodyPr/>
          <a:lstStyle/>
          <a:p>
            <a:pPr algn="l"/>
            <a:r>
              <a:rPr lang="en-IN" sz="1100" dirty="0"/>
              <a:t>API needed to </a:t>
            </a:r>
            <a:r>
              <a:rPr lang="en-US" sz="1100" dirty="0"/>
              <a:t>bring both augmented and virtual reality (AR and VR) to the web</a:t>
            </a:r>
            <a:endParaRPr lang="en-IN" sz="1100" dirty="0"/>
          </a:p>
        </p:txBody>
      </p:sp>
      <p:sp>
        <p:nvSpPr>
          <p:cNvPr id="5" name="Subtitle 4">
            <a:extLst>
              <a:ext uri="{FF2B5EF4-FFF2-40B4-BE49-F238E27FC236}">
                <a16:creationId xmlns:a16="http://schemas.microsoft.com/office/drawing/2014/main" id="{8EE9D291-1394-3DCB-52B4-7ACE035EA0CF}"/>
              </a:ext>
            </a:extLst>
          </p:cNvPr>
          <p:cNvSpPr>
            <a:spLocks noGrp="1"/>
          </p:cNvSpPr>
          <p:nvPr>
            <p:ph type="subTitle" idx="4"/>
          </p:nvPr>
        </p:nvSpPr>
        <p:spPr>
          <a:xfrm>
            <a:off x="3393550" y="2798757"/>
            <a:ext cx="2664691" cy="592200"/>
          </a:xfrm>
        </p:spPr>
        <p:txBody>
          <a:bodyPr/>
          <a:lstStyle/>
          <a:p>
            <a:pPr algn="l"/>
            <a:r>
              <a:rPr lang="en-US" sz="1100" dirty="0"/>
              <a:t>API for rendering high-performance interactive </a:t>
            </a:r>
            <a:r>
              <a:rPr lang="en-IN" sz="1100" dirty="0"/>
              <a:t>3D and 2D graphics</a:t>
            </a:r>
          </a:p>
        </p:txBody>
      </p:sp>
      <p:sp>
        <p:nvSpPr>
          <p:cNvPr id="7" name="Subtitle 6">
            <a:extLst>
              <a:ext uri="{FF2B5EF4-FFF2-40B4-BE49-F238E27FC236}">
                <a16:creationId xmlns:a16="http://schemas.microsoft.com/office/drawing/2014/main" id="{E1A8B2A4-A113-F5D0-7104-3ED3709DBCF6}"/>
              </a:ext>
            </a:extLst>
          </p:cNvPr>
          <p:cNvSpPr>
            <a:spLocks noGrp="1"/>
          </p:cNvSpPr>
          <p:nvPr>
            <p:ph type="subTitle" idx="6"/>
          </p:nvPr>
        </p:nvSpPr>
        <p:spPr>
          <a:xfrm>
            <a:off x="6021782" y="2728931"/>
            <a:ext cx="2860964" cy="710386"/>
          </a:xfrm>
        </p:spPr>
        <p:txBody>
          <a:bodyPr/>
          <a:lstStyle/>
          <a:p>
            <a:pPr algn="l"/>
            <a:r>
              <a:rPr lang="en-US" sz="1100" dirty="0"/>
              <a:t>JS library used to display the graphics, 3D and 2D objects on the web</a:t>
            </a:r>
            <a:endParaRPr lang="en-IN" sz="1100" dirty="0"/>
          </a:p>
        </p:txBody>
      </p:sp>
      <p:sp>
        <p:nvSpPr>
          <p:cNvPr id="8" name="Title 7">
            <a:extLst>
              <a:ext uri="{FF2B5EF4-FFF2-40B4-BE49-F238E27FC236}">
                <a16:creationId xmlns:a16="http://schemas.microsoft.com/office/drawing/2014/main" id="{722A9A27-B719-AAF5-C201-86B51A715D5B}"/>
              </a:ext>
            </a:extLst>
          </p:cNvPr>
          <p:cNvSpPr>
            <a:spLocks noGrp="1"/>
          </p:cNvSpPr>
          <p:nvPr>
            <p:ph type="title"/>
          </p:nvPr>
        </p:nvSpPr>
        <p:spPr/>
        <p:txBody>
          <a:bodyPr/>
          <a:lstStyle/>
          <a:p>
            <a:r>
              <a:rPr lang="en-IN" sz="3200" dirty="0">
                <a:latin typeface="Verdana" panose="020B0604030504040204" pitchFamily="34" charset="0"/>
                <a:ea typeface="Verdana" panose="020B0604030504040204" pitchFamily="34" charset="0"/>
                <a:cs typeface="Times New Roman" panose="02020603050405020304" pitchFamily="18" charset="0"/>
              </a:rPr>
              <a:t>Literature Survey</a:t>
            </a:r>
            <a:endParaRPr lang="en-IN" dirty="0">
              <a:latin typeface="Verdana" panose="020B0604030504040204" pitchFamily="34" charset="0"/>
              <a:ea typeface="Verdana" panose="020B0604030504040204" pitchFamily="34" charset="0"/>
            </a:endParaRPr>
          </a:p>
        </p:txBody>
      </p:sp>
      <p:sp>
        <p:nvSpPr>
          <p:cNvPr id="10" name="Subtitle 9">
            <a:extLst>
              <a:ext uri="{FF2B5EF4-FFF2-40B4-BE49-F238E27FC236}">
                <a16:creationId xmlns:a16="http://schemas.microsoft.com/office/drawing/2014/main" id="{91F5C107-0700-37A7-18E2-86512D9885AD}"/>
              </a:ext>
            </a:extLst>
          </p:cNvPr>
          <p:cNvSpPr>
            <a:spLocks noGrp="1"/>
          </p:cNvSpPr>
          <p:nvPr>
            <p:ph type="subTitle" idx="8"/>
          </p:nvPr>
        </p:nvSpPr>
        <p:spPr>
          <a:xfrm>
            <a:off x="453471" y="1580874"/>
            <a:ext cx="2746103" cy="875221"/>
          </a:xfrm>
        </p:spPr>
        <p:txBody>
          <a:bodyPr/>
          <a:lstStyle/>
          <a:p>
            <a:pPr algn="l"/>
            <a:r>
              <a:rPr lang="en-US" sz="1100" b="1" dirty="0"/>
              <a:t>HTML: </a:t>
            </a:r>
            <a:r>
              <a:rPr lang="en-US" sz="1100" dirty="0"/>
              <a:t>Language for describing the structure of Web pages</a:t>
            </a:r>
          </a:p>
          <a:p>
            <a:pPr algn="l"/>
            <a:r>
              <a:rPr lang="en-US" sz="1100" b="1" dirty="0">
                <a:solidFill>
                  <a:schemeClr val="bg1">
                    <a:lumMod val="50000"/>
                  </a:schemeClr>
                </a:solidFill>
              </a:rPr>
              <a:t>CSS: </a:t>
            </a:r>
            <a:r>
              <a:rPr lang="en-US" sz="1100" dirty="0"/>
              <a:t>Language for describing the presentation of Web pages</a:t>
            </a:r>
            <a:endParaRPr lang="en-IN" sz="1100" dirty="0">
              <a:solidFill>
                <a:schemeClr val="bg1">
                  <a:lumMod val="50000"/>
                </a:schemeClr>
              </a:solidFill>
            </a:endParaRPr>
          </a:p>
        </p:txBody>
      </p:sp>
      <p:sp>
        <p:nvSpPr>
          <p:cNvPr id="12" name="Subtitle 11">
            <a:extLst>
              <a:ext uri="{FF2B5EF4-FFF2-40B4-BE49-F238E27FC236}">
                <a16:creationId xmlns:a16="http://schemas.microsoft.com/office/drawing/2014/main" id="{D986907F-3186-734E-AD4F-1F51D4F5A20D}"/>
              </a:ext>
            </a:extLst>
          </p:cNvPr>
          <p:cNvSpPr>
            <a:spLocks noGrp="1"/>
          </p:cNvSpPr>
          <p:nvPr>
            <p:ph type="subTitle" idx="13"/>
          </p:nvPr>
        </p:nvSpPr>
        <p:spPr>
          <a:xfrm>
            <a:off x="6154934" y="1680835"/>
            <a:ext cx="2655455" cy="423255"/>
          </a:xfrm>
        </p:spPr>
        <p:txBody>
          <a:bodyPr/>
          <a:lstStyle/>
          <a:p>
            <a:pPr algn="l"/>
            <a:r>
              <a:rPr lang="en-US" sz="1100" dirty="0"/>
              <a:t>Platform for Augmented Reality design and deployment</a:t>
            </a:r>
            <a:endParaRPr lang="en-IN" sz="1100" dirty="0">
              <a:solidFill>
                <a:schemeClr val="bg1">
                  <a:lumMod val="50000"/>
                </a:schemeClr>
              </a:solidFill>
            </a:endParaRPr>
          </a:p>
        </p:txBody>
      </p:sp>
      <p:sp>
        <p:nvSpPr>
          <p:cNvPr id="14" name="Subtitle 13">
            <a:extLst>
              <a:ext uri="{FF2B5EF4-FFF2-40B4-BE49-F238E27FC236}">
                <a16:creationId xmlns:a16="http://schemas.microsoft.com/office/drawing/2014/main" id="{851D1177-C266-69DF-ADBF-272878B3FA7A}"/>
              </a:ext>
            </a:extLst>
          </p:cNvPr>
          <p:cNvSpPr>
            <a:spLocks noGrp="1"/>
          </p:cNvSpPr>
          <p:nvPr>
            <p:ph type="subTitle" idx="15"/>
          </p:nvPr>
        </p:nvSpPr>
        <p:spPr>
          <a:xfrm>
            <a:off x="3257949" y="1574767"/>
            <a:ext cx="2966741" cy="356444"/>
          </a:xfrm>
        </p:spPr>
        <p:txBody>
          <a:bodyPr/>
          <a:lstStyle/>
          <a:p>
            <a:r>
              <a:rPr lang="en-US" sz="1100" dirty="0"/>
              <a:t>Language to make websites interactive</a:t>
            </a:r>
            <a:endParaRPr lang="en-IN" sz="1100" dirty="0"/>
          </a:p>
        </p:txBody>
      </p:sp>
      <p:sp>
        <p:nvSpPr>
          <p:cNvPr id="15" name="Title 14">
            <a:extLst>
              <a:ext uri="{FF2B5EF4-FFF2-40B4-BE49-F238E27FC236}">
                <a16:creationId xmlns:a16="http://schemas.microsoft.com/office/drawing/2014/main" id="{DDD2AB80-7AAA-C96F-3B46-81C55266F416}"/>
              </a:ext>
            </a:extLst>
          </p:cNvPr>
          <p:cNvSpPr>
            <a:spLocks noGrp="1"/>
          </p:cNvSpPr>
          <p:nvPr>
            <p:ph type="title" idx="16"/>
          </p:nvPr>
        </p:nvSpPr>
        <p:spPr>
          <a:xfrm>
            <a:off x="758822" y="2429750"/>
            <a:ext cx="1851755" cy="527400"/>
          </a:xfrm>
        </p:spPr>
        <p:txBody>
          <a:bodyPr/>
          <a:lstStyle/>
          <a:p>
            <a:r>
              <a:rPr lang="en-IN" dirty="0" err="1"/>
              <a:t>WebXR</a:t>
            </a:r>
            <a:endParaRPr lang="en-IN" dirty="0"/>
          </a:p>
        </p:txBody>
      </p:sp>
      <p:sp>
        <p:nvSpPr>
          <p:cNvPr id="16" name="Title 15">
            <a:extLst>
              <a:ext uri="{FF2B5EF4-FFF2-40B4-BE49-F238E27FC236}">
                <a16:creationId xmlns:a16="http://schemas.microsoft.com/office/drawing/2014/main" id="{2C161D35-B806-E44F-334C-0C0A177D69FB}"/>
              </a:ext>
            </a:extLst>
          </p:cNvPr>
          <p:cNvSpPr>
            <a:spLocks noGrp="1"/>
          </p:cNvSpPr>
          <p:nvPr>
            <p:ph type="title" idx="17"/>
          </p:nvPr>
        </p:nvSpPr>
        <p:spPr>
          <a:xfrm>
            <a:off x="3945843" y="2388294"/>
            <a:ext cx="1814230" cy="527400"/>
          </a:xfrm>
        </p:spPr>
        <p:txBody>
          <a:bodyPr/>
          <a:lstStyle/>
          <a:p>
            <a:r>
              <a:rPr lang="en-IN" dirty="0"/>
              <a:t>WebGL</a:t>
            </a:r>
          </a:p>
        </p:txBody>
      </p:sp>
      <p:sp>
        <p:nvSpPr>
          <p:cNvPr id="17" name="Title 16">
            <a:extLst>
              <a:ext uri="{FF2B5EF4-FFF2-40B4-BE49-F238E27FC236}">
                <a16:creationId xmlns:a16="http://schemas.microsoft.com/office/drawing/2014/main" id="{D576D381-3BBA-74A9-2C9E-283387AD6875}"/>
              </a:ext>
            </a:extLst>
          </p:cNvPr>
          <p:cNvSpPr>
            <a:spLocks noGrp="1"/>
          </p:cNvSpPr>
          <p:nvPr>
            <p:ph type="title" idx="18"/>
          </p:nvPr>
        </p:nvSpPr>
        <p:spPr>
          <a:xfrm>
            <a:off x="538027" y="1154541"/>
            <a:ext cx="2698806" cy="527400"/>
          </a:xfrm>
        </p:spPr>
        <p:txBody>
          <a:bodyPr/>
          <a:lstStyle/>
          <a:p>
            <a:r>
              <a:rPr lang="en-IN" dirty="0"/>
              <a:t>HTML+ CSS</a:t>
            </a:r>
          </a:p>
        </p:txBody>
      </p:sp>
      <p:sp>
        <p:nvSpPr>
          <p:cNvPr id="18" name="Title 17">
            <a:extLst>
              <a:ext uri="{FF2B5EF4-FFF2-40B4-BE49-F238E27FC236}">
                <a16:creationId xmlns:a16="http://schemas.microsoft.com/office/drawing/2014/main" id="{99A95446-BB49-856B-0256-F1185A700230}"/>
              </a:ext>
            </a:extLst>
          </p:cNvPr>
          <p:cNvSpPr>
            <a:spLocks noGrp="1"/>
          </p:cNvSpPr>
          <p:nvPr>
            <p:ph type="title" idx="19"/>
          </p:nvPr>
        </p:nvSpPr>
        <p:spPr>
          <a:xfrm>
            <a:off x="3413593" y="1149808"/>
            <a:ext cx="2655455" cy="527400"/>
          </a:xfrm>
        </p:spPr>
        <p:txBody>
          <a:bodyPr/>
          <a:lstStyle/>
          <a:p>
            <a:r>
              <a:rPr lang="en-IN" dirty="0"/>
              <a:t>JavaScript</a:t>
            </a:r>
          </a:p>
        </p:txBody>
      </p:sp>
      <p:sp>
        <p:nvSpPr>
          <p:cNvPr id="19" name="Title 18">
            <a:extLst>
              <a:ext uri="{FF2B5EF4-FFF2-40B4-BE49-F238E27FC236}">
                <a16:creationId xmlns:a16="http://schemas.microsoft.com/office/drawing/2014/main" id="{4E474F87-E6BD-80C7-7626-6102387DAD7C}"/>
              </a:ext>
            </a:extLst>
          </p:cNvPr>
          <p:cNvSpPr>
            <a:spLocks noGrp="1"/>
          </p:cNvSpPr>
          <p:nvPr>
            <p:ph type="title" idx="20"/>
          </p:nvPr>
        </p:nvSpPr>
        <p:spPr>
          <a:xfrm>
            <a:off x="6039180" y="1147067"/>
            <a:ext cx="2701452" cy="527400"/>
          </a:xfrm>
        </p:spPr>
        <p:txBody>
          <a:bodyPr/>
          <a:lstStyle/>
          <a:p>
            <a:r>
              <a:rPr lang="en-IN" dirty="0" err="1"/>
              <a:t>ARCore</a:t>
            </a:r>
            <a:endParaRPr lang="en-IN" dirty="0"/>
          </a:p>
        </p:txBody>
      </p:sp>
      <p:sp>
        <p:nvSpPr>
          <p:cNvPr id="20" name="Title 19">
            <a:extLst>
              <a:ext uri="{FF2B5EF4-FFF2-40B4-BE49-F238E27FC236}">
                <a16:creationId xmlns:a16="http://schemas.microsoft.com/office/drawing/2014/main" id="{2F798D39-0639-B3B5-7DBB-E8C7050E89E3}"/>
              </a:ext>
            </a:extLst>
          </p:cNvPr>
          <p:cNvSpPr>
            <a:spLocks noGrp="1"/>
          </p:cNvSpPr>
          <p:nvPr>
            <p:ph type="title" idx="21"/>
          </p:nvPr>
        </p:nvSpPr>
        <p:spPr>
          <a:xfrm>
            <a:off x="6537373" y="2324898"/>
            <a:ext cx="1890576" cy="527400"/>
          </a:xfrm>
        </p:spPr>
        <p:txBody>
          <a:bodyPr/>
          <a:lstStyle/>
          <a:p>
            <a:r>
              <a:rPr lang="en-IN" dirty="0"/>
              <a:t>Three.js</a:t>
            </a:r>
          </a:p>
        </p:txBody>
      </p:sp>
      <p:sp>
        <p:nvSpPr>
          <p:cNvPr id="34" name="Title 14">
            <a:extLst>
              <a:ext uri="{FF2B5EF4-FFF2-40B4-BE49-F238E27FC236}">
                <a16:creationId xmlns:a16="http://schemas.microsoft.com/office/drawing/2014/main" id="{427A9BD5-DCBD-49F7-B5E3-7812502AD4A0}"/>
              </a:ext>
            </a:extLst>
          </p:cNvPr>
          <p:cNvSpPr txBox="1">
            <a:spLocks/>
          </p:cNvSpPr>
          <p:nvPr/>
        </p:nvSpPr>
        <p:spPr>
          <a:xfrm>
            <a:off x="0" y="3689420"/>
            <a:ext cx="364744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IN" dirty="0"/>
              <a:t>Gyro &amp; Accelerometer</a:t>
            </a:r>
          </a:p>
        </p:txBody>
      </p:sp>
      <p:sp>
        <p:nvSpPr>
          <p:cNvPr id="35" name="Title 14">
            <a:extLst>
              <a:ext uri="{FF2B5EF4-FFF2-40B4-BE49-F238E27FC236}">
                <a16:creationId xmlns:a16="http://schemas.microsoft.com/office/drawing/2014/main" id="{8C2F1D4C-D015-412E-9D98-69427D939AAA}"/>
              </a:ext>
            </a:extLst>
          </p:cNvPr>
          <p:cNvSpPr txBox="1">
            <a:spLocks/>
          </p:cNvSpPr>
          <p:nvPr/>
        </p:nvSpPr>
        <p:spPr>
          <a:xfrm>
            <a:off x="3796203" y="3675659"/>
            <a:ext cx="229761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IN" dirty="0"/>
              <a:t>Magnetic Sensor</a:t>
            </a:r>
          </a:p>
        </p:txBody>
      </p:sp>
      <p:sp>
        <p:nvSpPr>
          <p:cNvPr id="36" name="Title 14">
            <a:extLst>
              <a:ext uri="{FF2B5EF4-FFF2-40B4-BE49-F238E27FC236}">
                <a16:creationId xmlns:a16="http://schemas.microsoft.com/office/drawing/2014/main" id="{689210DA-65A7-4D38-80E2-91DA6231649D}"/>
              </a:ext>
            </a:extLst>
          </p:cNvPr>
          <p:cNvSpPr txBox="1">
            <a:spLocks/>
          </p:cNvSpPr>
          <p:nvPr/>
        </p:nvSpPr>
        <p:spPr>
          <a:xfrm>
            <a:off x="6471704" y="3671152"/>
            <a:ext cx="1952296"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eaLnBrk="1" hangingPunct="1">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IN" dirty="0"/>
              <a:t>GPS + Camera</a:t>
            </a:r>
          </a:p>
        </p:txBody>
      </p:sp>
      <p:sp>
        <p:nvSpPr>
          <p:cNvPr id="37" name="Subtitle 2">
            <a:extLst>
              <a:ext uri="{FF2B5EF4-FFF2-40B4-BE49-F238E27FC236}">
                <a16:creationId xmlns:a16="http://schemas.microsoft.com/office/drawing/2014/main" id="{6065AC32-7EDF-4481-BD3C-51AD9CD513D2}"/>
              </a:ext>
            </a:extLst>
          </p:cNvPr>
          <p:cNvSpPr txBox="1">
            <a:spLocks/>
          </p:cNvSpPr>
          <p:nvPr/>
        </p:nvSpPr>
        <p:spPr>
          <a:xfrm>
            <a:off x="720000" y="4362279"/>
            <a:ext cx="2106046" cy="3572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eaLnBrk="1" hangingPunct="1">
              <a:lnSpc>
                <a:spcPct val="100000"/>
              </a:lnSpc>
              <a:spcBef>
                <a:spcPts val="0"/>
              </a:spcBef>
              <a:spcAft>
                <a:spcPts val="0"/>
              </a:spcAft>
              <a:buClr>
                <a:schemeClr val="dk2"/>
              </a:buClr>
              <a:buSzPts val="1500"/>
              <a:buFont typeface="Roboto"/>
              <a:buNone/>
              <a:defRPr sz="1500" b="0" i="0" u="none" strike="noStrike" cap="none">
                <a:solidFill>
                  <a:schemeClr val="lt1"/>
                </a:solidFill>
                <a:latin typeface="Roboto"/>
                <a:ea typeface="Roboto"/>
                <a:cs typeface="Roboto"/>
                <a:sym typeface="Roboto"/>
              </a:defRPr>
            </a:lvl1pPr>
            <a:lvl2pPr marL="914400" marR="0" lvl="1"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2pPr>
            <a:lvl3pPr marL="1371600" marR="0" lvl="2"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3pPr>
            <a:lvl4pPr marL="1828800" marR="0" lvl="3"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4pPr>
            <a:lvl5pPr marL="2286000" marR="0" lvl="4"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5pPr>
            <a:lvl6pPr marL="2743200" marR="0" lvl="5"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6pPr>
            <a:lvl7pPr marL="3200400" marR="0" lvl="6"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7pPr>
            <a:lvl8pPr marL="3657600" marR="0" lvl="7"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8pPr>
            <a:lvl9pPr marL="4114800" marR="0" lvl="8"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9pPr>
          </a:lstStyle>
          <a:p>
            <a:pPr algn="l"/>
            <a:r>
              <a:rPr lang="en-IN" sz="1100" dirty="0"/>
              <a:t>Senses the angular velocity.</a:t>
            </a:r>
          </a:p>
        </p:txBody>
      </p:sp>
      <p:sp>
        <p:nvSpPr>
          <p:cNvPr id="38" name="Subtitle 2">
            <a:extLst>
              <a:ext uri="{FF2B5EF4-FFF2-40B4-BE49-F238E27FC236}">
                <a16:creationId xmlns:a16="http://schemas.microsoft.com/office/drawing/2014/main" id="{7CB7E83C-14A0-4C31-B119-B510212092F5}"/>
              </a:ext>
            </a:extLst>
          </p:cNvPr>
          <p:cNvSpPr txBox="1">
            <a:spLocks/>
          </p:cNvSpPr>
          <p:nvPr/>
        </p:nvSpPr>
        <p:spPr>
          <a:xfrm>
            <a:off x="3796203" y="4258503"/>
            <a:ext cx="2956075" cy="59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eaLnBrk="1" hangingPunct="1">
              <a:lnSpc>
                <a:spcPct val="100000"/>
              </a:lnSpc>
              <a:spcBef>
                <a:spcPts val="0"/>
              </a:spcBef>
              <a:spcAft>
                <a:spcPts val="0"/>
              </a:spcAft>
              <a:buClr>
                <a:schemeClr val="dk2"/>
              </a:buClr>
              <a:buSzPts val="1500"/>
              <a:buFont typeface="Roboto"/>
              <a:buNone/>
              <a:defRPr sz="1500" b="0" i="0" u="none" strike="noStrike" cap="none">
                <a:solidFill>
                  <a:schemeClr val="lt1"/>
                </a:solidFill>
                <a:latin typeface="Roboto"/>
                <a:ea typeface="Roboto"/>
                <a:cs typeface="Roboto"/>
                <a:sym typeface="Roboto"/>
              </a:defRPr>
            </a:lvl1pPr>
            <a:lvl2pPr marL="914400" marR="0" lvl="1"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2pPr>
            <a:lvl3pPr marL="1371600" marR="0" lvl="2"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3pPr>
            <a:lvl4pPr marL="1828800" marR="0" lvl="3"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4pPr>
            <a:lvl5pPr marL="2286000" marR="0" lvl="4"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5pPr>
            <a:lvl6pPr marL="2743200" marR="0" lvl="5"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6pPr>
            <a:lvl7pPr marL="3200400" marR="0" lvl="6"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7pPr>
            <a:lvl8pPr marL="3657600" marR="0" lvl="7"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8pPr>
            <a:lvl9pPr marL="4114800" marR="0" lvl="8"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9pPr>
          </a:lstStyle>
          <a:p>
            <a:pPr algn="l"/>
            <a:r>
              <a:rPr lang="en-IN" sz="1100" dirty="0"/>
              <a:t>Provides direction based data</a:t>
            </a:r>
          </a:p>
        </p:txBody>
      </p:sp>
      <p:sp>
        <p:nvSpPr>
          <p:cNvPr id="41" name="Subtitle 2">
            <a:extLst>
              <a:ext uri="{FF2B5EF4-FFF2-40B4-BE49-F238E27FC236}">
                <a16:creationId xmlns:a16="http://schemas.microsoft.com/office/drawing/2014/main" id="{92171DBC-D165-449E-9C3E-7EA91FACA02F}"/>
              </a:ext>
            </a:extLst>
          </p:cNvPr>
          <p:cNvSpPr txBox="1">
            <a:spLocks/>
          </p:cNvSpPr>
          <p:nvPr/>
        </p:nvSpPr>
        <p:spPr>
          <a:xfrm>
            <a:off x="6339821" y="4283573"/>
            <a:ext cx="2956075" cy="59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eaLnBrk="1" hangingPunct="1">
              <a:lnSpc>
                <a:spcPct val="100000"/>
              </a:lnSpc>
              <a:spcBef>
                <a:spcPts val="0"/>
              </a:spcBef>
              <a:spcAft>
                <a:spcPts val="0"/>
              </a:spcAft>
              <a:buClr>
                <a:schemeClr val="dk2"/>
              </a:buClr>
              <a:buSzPts val="1500"/>
              <a:buFont typeface="Roboto"/>
              <a:buNone/>
              <a:defRPr sz="1500" b="0" i="0" u="none" strike="noStrike" cap="none">
                <a:solidFill>
                  <a:schemeClr val="lt1"/>
                </a:solidFill>
                <a:latin typeface="Roboto"/>
                <a:ea typeface="Roboto"/>
                <a:cs typeface="Roboto"/>
                <a:sym typeface="Roboto"/>
              </a:defRPr>
            </a:lvl1pPr>
            <a:lvl2pPr marL="914400" marR="0" lvl="1"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2pPr>
            <a:lvl3pPr marL="1371600" marR="0" lvl="2"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3pPr>
            <a:lvl4pPr marL="1828800" marR="0" lvl="3"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4pPr>
            <a:lvl5pPr marL="2286000" marR="0" lvl="4"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5pPr>
            <a:lvl6pPr marL="2743200" marR="0" lvl="5"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6pPr>
            <a:lvl7pPr marL="3200400" marR="0" lvl="6"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7pPr>
            <a:lvl8pPr marL="3657600" marR="0" lvl="7"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8pPr>
            <a:lvl9pPr marL="4114800" marR="0" lvl="8" indent="-323850" algn="l" rtl="0" eaLnBrk="1" hangingPunct="1">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9pPr>
          </a:lstStyle>
          <a:p>
            <a:pPr algn="l"/>
            <a:r>
              <a:rPr lang="en-IN" sz="1100" b="1" dirty="0"/>
              <a:t>GPS</a:t>
            </a:r>
            <a:r>
              <a:rPr lang="en-IN" sz="1100" dirty="0"/>
              <a:t>: Provides location based data</a:t>
            </a:r>
          </a:p>
          <a:p>
            <a:pPr algn="l"/>
            <a:r>
              <a:rPr lang="en-IN" sz="1100" b="1" dirty="0"/>
              <a:t>Camera: </a:t>
            </a:r>
            <a:r>
              <a:rPr lang="en-IN" sz="1100" dirty="0"/>
              <a:t>Helps to see the real world</a:t>
            </a:r>
          </a:p>
        </p:txBody>
      </p:sp>
      <p:sp>
        <p:nvSpPr>
          <p:cNvPr id="22" name="TextBox 21">
            <a:extLst>
              <a:ext uri="{FF2B5EF4-FFF2-40B4-BE49-F238E27FC236}">
                <a16:creationId xmlns:a16="http://schemas.microsoft.com/office/drawing/2014/main" id="{F42726C6-EFB2-4302-9C39-04CEB734D15B}"/>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4/21</a:t>
            </a:r>
          </a:p>
        </p:txBody>
      </p:sp>
    </p:spTree>
    <p:extLst>
      <p:ext uri="{BB962C8B-B14F-4D97-AF65-F5344CB8AC3E}">
        <p14:creationId xmlns:p14="http://schemas.microsoft.com/office/powerpoint/2010/main" val="295662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HTML &amp; CSS</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171027" y="871044"/>
            <a:ext cx="8972973" cy="3908762"/>
          </a:xfrm>
          <a:prstGeom prst="rect">
            <a:avLst/>
          </a:prstGeom>
          <a:noFill/>
        </p:spPr>
        <p:txBody>
          <a:bodyPr wrap="square" rtlCol="0">
            <a:spAutoFit/>
          </a:bodyPr>
          <a:lstStyle/>
          <a:p>
            <a:pPr algn="just"/>
            <a:r>
              <a:rPr lang="en-IN" sz="1800" b="1" dirty="0">
                <a:latin typeface="Roboto" panose="020B0604020202020204" charset="0"/>
                <a:ea typeface="Roboto" panose="020B0604020202020204" charset="0"/>
              </a:rPr>
              <a:t>HTML</a:t>
            </a:r>
            <a:br>
              <a:rPr lang="en-IN" sz="1800" dirty="0">
                <a:latin typeface="Roboto" panose="020B0604020202020204" charset="0"/>
                <a:ea typeface="Roboto" panose="020B0604020202020204" charset="0"/>
              </a:rPr>
            </a:br>
            <a:endParaRPr lang="en-IN" sz="1800"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HTML gives the flexibility to Publish online documents with headings, text, tables, </a:t>
            </a:r>
            <a:r>
              <a:rPr lang="en-IN" sz="1500" dirty="0">
                <a:latin typeface="Roboto" panose="020B0604020202020204" charset="0"/>
                <a:ea typeface="Roboto" panose="020B0604020202020204" charset="0"/>
              </a:rPr>
              <a:t>lists, photos, etc.</a:t>
            </a:r>
            <a:br>
              <a:rPr lang="en-IN" sz="1500" dirty="0">
                <a:latin typeface="Roboto" panose="020B0604020202020204" charset="0"/>
                <a:ea typeface="Roboto" panose="020B0604020202020204" charset="0"/>
              </a:rPr>
            </a:br>
            <a:endParaRPr lang="en-IN"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Retrieve online information via hypertext links, at the click of a button</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Designed for conducting transactions with remote services, for use in searching for information</a:t>
            </a:r>
          </a:p>
          <a:p>
            <a:endParaRPr lang="en-IN" sz="1100" dirty="0">
              <a:effectLst/>
              <a:latin typeface="Roboto" panose="020B0604020202020204" charset="0"/>
              <a:ea typeface="Roboto" panose="020B0604020202020204" charset="0"/>
              <a:cs typeface="Times New Roman" panose="02020603050405020304" pitchFamily="18" charset="0"/>
            </a:endParaRPr>
          </a:p>
          <a:p>
            <a:pPr algn="ctr"/>
            <a:r>
              <a:rPr lang="en-IN" sz="1800" b="1" dirty="0">
                <a:latin typeface="Roboto" panose="020B0604020202020204" charset="0"/>
                <a:ea typeface="Roboto" panose="020B0604020202020204" charset="0"/>
              </a:rPr>
              <a:t>CSS</a:t>
            </a:r>
            <a:br>
              <a:rPr lang="en-IN" sz="1800" dirty="0">
                <a:latin typeface="Roboto" panose="020B0604020202020204" charset="0"/>
                <a:ea typeface="Roboto" panose="020B0604020202020204" charset="0"/>
              </a:rPr>
            </a:br>
            <a:endParaRPr lang="en-IN" sz="1800"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CSS is the language for describing the presentation of Web pages, including colors, layout </a:t>
            </a:r>
            <a:r>
              <a:rPr lang="en-IN" sz="1500" dirty="0">
                <a:latin typeface="Roboto" panose="020B0604020202020204" charset="0"/>
                <a:ea typeface="Roboto" panose="020B0604020202020204" charset="0"/>
              </a:rPr>
              <a:t>and fonts.</a:t>
            </a:r>
            <a:br>
              <a:rPr lang="en-IN" sz="1500" dirty="0">
                <a:latin typeface="Roboto" panose="020B0604020202020204" charset="0"/>
                <a:ea typeface="Roboto" panose="020B0604020202020204" charset="0"/>
              </a:rPr>
            </a:br>
            <a:endParaRPr lang="en-IN"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Independent of HTML and can be used with any XML-based markup language.</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The separation of HTML from CSS makes it easier to maintain sites, share style sheets </a:t>
            </a:r>
            <a:r>
              <a:rPr lang="en-IN" sz="1500" dirty="0">
                <a:latin typeface="Roboto" panose="020B0604020202020204" charset="0"/>
                <a:ea typeface="Roboto" panose="020B0604020202020204" charset="0"/>
              </a:rPr>
              <a:t>across pages, and tailor pages to different environments.</a:t>
            </a:r>
            <a:endParaRPr lang="en-IN" sz="1500" dirty="0">
              <a:effectLst/>
              <a:latin typeface="Roboto" panose="020B0604020202020204" charset="0"/>
              <a:ea typeface="Robot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14BE7622-BAAF-4CA4-8835-EE07763B7FF1}"/>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5/21</a:t>
            </a:r>
          </a:p>
        </p:txBody>
      </p:sp>
    </p:spTree>
    <p:extLst>
      <p:ext uri="{BB962C8B-B14F-4D97-AF65-F5344CB8AC3E}">
        <p14:creationId xmlns:p14="http://schemas.microsoft.com/office/powerpoint/2010/main" val="206973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Java Script</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618066" y="1446737"/>
            <a:ext cx="7083213" cy="2631490"/>
          </a:xfrm>
          <a:prstGeom prst="rect">
            <a:avLst/>
          </a:prstGeom>
          <a:noFill/>
        </p:spPr>
        <p:txBody>
          <a:bodyPr wrap="square" rtlCol="0">
            <a:spAutoFit/>
          </a:bodyPr>
          <a:lstStyle/>
          <a:p>
            <a:pPr algn="just"/>
            <a:endParaRPr lang="en-IN" sz="1500"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JavaScript allows you to make your website interactive</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IN" sz="1500" dirty="0">
                <a:latin typeface="Roboto" panose="020B0604020202020204" charset="0"/>
                <a:ea typeface="Roboto" panose="020B0604020202020204" charset="0"/>
              </a:rPr>
              <a:t>It allows for all </a:t>
            </a:r>
            <a:r>
              <a:rPr lang="en-US" sz="1500" dirty="0">
                <a:latin typeface="Roboto" panose="020B0604020202020204" charset="0"/>
                <a:ea typeface="Roboto" panose="020B0604020202020204" charset="0"/>
              </a:rPr>
              <a:t>the content you created with HTML and styled with CSS to become more engaging</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JavaScript is what turns your website from a wall of </a:t>
            </a:r>
            <a:r>
              <a:rPr lang="en-IN" sz="1500" dirty="0">
                <a:latin typeface="Roboto" panose="020B0604020202020204" charset="0"/>
                <a:ea typeface="Roboto" panose="020B0604020202020204" charset="0"/>
              </a:rPr>
              <a:t>text into an experience.</a:t>
            </a:r>
            <a:br>
              <a:rPr lang="en-IN" sz="1500" dirty="0">
                <a:latin typeface="Roboto" panose="020B0604020202020204" charset="0"/>
                <a:ea typeface="Roboto" panose="020B0604020202020204" charset="0"/>
              </a:rPr>
            </a:br>
            <a:endParaRPr lang="en-IN"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Practical applications of JavaScript are almost </a:t>
            </a:r>
            <a:r>
              <a:rPr lang="en-IN" sz="1500" dirty="0">
                <a:latin typeface="Roboto" panose="020B0604020202020204" charset="0"/>
                <a:ea typeface="Roboto" panose="020B0604020202020204" charset="0"/>
              </a:rPr>
              <a:t>endless</a:t>
            </a:r>
            <a:br>
              <a:rPr lang="en-IN" sz="1500" dirty="0">
                <a:latin typeface="Roboto" panose="020B0604020202020204" charset="0"/>
                <a:ea typeface="Roboto" panose="020B0604020202020204" charset="0"/>
              </a:rPr>
            </a:br>
            <a:br>
              <a:rPr lang="en-IN" sz="1500" dirty="0">
                <a:latin typeface="Roboto" panose="020B0604020202020204" charset="0"/>
                <a:ea typeface="Roboto" panose="020B0604020202020204" charset="0"/>
              </a:rPr>
            </a:br>
            <a:r>
              <a:rPr lang="en-IN" sz="1500" dirty="0" err="1">
                <a:latin typeface="Roboto" panose="020B0604020202020204" charset="0"/>
                <a:ea typeface="Roboto" panose="020B0604020202020204" charset="0"/>
              </a:rPr>
              <a:t>eg.</a:t>
            </a:r>
            <a:r>
              <a:rPr lang="en-IN" sz="1500" dirty="0">
                <a:latin typeface="Roboto" panose="020B0604020202020204" charset="0"/>
                <a:ea typeface="Roboto" panose="020B0604020202020204" charset="0"/>
              </a:rPr>
              <a:t> Interactive Websites, Video games, Web Mobile apps.</a:t>
            </a:r>
          </a:p>
        </p:txBody>
      </p:sp>
      <p:sp>
        <p:nvSpPr>
          <p:cNvPr id="5" name="TextBox 4">
            <a:extLst>
              <a:ext uri="{FF2B5EF4-FFF2-40B4-BE49-F238E27FC236}">
                <a16:creationId xmlns:a16="http://schemas.microsoft.com/office/drawing/2014/main" id="{89E18FA3-B5E6-49B5-B293-B93E2A17862B}"/>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6/21</a:t>
            </a:r>
          </a:p>
        </p:txBody>
      </p:sp>
    </p:spTree>
    <p:extLst>
      <p:ext uri="{BB962C8B-B14F-4D97-AF65-F5344CB8AC3E}">
        <p14:creationId xmlns:p14="http://schemas.microsoft.com/office/powerpoint/2010/main" val="263680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latin typeface="Verdana" panose="020B0604030504040204" pitchFamily="34" charset="0"/>
                <a:ea typeface="Verdana" panose="020B0604030504040204" pitchFamily="34" charset="0"/>
                <a:cs typeface="Times New Roman" panose="02020603050405020304" pitchFamily="18" charset="0"/>
              </a:rPr>
              <a:t>AR Core</a:t>
            </a:r>
            <a:endParaRPr lang="en-IN"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24B5CD01-7935-B299-9820-36E3ECD92D4A}"/>
              </a:ext>
            </a:extLst>
          </p:cNvPr>
          <p:cNvSpPr txBox="1"/>
          <p:nvPr/>
        </p:nvSpPr>
        <p:spPr>
          <a:xfrm>
            <a:off x="438958" y="1451785"/>
            <a:ext cx="7853680"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latin typeface="Roboto" panose="020B0604020202020204" charset="0"/>
                <a:ea typeface="Roboto" panose="020B0604020202020204" charset="0"/>
              </a:rPr>
              <a:t>Developer platform for Augmented Reality design and deployment</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With this SDK users’ phones are able to sense the external environment</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Supports both Android and iOS devices</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sz="1500" dirty="0">
                <a:latin typeface="Roboto" panose="020B0604020202020204" charset="0"/>
                <a:ea typeface="Roboto" panose="020B0604020202020204" charset="0"/>
              </a:rPr>
              <a:t>Comes with 3 core capabilities to merge virtual and real worlds:</a:t>
            </a:r>
            <a:br>
              <a:rPr lang="en-IN" sz="1500" dirty="0">
                <a:latin typeface="Roboto" panose="020B0604020202020204" charset="0"/>
                <a:ea typeface="Roboto" panose="020B0604020202020204" charset="0"/>
                <a:cs typeface="Times New Roman" panose="02020603050405020304" pitchFamily="18" charset="0"/>
              </a:rPr>
            </a:br>
            <a:r>
              <a:rPr lang="en-IN" sz="1500" dirty="0">
                <a:latin typeface="Roboto" panose="020B0604020202020204" charset="0"/>
                <a:ea typeface="Roboto" panose="020B0604020202020204" charset="0"/>
                <a:cs typeface="Times New Roman" panose="02020603050405020304" pitchFamily="18" charset="0"/>
              </a:rPr>
              <a:t>a. </a:t>
            </a:r>
            <a:r>
              <a:rPr lang="en-US" sz="1500" dirty="0">
                <a:latin typeface="Roboto" panose="020B0604020202020204" charset="0"/>
                <a:ea typeface="Roboto" panose="020B0604020202020204" charset="0"/>
              </a:rPr>
              <a:t>Motion tracking – to track phone’s position relative to the surroundings</a:t>
            </a:r>
            <a:br>
              <a:rPr lang="en-US" sz="1500" dirty="0">
                <a:latin typeface="Roboto" panose="020B0604020202020204" charset="0"/>
                <a:ea typeface="Roboto" panose="020B0604020202020204" charset="0"/>
              </a:rPr>
            </a:br>
            <a:r>
              <a:rPr lang="en-US" sz="1500" dirty="0">
                <a:latin typeface="Roboto" panose="020B0604020202020204" charset="0"/>
                <a:ea typeface="Roboto" panose="020B0604020202020204" charset="0"/>
              </a:rPr>
              <a:t>b. Environmental understanding – to detect the size/location of surfaces, from horizontal and vertical, to even angled surfaces.</a:t>
            </a:r>
            <a:br>
              <a:rPr lang="en-US" sz="1500" dirty="0">
                <a:latin typeface="Roboto" panose="020B0604020202020204" charset="0"/>
                <a:ea typeface="Roboto" panose="020B0604020202020204" charset="0"/>
              </a:rPr>
            </a:br>
            <a:r>
              <a:rPr lang="en-US" sz="1500" dirty="0">
                <a:latin typeface="Roboto" panose="020B0604020202020204" charset="0"/>
                <a:ea typeface="Roboto" panose="020B0604020202020204" charset="0"/>
              </a:rPr>
              <a:t>c. Light estimation – to estimate the real-life lighting conditions.</a:t>
            </a:r>
            <a:br>
              <a:rPr lang="en-US" sz="1500" dirty="0">
                <a:latin typeface="Roboto" panose="020B0604020202020204" charset="0"/>
                <a:ea typeface="Roboto" panose="020B0604020202020204" charset="0"/>
              </a:rPr>
            </a:br>
            <a:endParaRPr lang="en-US" sz="1500" dirty="0">
              <a:latin typeface="Roboto" panose="020B0604020202020204" charset="0"/>
              <a:ea typeface="Roboto" panose="020B0604020202020204" charset="0"/>
            </a:endParaRPr>
          </a:p>
        </p:txBody>
      </p:sp>
      <p:sp>
        <p:nvSpPr>
          <p:cNvPr id="5" name="TextBox 4">
            <a:extLst>
              <a:ext uri="{FF2B5EF4-FFF2-40B4-BE49-F238E27FC236}">
                <a16:creationId xmlns:a16="http://schemas.microsoft.com/office/drawing/2014/main" id="{769BB687-EFA0-4334-B086-A0EB53DF200A}"/>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7/21</a:t>
            </a:r>
          </a:p>
        </p:txBody>
      </p:sp>
    </p:spTree>
    <p:extLst>
      <p:ext uri="{BB962C8B-B14F-4D97-AF65-F5344CB8AC3E}">
        <p14:creationId xmlns:p14="http://schemas.microsoft.com/office/powerpoint/2010/main" val="205080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err="1">
                <a:latin typeface="Verdana" panose="020B0604030504040204" pitchFamily="34" charset="0"/>
                <a:ea typeface="Verdana" panose="020B0604030504040204" pitchFamily="34" charset="0"/>
                <a:cs typeface="Times New Roman" panose="02020603050405020304" pitchFamily="18" charset="0"/>
              </a:rPr>
              <a:t>WebXR</a:t>
            </a:r>
            <a:endParaRPr lang="en-IN"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B97CE6BF-7DB4-4BFB-BE68-8E43E0C43193}"/>
              </a:ext>
            </a:extLst>
          </p:cNvPr>
          <p:cNvSpPr txBox="1"/>
          <p:nvPr/>
        </p:nvSpPr>
        <p:spPr>
          <a:xfrm>
            <a:off x="221826" y="1264731"/>
            <a:ext cx="5030894" cy="3339376"/>
          </a:xfrm>
          <a:prstGeom prst="rect">
            <a:avLst/>
          </a:prstGeom>
          <a:noFill/>
        </p:spPr>
        <p:txBody>
          <a:bodyPr wrap="square" rtlCol="0">
            <a:spAutoFit/>
          </a:bodyPr>
          <a:lstStyle/>
          <a:p>
            <a:pPr marL="285750" indent="-285750">
              <a:buFont typeface="Arial" panose="020B0604020202020204" pitchFamily="34" charset="0"/>
              <a:buChar char="•"/>
            </a:pPr>
            <a:r>
              <a:rPr lang="en-US" dirty="0" err="1"/>
              <a:t>WebXR</a:t>
            </a:r>
            <a:r>
              <a:rPr lang="en-US" dirty="0"/>
              <a:t> Device API at its core, provides the functionality needed to bring both augmented and virtual reality (AR and VR) to the web.</a:t>
            </a:r>
            <a:br>
              <a:rPr lang="en-US" dirty="0"/>
            </a:br>
            <a:endParaRPr lang="en-US" sz="1500" dirty="0">
              <a:latin typeface="Roboto" panose="020B0604020202020204" charset="0"/>
              <a:ea typeface="Roboto" panose="020B0604020202020204" charset="0"/>
            </a:endParaRPr>
          </a:p>
          <a:p>
            <a:pPr marL="285750" indent="-285750">
              <a:buFont typeface="Arial" panose="020B0604020202020204" pitchFamily="34" charset="0"/>
              <a:buChar char="•"/>
            </a:pPr>
            <a:r>
              <a:rPr lang="en-US" dirty="0"/>
              <a:t>Before getting into too much detail, let’s consider some basic concepts that we need to know before developing XR code..</a:t>
            </a:r>
            <a:br>
              <a:rPr lang="en-US" dirty="0"/>
            </a:br>
            <a:br>
              <a:rPr lang="en-US" dirty="0"/>
            </a:br>
            <a:r>
              <a:rPr lang="en-US" b="1" dirty="0"/>
              <a:t>A. </a:t>
            </a:r>
            <a:r>
              <a:rPr lang="en-IN" b="1" dirty="0"/>
              <a:t>Field of view</a:t>
            </a:r>
            <a:br>
              <a:rPr lang="en-IN" dirty="0"/>
            </a:br>
            <a:r>
              <a:rPr lang="en-US" dirty="0"/>
              <a:t>It is the extent to which we are able to see the environment.</a:t>
            </a:r>
            <a:br>
              <a:rPr lang="en-US" dirty="0"/>
            </a:br>
            <a:br>
              <a:rPr lang="en-US" dirty="0"/>
            </a:br>
            <a:r>
              <a:rPr lang="en-US" dirty="0"/>
              <a:t>The width of FOV is specified either in degrees or radians, measured as the angle defining the arc from the far left edge of our FOV to the far right edge</a:t>
            </a:r>
            <a:endParaRPr lang="en-IN" dirty="0"/>
          </a:p>
        </p:txBody>
      </p:sp>
      <p:pic>
        <p:nvPicPr>
          <p:cNvPr id="7" name="Picture 6">
            <a:extLst>
              <a:ext uri="{FF2B5EF4-FFF2-40B4-BE49-F238E27FC236}">
                <a16:creationId xmlns:a16="http://schemas.microsoft.com/office/drawing/2014/main" id="{FD0001F8-0F07-4B76-8BE4-603506B04F15}"/>
              </a:ext>
            </a:extLst>
          </p:cNvPr>
          <p:cNvPicPr>
            <a:picLocks noChangeAspect="1"/>
          </p:cNvPicPr>
          <p:nvPr/>
        </p:nvPicPr>
        <p:blipFill>
          <a:blip r:embed="rId2"/>
          <a:stretch>
            <a:fillRect/>
          </a:stretch>
        </p:blipFill>
        <p:spPr>
          <a:xfrm>
            <a:off x="5626984" y="1539264"/>
            <a:ext cx="2189704" cy="2837180"/>
          </a:xfrm>
          <a:prstGeom prst="rect">
            <a:avLst/>
          </a:prstGeom>
        </p:spPr>
      </p:pic>
      <p:sp>
        <p:nvSpPr>
          <p:cNvPr id="8" name="TextBox 7">
            <a:extLst>
              <a:ext uri="{FF2B5EF4-FFF2-40B4-BE49-F238E27FC236}">
                <a16:creationId xmlns:a16="http://schemas.microsoft.com/office/drawing/2014/main" id="{70DF20F4-4E98-4A52-BCEB-B53F3DD7A502}"/>
              </a:ext>
            </a:extLst>
          </p:cNvPr>
          <p:cNvSpPr txBox="1"/>
          <p:nvPr/>
        </p:nvSpPr>
        <p:spPr>
          <a:xfrm>
            <a:off x="5553796" y="4376444"/>
            <a:ext cx="3368378" cy="338554"/>
          </a:xfrm>
          <a:prstGeom prst="rect">
            <a:avLst/>
          </a:prstGeom>
          <a:noFill/>
        </p:spPr>
        <p:txBody>
          <a:bodyPr wrap="square" rtlCol="0">
            <a:spAutoFit/>
          </a:bodyPr>
          <a:lstStyle/>
          <a:p>
            <a:r>
              <a:rPr lang="en-IN" sz="800" dirty="0"/>
              <a:t>Source: https://developer.mozilla.org/en-US/docs/Web/API/WebXR Device API</a:t>
            </a:r>
          </a:p>
        </p:txBody>
      </p:sp>
      <p:sp>
        <p:nvSpPr>
          <p:cNvPr id="9" name="TextBox 8">
            <a:extLst>
              <a:ext uri="{FF2B5EF4-FFF2-40B4-BE49-F238E27FC236}">
                <a16:creationId xmlns:a16="http://schemas.microsoft.com/office/drawing/2014/main" id="{80AC843B-1EC9-411A-A173-D9B26830F085}"/>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8/21</a:t>
            </a:r>
          </a:p>
        </p:txBody>
      </p:sp>
    </p:spTree>
    <p:extLst>
      <p:ext uri="{BB962C8B-B14F-4D97-AF65-F5344CB8AC3E}">
        <p14:creationId xmlns:p14="http://schemas.microsoft.com/office/powerpoint/2010/main" val="415606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F3BD-8EF6-E69F-8E72-14ED8D555DBC}"/>
              </a:ext>
            </a:extLst>
          </p:cNvPr>
          <p:cNvSpPr txBox="1">
            <a:spLocks/>
          </p:cNvSpPr>
          <p:nvPr/>
        </p:nvSpPr>
        <p:spPr>
          <a:xfrm>
            <a:off x="0" y="0"/>
            <a:ext cx="9144000" cy="815128"/>
          </a:xfrm>
          <a:prstGeom prst="rect">
            <a:avLst/>
          </a:prstGeom>
          <a:solidFill>
            <a:schemeClr val="accent1">
              <a:lumMod val="40000"/>
              <a:lumOff val="60000"/>
            </a:schemeClr>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err="1">
                <a:latin typeface="Verdana" panose="020B0604030504040204" pitchFamily="34" charset="0"/>
                <a:ea typeface="Verdana" panose="020B0604030504040204" pitchFamily="34" charset="0"/>
                <a:cs typeface="Times New Roman" panose="02020603050405020304" pitchFamily="18" charset="0"/>
              </a:rPr>
              <a:t>WebXR</a:t>
            </a:r>
            <a:endParaRPr lang="en-IN"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B97CE6BF-7DB4-4BFB-BE68-8E43E0C43193}"/>
              </a:ext>
            </a:extLst>
          </p:cNvPr>
          <p:cNvSpPr txBox="1"/>
          <p:nvPr/>
        </p:nvSpPr>
        <p:spPr>
          <a:xfrm>
            <a:off x="304800" y="895168"/>
            <a:ext cx="4826000" cy="3785652"/>
          </a:xfrm>
          <a:prstGeom prst="rect">
            <a:avLst/>
          </a:prstGeom>
          <a:noFill/>
        </p:spPr>
        <p:txBody>
          <a:bodyPr wrap="square" rtlCol="0">
            <a:spAutoFit/>
          </a:bodyPr>
          <a:lstStyle/>
          <a:p>
            <a:r>
              <a:rPr lang="en-IN" sz="1500" b="1" dirty="0">
                <a:latin typeface="Roboto" panose="020B0604020202020204" charset="0"/>
                <a:ea typeface="Roboto" panose="020B0604020202020204" charset="0"/>
              </a:rPr>
              <a:t>Degrees of freedom</a:t>
            </a:r>
          </a:p>
          <a:p>
            <a:pPr lvl="1"/>
            <a:r>
              <a:rPr lang="en-IN" sz="1500" dirty="0">
                <a:latin typeface="Roboto" panose="020B0604020202020204" charset="0"/>
                <a:ea typeface="Roboto" panose="020B0604020202020204" charset="0"/>
              </a:rPr>
              <a:t>It </a:t>
            </a:r>
            <a:r>
              <a:rPr lang="en-US" sz="1500" dirty="0">
                <a:latin typeface="Roboto" panose="020B0604020202020204" charset="0"/>
                <a:ea typeface="Roboto" panose="020B0604020202020204" charset="0"/>
              </a:rPr>
              <a:t>is an indication of how much freedom of movement the user has within the virtual world</a:t>
            </a:r>
            <a:br>
              <a:rPr lang="en-US" sz="1500" dirty="0">
                <a:latin typeface="Roboto" panose="020B0604020202020204" charset="0"/>
                <a:ea typeface="Roboto" panose="020B0604020202020204" charset="0"/>
              </a:rPr>
            </a:br>
            <a:br>
              <a:rPr lang="en-US" sz="1500" dirty="0">
                <a:latin typeface="Roboto" panose="020B0604020202020204" charset="0"/>
                <a:ea typeface="Roboto" panose="020B0604020202020204" charset="0"/>
              </a:rPr>
            </a:br>
            <a:r>
              <a:rPr lang="en-US" sz="1500" dirty="0">
                <a:latin typeface="Roboto" panose="020B0604020202020204" charset="0"/>
                <a:ea typeface="Roboto" panose="020B0604020202020204" charset="0"/>
              </a:rPr>
              <a:t>i.e. how many types of movement the </a:t>
            </a:r>
            <a:r>
              <a:rPr lang="en-US" sz="1500" dirty="0" err="1">
                <a:latin typeface="Roboto" panose="020B0604020202020204" charset="0"/>
                <a:ea typeface="Roboto" panose="020B0604020202020204" charset="0"/>
              </a:rPr>
              <a:t>WebXR</a:t>
            </a:r>
            <a:r>
              <a:rPr lang="en-US" sz="1500" dirty="0">
                <a:latin typeface="Roboto" panose="020B0604020202020204" charset="0"/>
                <a:ea typeface="Roboto" panose="020B0604020202020204" charset="0"/>
              </a:rPr>
              <a:t> hardware configuration is capable of recognizing and reproducing into the virtual </a:t>
            </a:r>
            <a:r>
              <a:rPr lang="en-IN" sz="1500" dirty="0">
                <a:latin typeface="Roboto" panose="020B0604020202020204" charset="0"/>
                <a:ea typeface="Roboto" panose="020B0604020202020204" charset="0"/>
              </a:rPr>
              <a:t>scene</a:t>
            </a:r>
            <a:br>
              <a:rPr lang="en-IN" sz="1500" dirty="0">
                <a:latin typeface="Roboto" panose="020B0604020202020204" charset="0"/>
                <a:ea typeface="Roboto" panose="020B0604020202020204" charset="0"/>
              </a:rPr>
            </a:br>
            <a:endParaRPr lang="en-IN" sz="1500" b="1" dirty="0">
              <a:latin typeface="Roboto" panose="020B0604020202020204" charset="0"/>
              <a:ea typeface="Roboto" panose="020B0604020202020204" charset="0"/>
            </a:endParaRPr>
          </a:p>
          <a:p>
            <a:r>
              <a:rPr lang="en-IN" sz="1500" b="1" dirty="0">
                <a:latin typeface="Roboto" panose="020B0604020202020204" charset="0"/>
                <a:ea typeface="Roboto" panose="020B0604020202020204" charset="0"/>
              </a:rPr>
              <a:t>Freedom of translational movement</a:t>
            </a:r>
          </a:p>
          <a:p>
            <a:r>
              <a:rPr lang="en-US" sz="1500" dirty="0">
                <a:latin typeface="Roboto" panose="020B0604020202020204" charset="0"/>
                <a:ea typeface="Roboto" panose="020B0604020202020204" charset="0"/>
              </a:rPr>
              <a:t>This provides the ability to sense movement</a:t>
            </a:r>
          </a:p>
          <a:p>
            <a:r>
              <a:rPr lang="en-US" sz="1500" dirty="0">
                <a:latin typeface="Roboto" panose="020B0604020202020204" charset="0"/>
                <a:ea typeface="Roboto" panose="020B0604020202020204" charset="0"/>
              </a:rPr>
              <a:t>through space: forward and backward, left and right, up and down</a:t>
            </a:r>
          </a:p>
          <a:p>
            <a:endParaRPr lang="en-IN" sz="1500" b="1" dirty="0">
              <a:latin typeface="Roboto" panose="020B0604020202020204" charset="0"/>
              <a:ea typeface="Roboto" panose="020B0604020202020204" charset="0"/>
            </a:endParaRPr>
          </a:p>
          <a:p>
            <a:r>
              <a:rPr lang="en-IN" sz="1500" b="1" dirty="0" err="1">
                <a:latin typeface="Roboto" panose="020B0604020202020204" charset="0"/>
                <a:ea typeface="Roboto" panose="020B0604020202020204" charset="0"/>
              </a:rPr>
              <a:t>WebXR</a:t>
            </a:r>
            <a:r>
              <a:rPr lang="en-IN" sz="1500" b="1" dirty="0">
                <a:latin typeface="Roboto" panose="020B0604020202020204" charset="0"/>
                <a:ea typeface="Roboto" panose="020B0604020202020204" charset="0"/>
              </a:rPr>
              <a:t> session modes</a:t>
            </a:r>
          </a:p>
          <a:p>
            <a:r>
              <a:rPr lang="en-US" sz="1500" dirty="0" err="1">
                <a:latin typeface="Roboto" panose="020B0604020202020204" charset="0"/>
                <a:ea typeface="Roboto" panose="020B0604020202020204" charset="0"/>
              </a:rPr>
              <a:t>WebXR</a:t>
            </a:r>
            <a:r>
              <a:rPr lang="en-US" sz="1500" dirty="0">
                <a:latin typeface="Roboto" panose="020B0604020202020204" charset="0"/>
                <a:ea typeface="Roboto" panose="020B0604020202020204" charset="0"/>
              </a:rPr>
              <a:t> offers support for both augmented reality (AR) and virtual reality (VR) sessions, </a:t>
            </a:r>
            <a:r>
              <a:rPr lang="en-IN" sz="1500" dirty="0">
                <a:latin typeface="Roboto" panose="020B0604020202020204" charset="0"/>
                <a:ea typeface="Roboto" panose="020B0604020202020204" charset="0"/>
              </a:rPr>
              <a:t>using the same API</a:t>
            </a:r>
            <a:endParaRPr lang="en-IN" sz="1500" b="1" dirty="0">
              <a:latin typeface="Roboto" panose="020B0604020202020204" charset="0"/>
              <a:ea typeface="Roboto" panose="020B0604020202020204" charset="0"/>
            </a:endParaRPr>
          </a:p>
        </p:txBody>
      </p:sp>
      <p:pic>
        <p:nvPicPr>
          <p:cNvPr id="4" name="Picture 3">
            <a:extLst>
              <a:ext uri="{FF2B5EF4-FFF2-40B4-BE49-F238E27FC236}">
                <a16:creationId xmlns:a16="http://schemas.microsoft.com/office/drawing/2014/main" id="{720D95D7-BE48-4EFC-92D9-325B1D9655DB}"/>
              </a:ext>
            </a:extLst>
          </p:cNvPr>
          <p:cNvPicPr>
            <a:picLocks noChangeAspect="1"/>
          </p:cNvPicPr>
          <p:nvPr/>
        </p:nvPicPr>
        <p:blipFill>
          <a:blip r:embed="rId2"/>
          <a:stretch>
            <a:fillRect/>
          </a:stretch>
        </p:blipFill>
        <p:spPr>
          <a:xfrm>
            <a:off x="5470823" y="1135920"/>
            <a:ext cx="2809578" cy="2868549"/>
          </a:xfrm>
          <a:prstGeom prst="rect">
            <a:avLst/>
          </a:prstGeom>
        </p:spPr>
      </p:pic>
      <p:sp>
        <p:nvSpPr>
          <p:cNvPr id="8" name="TextBox 7">
            <a:extLst>
              <a:ext uri="{FF2B5EF4-FFF2-40B4-BE49-F238E27FC236}">
                <a16:creationId xmlns:a16="http://schemas.microsoft.com/office/drawing/2014/main" id="{BA694F16-A98E-4F66-919F-7E398CE9E42D}"/>
              </a:ext>
            </a:extLst>
          </p:cNvPr>
          <p:cNvSpPr txBox="1"/>
          <p:nvPr/>
        </p:nvSpPr>
        <p:spPr>
          <a:xfrm>
            <a:off x="5369222" y="4070105"/>
            <a:ext cx="3368378" cy="338554"/>
          </a:xfrm>
          <a:prstGeom prst="rect">
            <a:avLst/>
          </a:prstGeom>
          <a:noFill/>
        </p:spPr>
        <p:txBody>
          <a:bodyPr wrap="square" rtlCol="0">
            <a:spAutoFit/>
          </a:bodyPr>
          <a:lstStyle/>
          <a:p>
            <a:r>
              <a:rPr lang="en-IN" sz="800" dirty="0"/>
              <a:t>Source: https://developer.mozilla.org/en-US/docs/Web/API/WebXR Device API</a:t>
            </a:r>
          </a:p>
        </p:txBody>
      </p:sp>
      <p:sp>
        <p:nvSpPr>
          <p:cNvPr id="7" name="TextBox 6">
            <a:extLst>
              <a:ext uri="{FF2B5EF4-FFF2-40B4-BE49-F238E27FC236}">
                <a16:creationId xmlns:a16="http://schemas.microsoft.com/office/drawing/2014/main" id="{750A9780-10A6-4009-96FC-FC5E4ED61E23}"/>
              </a:ext>
            </a:extLst>
          </p:cNvPr>
          <p:cNvSpPr txBox="1"/>
          <p:nvPr/>
        </p:nvSpPr>
        <p:spPr>
          <a:xfrm>
            <a:off x="0" y="4835723"/>
            <a:ext cx="877917"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tx1">
                    <a:lumMod val="25000"/>
                  </a:schemeClr>
                </a:solidFill>
                <a:latin typeface="Orbitron" panose="020B0604020202020204" charset="0"/>
              </a:rPr>
              <a:t>9/21</a:t>
            </a:r>
          </a:p>
        </p:txBody>
      </p:sp>
    </p:spTree>
    <p:extLst>
      <p:ext uri="{BB962C8B-B14F-4D97-AF65-F5344CB8AC3E}">
        <p14:creationId xmlns:p14="http://schemas.microsoft.com/office/powerpoint/2010/main" val="1202482509"/>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3965</TotalTime>
  <Words>1747</Words>
  <Application>Microsoft Office PowerPoint</Application>
  <PresentationFormat>On-screen Show (16:9)</PresentationFormat>
  <Paragraphs>184</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Roboto</vt:lpstr>
      <vt:lpstr>Arial</vt:lpstr>
      <vt:lpstr>Orbitron</vt:lpstr>
      <vt:lpstr>Fredoka One</vt:lpstr>
      <vt:lpstr>Verdana</vt:lpstr>
      <vt:lpstr>Times New Roman</vt:lpstr>
      <vt:lpstr>Arial Rounded MT Bold</vt:lpstr>
      <vt:lpstr>The Evolution of Invention in Canada Thesis by Slidesgo</vt:lpstr>
      <vt:lpstr>Application of AR in Industry</vt:lpstr>
      <vt:lpstr>Outline of Todays Presentation</vt:lpstr>
      <vt:lpstr>What is Augmented Reality?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vt:lpstr>
      <vt:lpstr>Future Scope</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solid-state battery</dc:title>
  <dc:creator>Ashish Kumar Tiwari</dc:creator>
  <cp:lastModifiedBy>Aakash Roy</cp:lastModifiedBy>
  <cp:revision>47</cp:revision>
  <dcterms:created xsi:type="dcterms:W3CDTF">2022-05-05T00:08:23Z</dcterms:created>
  <dcterms:modified xsi:type="dcterms:W3CDTF">2022-11-30T06:01:38Z</dcterms:modified>
</cp:coreProperties>
</file>