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5" r:id="rId3"/>
    <p:sldId id="264" r:id="rId4"/>
    <p:sldId id="257" r:id="rId5"/>
    <p:sldId id="259" r:id="rId6"/>
    <p:sldId id="261" r:id="rId7"/>
    <p:sldId id="267" r:id="rId8"/>
    <p:sldId id="266" r:id="rId9"/>
    <p:sldId id="258" r:id="rId10"/>
    <p:sldId id="260"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C5268-2F53-48E4-BCF0-7674C6C6DAB7}" type="doc">
      <dgm:prSet loTypeId="urn:microsoft.com/office/officeart/2005/8/layout/chevron1" loCatId="process" qsTypeId="urn:microsoft.com/office/officeart/2005/8/quickstyle/simple1" qsCatId="simple" csTypeId="urn:microsoft.com/office/officeart/2005/8/colors/colorful1" csCatId="colorful" phldr="1"/>
      <dgm:spPr/>
    </dgm:pt>
    <dgm:pt modelId="{70A5FBCF-FC7D-42D1-9E1C-E5124EC0F955}">
      <dgm:prSet phldrT="[Text]"/>
      <dgm:spPr/>
      <dgm:t>
        <a:bodyPr/>
        <a:lstStyle/>
        <a:p>
          <a:r>
            <a:rPr lang="en-IN" dirty="0"/>
            <a:t>Literature Review</a:t>
          </a:r>
        </a:p>
      </dgm:t>
    </dgm:pt>
    <dgm:pt modelId="{73B4A080-E5E6-4DA6-B234-16C6F35E536E}" type="parTrans" cxnId="{623A8512-FBC8-43B5-A220-1DDA283A26FA}">
      <dgm:prSet/>
      <dgm:spPr/>
      <dgm:t>
        <a:bodyPr/>
        <a:lstStyle/>
        <a:p>
          <a:endParaRPr lang="en-IN"/>
        </a:p>
      </dgm:t>
    </dgm:pt>
    <dgm:pt modelId="{F37A0CD2-E934-41AB-8A0C-1BF048D6762C}" type="sibTrans" cxnId="{623A8512-FBC8-43B5-A220-1DDA283A26FA}">
      <dgm:prSet/>
      <dgm:spPr/>
      <dgm:t>
        <a:bodyPr/>
        <a:lstStyle/>
        <a:p>
          <a:endParaRPr lang="en-IN"/>
        </a:p>
      </dgm:t>
    </dgm:pt>
    <dgm:pt modelId="{371F26C8-2BB2-466B-A85A-15940D26A510}">
      <dgm:prSet phldrT="[Text]"/>
      <dgm:spPr/>
      <dgm:t>
        <a:bodyPr/>
        <a:lstStyle/>
        <a:p>
          <a:r>
            <a:rPr lang="en-IN" dirty="0"/>
            <a:t>Development</a:t>
          </a:r>
        </a:p>
      </dgm:t>
    </dgm:pt>
    <dgm:pt modelId="{39442D40-3234-491F-BC66-CCADA998229E}" type="parTrans" cxnId="{C693B4EF-E33A-449E-AF50-7BBECE490F31}">
      <dgm:prSet/>
      <dgm:spPr/>
      <dgm:t>
        <a:bodyPr/>
        <a:lstStyle/>
        <a:p>
          <a:endParaRPr lang="en-IN"/>
        </a:p>
      </dgm:t>
    </dgm:pt>
    <dgm:pt modelId="{1452A44C-BCBC-4A01-97B9-C50D08480889}" type="sibTrans" cxnId="{C693B4EF-E33A-449E-AF50-7BBECE490F31}">
      <dgm:prSet/>
      <dgm:spPr/>
      <dgm:t>
        <a:bodyPr/>
        <a:lstStyle/>
        <a:p>
          <a:endParaRPr lang="en-IN"/>
        </a:p>
      </dgm:t>
    </dgm:pt>
    <dgm:pt modelId="{7E9D18FC-4EFE-42D9-B337-FC248FA0E4EE}">
      <dgm:prSet phldrT="[Text]"/>
      <dgm:spPr/>
      <dgm:t>
        <a:bodyPr/>
        <a:lstStyle/>
        <a:p>
          <a:r>
            <a:rPr lang="en-IN" dirty="0"/>
            <a:t>Final Demo</a:t>
          </a:r>
        </a:p>
      </dgm:t>
    </dgm:pt>
    <dgm:pt modelId="{6A51073C-410C-42CA-9710-37D3B0F938C9}" type="parTrans" cxnId="{95E20E4F-336C-4D34-8201-CFA7182E8E7E}">
      <dgm:prSet/>
      <dgm:spPr/>
      <dgm:t>
        <a:bodyPr/>
        <a:lstStyle/>
        <a:p>
          <a:endParaRPr lang="en-IN"/>
        </a:p>
      </dgm:t>
    </dgm:pt>
    <dgm:pt modelId="{48827719-C367-4027-BF6B-F99F615B76DD}" type="sibTrans" cxnId="{95E20E4F-336C-4D34-8201-CFA7182E8E7E}">
      <dgm:prSet/>
      <dgm:spPr/>
      <dgm:t>
        <a:bodyPr/>
        <a:lstStyle/>
        <a:p>
          <a:endParaRPr lang="en-IN"/>
        </a:p>
      </dgm:t>
    </dgm:pt>
    <dgm:pt modelId="{35F72DF5-7EEB-49EE-BF8E-1963417781B5}" type="pres">
      <dgm:prSet presAssocID="{6F9C5268-2F53-48E4-BCF0-7674C6C6DAB7}" presName="Name0" presStyleCnt="0">
        <dgm:presLayoutVars>
          <dgm:dir/>
          <dgm:animLvl val="lvl"/>
          <dgm:resizeHandles val="exact"/>
        </dgm:presLayoutVars>
      </dgm:prSet>
      <dgm:spPr/>
    </dgm:pt>
    <dgm:pt modelId="{EEF07CA9-771E-47AF-8589-F1C9299C4423}" type="pres">
      <dgm:prSet presAssocID="{70A5FBCF-FC7D-42D1-9E1C-E5124EC0F955}" presName="parTxOnly" presStyleLbl="node1" presStyleIdx="0" presStyleCnt="3">
        <dgm:presLayoutVars>
          <dgm:chMax val="0"/>
          <dgm:chPref val="0"/>
          <dgm:bulletEnabled val="1"/>
        </dgm:presLayoutVars>
      </dgm:prSet>
      <dgm:spPr/>
    </dgm:pt>
    <dgm:pt modelId="{D39D2B6F-4FD4-4AB5-AC97-DF33C0F90048}" type="pres">
      <dgm:prSet presAssocID="{F37A0CD2-E934-41AB-8A0C-1BF048D6762C}" presName="parTxOnlySpace" presStyleCnt="0"/>
      <dgm:spPr/>
    </dgm:pt>
    <dgm:pt modelId="{41E71E70-F4E4-4ABF-BE09-59C2E1BDFBB3}" type="pres">
      <dgm:prSet presAssocID="{371F26C8-2BB2-466B-A85A-15940D26A510}" presName="parTxOnly" presStyleLbl="node1" presStyleIdx="1" presStyleCnt="3">
        <dgm:presLayoutVars>
          <dgm:chMax val="0"/>
          <dgm:chPref val="0"/>
          <dgm:bulletEnabled val="1"/>
        </dgm:presLayoutVars>
      </dgm:prSet>
      <dgm:spPr/>
    </dgm:pt>
    <dgm:pt modelId="{5E0FA72B-7644-41D4-BD5A-A7AD62FC5709}" type="pres">
      <dgm:prSet presAssocID="{1452A44C-BCBC-4A01-97B9-C50D08480889}" presName="parTxOnlySpace" presStyleCnt="0"/>
      <dgm:spPr/>
    </dgm:pt>
    <dgm:pt modelId="{D8D6D165-2A96-401B-88A9-1C65E4BE5127}" type="pres">
      <dgm:prSet presAssocID="{7E9D18FC-4EFE-42D9-B337-FC248FA0E4EE}" presName="parTxOnly" presStyleLbl="node1" presStyleIdx="2" presStyleCnt="3">
        <dgm:presLayoutVars>
          <dgm:chMax val="0"/>
          <dgm:chPref val="0"/>
          <dgm:bulletEnabled val="1"/>
        </dgm:presLayoutVars>
      </dgm:prSet>
      <dgm:spPr/>
    </dgm:pt>
  </dgm:ptLst>
  <dgm:cxnLst>
    <dgm:cxn modelId="{623A8512-FBC8-43B5-A220-1DDA283A26FA}" srcId="{6F9C5268-2F53-48E4-BCF0-7674C6C6DAB7}" destId="{70A5FBCF-FC7D-42D1-9E1C-E5124EC0F955}" srcOrd="0" destOrd="0" parTransId="{73B4A080-E5E6-4DA6-B234-16C6F35E536E}" sibTransId="{F37A0CD2-E934-41AB-8A0C-1BF048D6762C}"/>
    <dgm:cxn modelId="{9B7AC92E-4378-47D2-AFB6-A468764BD663}" type="presOf" srcId="{70A5FBCF-FC7D-42D1-9E1C-E5124EC0F955}" destId="{EEF07CA9-771E-47AF-8589-F1C9299C4423}" srcOrd="0" destOrd="0" presId="urn:microsoft.com/office/officeart/2005/8/layout/chevron1"/>
    <dgm:cxn modelId="{95E20E4F-336C-4D34-8201-CFA7182E8E7E}" srcId="{6F9C5268-2F53-48E4-BCF0-7674C6C6DAB7}" destId="{7E9D18FC-4EFE-42D9-B337-FC248FA0E4EE}" srcOrd="2" destOrd="0" parTransId="{6A51073C-410C-42CA-9710-37D3B0F938C9}" sibTransId="{48827719-C367-4027-BF6B-F99F615B76DD}"/>
    <dgm:cxn modelId="{75CFDFB1-6546-475D-84D1-CF0F6B6389E9}" type="presOf" srcId="{7E9D18FC-4EFE-42D9-B337-FC248FA0E4EE}" destId="{D8D6D165-2A96-401B-88A9-1C65E4BE5127}" srcOrd="0" destOrd="0" presId="urn:microsoft.com/office/officeart/2005/8/layout/chevron1"/>
    <dgm:cxn modelId="{3839FCB8-09ED-474D-BFBB-A93AB8B8B3FD}" type="presOf" srcId="{371F26C8-2BB2-466B-A85A-15940D26A510}" destId="{41E71E70-F4E4-4ABF-BE09-59C2E1BDFBB3}" srcOrd="0" destOrd="0" presId="urn:microsoft.com/office/officeart/2005/8/layout/chevron1"/>
    <dgm:cxn modelId="{C693B4EF-E33A-449E-AF50-7BBECE490F31}" srcId="{6F9C5268-2F53-48E4-BCF0-7674C6C6DAB7}" destId="{371F26C8-2BB2-466B-A85A-15940D26A510}" srcOrd="1" destOrd="0" parTransId="{39442D40-3234-491F-BC66-CCADA998229E}" sibTransId="{1452A44C-BCBC-4A01-97B9-C50D08480889}"/>
    <dgm:cxn modelId="{B5968EF7-6B59-4BDC-A633-1750B9529564}" type="presOf" srcId="{6F9C5268-2F53-48E4-BCF0-7674C6C6DAB7}" destId="{35F72DF5-7EEB-49EE-BF8E-1963417781B5}" srcOrd="0" destOrd="0" presId="urn:microsoft.com/office/officeart/2005/8/layout/chevron1"/>
    <dgm:cxn modelId="{91046D76-0C9C-4FB2-85A0-267236502C46}" type="presParOf" srcId="{35F72DF5-7EEB-49EE-BF8E-1963417781B5}" destId="{EEF07CA9-771E-47AF-8589-F1C9299C4423}" srcOrd="0" destOrd="0" presId="urn:microsoft.com/office/officeart/2005/8/layout/chevron1"/>
    <dgm:cxn modelId="{D2E1C93A-6AD6-48C9-BD40-B30FA0CDD35F}" type="presParOf" srcId="{35F72DF5-7EEB-49EE-BF8E-1963417781B5}" destId="{D39D2B6F-4FD4-4AB5-AC97-DF33C0F90048}" srcOrd="1" destOrd="0" presId="urn:microsoft.com/office/officeart/2005/8/layout/chevron1"/>
    <dgm:cxn modelId="{585A0B13-DCB5-4DC6-93CD-46D0B2CEACED}" type="presParOf" srcId="{35F72DF5-7EEB-49EE-BF8E-1963417781B5}" destId="{41E71E70-F4E4-4ABF-BE09-59C2E1BDFBB3}" srcOrd="2" destOrd="0" presId="urn:microsoft.com/office/officeart/2005/8/layout/chevron1"/>
    <dgm:cxn modelId="{D11500C6-BE91-463A-9C1F-FFE5E0DA36A5}" type="presParOf" srcId="{35F72DF5-7EEB-49EE-BF8E-1963417781B5}" destId="{5E0FA72B-7644-41D4-BD5A-A7AD62FC5709}" srcOrd="3" destOrd="0" presId="urn:microsoft.com/office/officeart/2005/8/layout/chevron1"/>
    <dgm:cxn modelId="{11C93A22-F674-45AC-904F-A90529CDC52D}" type="presParOf" srcId="{35F72DF5-7EEB-49EE-BF8E-1963417781B5}" destId="{D8D6D165-2A96-401B-88A9-1C65E4BE512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07CA9-771E-47AF-8589-F1C9299C4423}">
      <dsp:nvSpPr>
        <dsp:cNvPr id="0" name=""/>
        <dsp:cNvSpPr/>
      </dsp:nvSpPr>
      <dsp:spPr>
        <a:xfrm>
          <a:off x="2517" y="610133"/>
          <a:ext cx="3067746" cy="1227098"/>
        </a:xfrm>
        <a:prstGeom prst="chevron">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Literature Review</a:t>
          </a:r>
        </a:p>
      </dsp:txBody>
      <dsp:txXfrm>
        <a:off x="616066" y="610133"/>
        <a:ext cx="1840648" cy="1227098"/>
      </dsp:txXfrm>
    </dsp:sp>
    <dsp:sp modelId="{41E71E70-F4E4-4ABF-BE09-59C2E1BDFBB3}">
      <dsp:nvSpPr>
        <dsp:cNvPr id="0" name=""/>
        <dsp:cNvSpPr/>
      </dsp:nvSpPr>
      <dsp:spPr>
        <a:xfrm>
          <a:off x="2763489" y="610133"/>
          <a:ext cx="3067746" cy="1227098"/>
        </a:xfrm>
        <a:prstGeom prst="chevron">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Development</a:t>
          </a:r>
        </a:p>
      </dsp:txBody>
      <dsp:txXfrm>
        <a:off x="3377038" y="610133"/>
        <a:ext cx="1840648" cy="1227098"/>
      </dsp:txXfrm>
    </dsp:sp>
    <dsp:sp modelId="{D8D6D165-2A96-401B-88A9-1C65E4BE5127}">
      <dsp:nvSpPr>
        <dsp:cNvPr id="0" name=""/>
        <dsp:cNvSpPr/>
      </dsp:nvSpPr>
      <dsp:spPr>
        <a:xfrm>
          <a:off x="5524460" y="610133"/>
          <a:ext cx="3067746" cy="1227098"/>
        </a:xfrm>
        <a:prstGeom prst="chevron">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IN" sz="2200" kern="1200" dirty="0"/>
            <a:t>Final Demo</a:t>
          </a:r>
        </a:p>
      </dsp:txBody>
      <dsp:txXfrm>
        <a:off x="6138009" y="610133"/>
        <a:ext cx="1840648" cy="12270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5314D5-13E0-431E-8D56-18CF687DBF8C}" type="datetimeFigureOut">
              <a:rPr lang="en-IN" smtClean="0"/>
              <a:t>21-10-2022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29A95D7-F77C-4588-8CD5-90820AE91DC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240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14D5-13E0-431E-8D56-18CF687DBF8C}"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285128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14D5-13E0-431E-8D56-18CF687DBF8C}"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161294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14D5-13E0-431E-8D56-18CF687DBF8C}"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199963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14D5-13E0-431E-8D56-18CF687DBF8C}"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A95D7-F77C-4588-8CD5-90820AE91DC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474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14D5-13E0-431E-8D56-18CF687DBF8C}"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299066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14D5-13E0-431E-8D56-18CF687DBF8C}"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41140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14D5-13E0-431E-8D56-18CF687DBF8C}"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333120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14D5-13E0-431E-8D56-18CF687DBF8C}"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416183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5314D5-13E0-431E-8D56-18CF687DBF8C}"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326410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5314D5-13E0-431E-8D56-18CF687DBF8C}"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9A95D7-F77C-4588-8CD5-90820AE91DC2}" type="slidenum">
              <a:rPr lang="en-IN" smtClean="0"/>
              <a:t>‹#›</a:t>
            </a:fld>
            <a:endParaRPr lang="en-IN"/>
          </a:p>
        </p:txBody>
      </p:sp>
    </p:spTree>
    <p:extLst>
      <p:ext uri="{BB962C8B-B14F-4D97-AF65-F5344CB8AC3E}">
        <p14:creationId xmlns:p14="http://schemas.microsoft.com/office/powerpoint/2010/main" val="41656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5314D5-13E0-431E-8D56-18CF687DBF8C}" type="datetimeFigureOut">
              <a:rPr lang="en-IN" smtClean="0"/>
              <a:t>21-10-2022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29A95D7-F77C-4588-8CD5-90820AE91DC2}" type="slidenum">
              <a:rPr lang="en-IN" smtClean="0"/>
              <a:t>‹#›</a:t>
            </a:fld>
            <a:endParaRPr lang="en-IN"/>
          </a:p>
        </p:txBody>
      </p:sp>
    </p:spTree>
    <p:extLst>
      <p:ext uri="{BB962C8B-B14F-4D97-AF65-F5344CB8AC3E}">
        <p14:creationId xmlns:p14="http://schemas.microsoft.com/office/powerpoint/2010/main" val="366990870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121B-4A10-48A3-A5BB-94236A3908DA}"/>
              </a:ext>
            </a:extLst>
          </p:cNvPr>
          <p:cNvSpPr>
            <a:spLocks noGrp="1"/>
          </p:cNvSpPr>
          <p:nvPr>
            <p:ph type="ctrTitle"/>
          </p:nvPr>
        </p:nvSpPr>
        <p:spPr>
          <a:xfrm>
            <a:off x="1261872" y="167281"/>
            <a:ext cx="9418320" cy="4041648"/>
          </a:xfrm>
        </p:spPr>
        <p:txBody>
          <a:bodyPr>
            <a:normAutofit/>
          </a:bodyPr>
          <a:lstStyle/>
          <a:p>
            <a:br>
              <a:rPr lang="en-IN" dirty="0"/>
            </a:br>
            <a:r>
              <a:rPr lang="en-US" dirty="0"/>
              <a:t> Application of Augmented Reality in Industry </a:t>
            </a:r>
            <a:endParaRPr lang="en-IN" dirty="0"/>
          </a:p>
        </p:txBody>
      </p:sp>
      <p:sp>
        <p:nvSpPr>
          <p:cNvPr id="3" name="Subtitle 2">
            <a:extLst>
              <a:ext uri="{FF2B5EF4-FFF2-40B4-BE49-F238E27FC236}">
                <a16:creationId xmlns:a16="http://schemas.microsoft.com/office/drawing/2014/main" id="{5C9F8865-A6F2-48BE-8F41-7B6ACE537A33}"/>
              </a:ext>
            </a:extLst>
          </p:cNvPr>
          <p:cNvSpPr>
            <a:spLocks noGrp="1"/>
          </p:cNvSpPr>
          <p:nvPr>
            <p:ph type="subTitle" idx="1"/>
          </p:nvPr>
        </p:nvSpPr>
        <p:spPr>
          <a:xfrm>
            <a:off x="1261872" y="4724399"/>
            <a:ext cx="9418320" cy="1966319"/>
          </a:xfrm>
        </p:spPr>
        <p:txBody>
          <a:bodyPr>
            <a:normAutofit/>
          </a:bodyPr>
          <a:lstStyle/>
          <a:p>
            <a:r>
              <a:rPr lang="en-US" sz="2800" dirty="0"/>
              <a:t>Aakash Roy, 2nd Year, M. Sc-</a:t>
            </a:r>
            <a:r>
              <a:rPr lang="en-US" sz="2800" dirty="0" err="1"/>
              <a:t>Ph.D</a:t>
            </a:r>
            <a:r>
              <a:rPr lang="en-US" sz="2800" dirty="0"/>
              <a:t>, IEOR </a:t>
            </a:r>
          </a:p>
          <a:p>
            <a:r>
              <a:rPr lang="en-US" sz="2800" dirty="0"/>
              <a:t>Roll No: 21i190007 </a:t>
            </a:r>
          </a:p>
          <a:p>
            <a:r>
              <a:rPr lang="en-IN" sz="2400" dirty="0"/>
              <a:t>Guide: Prof. Jayendran Venkateswaran </a:t>
            </a:r>
          </a:p>
          <a:p>
            <a:endParaRPr lang="en-IN" dirty="0"/>
          </a:p>
        </p:txBody>
      </p:sp>
    </p:spTree>
    <p:extLst>
      <p:ext uri="{BB962C8B-B14F-4D97-AF65-F5344CB8AC3E}">
        <p14:creationId xmlns:p14="http://schemas.microsoft.com/office/powerpoint/2010/main" val="91436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BEAB-A3E9-4CAF-B00F-C6F0AAA7ABC4}"/>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6D9E19BC-C667-46CE-81F1-E34FAE37E460}"/>
              </a:ext>
            </a:extLst>
          </p:cNvPr>
          <p:cNvSpPr>
            <a:spLocks noGrp="1"/>
          </p:cNvSpPr>
          <p:nvPr>
            <p:ph idx="1"/>
          </p:nvPr>
        </p:nvSpPr>
        <p:spPr>
          <a:xfrm>
            <a:off x="1261872" y="1828800"/>
            <a:ext cx="5413248" cy="4351337"/>
          </a:xfrm>
        </p:spPr>
        <p:txBody>
          <a:bodyPr/>
          <a:lstStyle/>
          <a:p>
            <a:r>
              <a:rPr lang="en-IN" dirty="0"/>
              <a:t>First connect to IITB.AR, it’s open</a:t>
            </a:r>
          </a:p>
          <a:p>
            <a:r>
              <a:rPr lang="en-IN" dirty="0"/>
              <a:t>Scan the QR code in the right side &gt;&gt;</a:t>
            </a:r>
          </a:p>
          <a:p>
            <a:r>
              <a:rPr lang="en-IN" dirty="0"/>
              <a:t>A link will open that will have option to proceed advance</a:t>
            </a:r>
          </a:p>
          <a:p>
            <a:r>
              <a:rPr lang="en-IN" dirty="0"/>
              <a:t>Click there</a:t>
            </a:r>
          </a:p>
          <a:p>
            <a:r>
              <a:rPr lang="en-IN" dirty="0"/>
              <a:t>Click on enter the AR world</a:t>
            </a:r>
          </a:p>
          <a:p>
            <a:r>
              <a:rPr lang="en-IN" dirty="0"/>
              <a:t>Move your device above around the surface as shown</a:t>
            </a:r>
          </a:p>
          <a:p>
            <a:r>
              <a:rPr lang="en-IN" dirty="0"/>
              <a:t>One circle will start floating on the surface.</a:t>
            </a:r>
          </a:p>
          <a:p>
            <a:r>
              <a:rPr lang="en-IN" dirty="0"/>
              <a:t>Click on the circle., ready to go..</a:t>
            </a:r>
          </a:p>
        </p:txBody>
      </p:sp>
      <p:pic>
        <p:nvPicPr>
          <p:cNvPr id="5" name="Picture 4">
            <a:extLst>
              <a:ext uri="{FF2B5EF4-FFF2-40B4-BE49-F238E27FC236}">
                <a16:creationId xmlns:a16="http://schemas.microsoft.com/office/drawing/2014/main" id="{93CE5175-DB81-4FD0-AEAD-1301A52D6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968" y="1100290"/>
            <a:ext cx="4081309" cy="4081309"/>
          </a:xfrm>
          <a:prstGeom prst="rect">
            <a:avLst/>
          </a:prstGeom>
        </p:spPr>
      </p:pic>
    </p:spTree>
    <p:extLst>
      <p:ext uri="{BB962C8B-B14F-4D97-AF65-F5344CB8AC3E}">
        <p14:creationId xmlns:p14="http://schemas.microsoft.com/office/powerpoint/2010/main" val="119168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727B-F488-4A82-90EA-5AAD6C82106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B21B2CD-B886-4006-9B7D-B01FCCF80301}"/>
              </a:ext>
            </a:extLst>
          </p:cNvPr>
          <p:cNvSpPr>
            <a:spLocks noGrp="1"/>
          </p:cNvSpPr>
          <p:nvPr>
            <p:ph idx="1"/>
          </p:nvPr>
        </p:nvSpPr>
        <p:spPr/>
        <p:txBody>
          <a:bodyPr>
            <a:normAutofit fontScale="62500" lnSpcReduction="20000"/>
          </a:bodyPr>
          <a:lstStyle/>
          <a:p>
            <a:endParaRPr lang="en-IN" dirty="0"/>
          </a:p>
          <a:p>
            <a:r>
              <a:rPr lang="en-IN" dirty="0" err="1"/>
              <a:t>Siltanen</a:t>
            </a:r>
            <a:r>
              <a:rPr lang="en-IN" dirty="0"/>
              <a:t>, S. Texture generation over the marker area. In Proceedings of the ISMAR 2006: Fifth IEEE and ACM International Symposium on Mixed and Augmented Reality, Santa Barbara, CA, USA, 22–25 October 2006; pp. 253–254. </a:t>
            </a:r>
          </a:p>
          <a:p>
            <a:r>
              <a:rPr lang="en-US" dirty="0"/>
              <a:t>Mur-</a:t>
            </a:r>
            <a:r>
              <a:rPr lang="en-US" dirty="0" err="1"/>
              <a:t>Artal</a:t>
            </a:r>
            <a:r>
              <a:rPr lang="en-US" dirty="0"/>
              <a:t>, R.; Montiel, J.M.M.; </a:t>
            </a:r>
            <a:r>
              <a:rPr lang="en-US" dirty="0" err="1"/>
              <a:t>Tardos</a:t>
            </a:r>
            <a:r>
              <a:rPr lang="en-US" dirty="0"/>
              <a:t>, J.D. ORB-SLAM: A Versatile and Accurate Monocular SLAM System. IEEE Trans. Robot. 2015, 31, 1147–1163 </a:t>
            </a:r>
          </a:p>
          <a:p>
            <a:r>
              <a:rPr lang="en-US" dirty="0"/>
              <a:t>Meta Official Website. Available online: Click Here (accessed on 7 November 2020). </a:t>
            </a:r>
          </a:p>
          <a:p>
            <a:r>
              <a:rPr lang="en-IN" dirty="0"/>
              <a:t>Augmented Reality in Industry 4.0 and Future Innovation Programs’, Gian Maria Santi, Alessandro </a:t>
            </a:r>
            <a:r>
              <a:rPr lang="en-IN" dirty="0" err="1"/>
              <a:t>Ceruti</a:t>
            </a:r>
            <a:r>
              <a:rPr lang="en-IN" dirty="0"/>
              <a:t>, Alfredo </a:t>
            </a:r>
            <a:r>
              <a:rPr lang="en-IN" dirty="0" err="1"/>
              <a:t>Liverani</a:t>
            </a:r>
            <a:r>
              <a:rPr lang="en-IN" dirty="0"/>
              <a:t> and Francesco </a:t>
            </a:r>
            <a:r>
              <a:rPr lang="en-IN" dirty="0" err="1"/>
              <a:t>Osti</a:t>
            </a:r>
            <a:r>
              <a:rPr lang="en-IN" dirty="0"/>
              <a:t> </a:t>
            </a:r>
          </a:p>
          <a:p>
            <a:r>
              <a:rPr lang="en-IN" dirty="0"/>
              <a:t>‘AR-Based Algorithm Visualizer’, </a:t>
            </a:r>
            <a:r>
              <a:rPr lang="en-IN" dirty="0" err="1"/>
              <a:t>Dr.</a:t>
            </a:r>
            <a:r>
              <a:rPr lang="en-IN" dirty="0"/>
              <a:t> Arvind Bhagat Patil, Aditya </a:t>
            </a:r>
            <a:r>
              <a:rPr lang="en-IN" dirty="0" err="1"/>
              <a:t>Khadse</a:t>
            </a:r>
            <a:r>
              <a:rPr lang="en-IN" dirty="0"/>
              <a:t>, Swaraj </a:t>
            </a:r>
            <a:r>
              <a:rPr lang="en-IN" dirty="0" err="1"/>
              <a:t>Wankhade</a:t>
            </a:r>
            <a:r>
              <a:rPr lang="en-IN" dirty="0"/>
              <a:t>, Sankalp </a:t>
            </a:r>
            <a:r>
              <a:rPr lang="en-IN" dirty="0" err="1"/>
              <a:t>Chake</a:t>
            </a:r>
            <a:r>
              <a:rPr lang="en-IN" dirty="0"/>
              <a:t>, </a:t>
            </a:r>
            <a:r>
              <a:rPr lang="en-IN" dirty="0" err="1"/>
              <a:t>Anmoldeep</a:t>
            </a:r>
            <a:r>
              <a:rPr lang="en-IN" dirty="0"/>
              <a:t> Singh Arora </a:t>
            </a:r>
          </a:p>
          <a:p>
            <a:r>
              <a:rPr lang="en-IN" dirty="0"/>
              <a:t>https://www.automationworld.com/factory/plant-maintenance/article/21205097/augmented-reality-gets-to-work </a:t>
            </a:r>
          </a:p>
          <a:p>
            <a:r>
              <a:rPr lang="en-IN" dirty="0"/>
              <a:t>https://www.ptc.com/en/technologies/augmented-reality </a:t>
            </a:r>
          </a:p>
          <a:p>
            <a:r>
              <a:rPr lang="en-IN" dirty="0"/>
              <a:t>https://www.archdaily.com/914501/9-augmented-reality-technologies-for-architecture-and-construction/5ca75ab9284dd1e433000252-9-augmented-reality-technologies-for-architecture-and-construction-photo?next_project=no </a:t>
            </a:r>
          </a:p>
          <a:p>
            <a:r>
              <a:rPr lang="en-IN" dirty="0"/>
              <a:t>https://www.locandis.de/ar-navigation-indoor-navigation-von-locandis-jetzt-mit-augmented-reality-funktion/ </a:t>
            </a:r>
          </a:p>
        </p:txBody>
      </p:sp>
    </p:spTree>
    <p:extLst>
      <p:ext uri="{BB962C8B-B14F-4D97-AF65-F5344CB8AC3E}">
        <p14:creationId xmlns:p14="http://schemas.microsoft.com/office/powerpoint/2010/main" val="178752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D73E-885E-47C2-82E0-19724365E556}"/>
              </a:ext>
            </a:extLst>
          </p:cNvPr>
          <p:cNvSpPr>
            <a:spLocks noGrp="1"/>
          </p:cNvSpPr>
          <p:nvPr>
            <p:ph type="title"/>
          </p:nvPr>
        </p:nvSpPr>
        <p:spPr>
          <a:xfrm>
            <a:off x="655043" y="1862050"/>
            <a:ext cx="9692640" cy="1325562"/>
          </a:xfrm>
        </p:spPr>
        <p:txBody>
          <a:bodyPr/>
          <a:lstStyle/>
          <a:p>
            <a:r>
              <a:rPr lang="en-IN" dirty="0"/>
              <a:t>Thanks !!</a:t>
            </a:r>
          </a:p>
        </p:txBody>
      </p:sp>
    </p:spTree>
    <p:extLst>
      <p:ext uri="{BB962C8B-B14F-4D97-AF65-F5344CB8AC3E}">
        <p14:creationId xmlns:p14="http://schemas.microsoft.com/office/powerpoint/2010/main" val="314154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C1C1-FF50-4504-8076-DAD1ED411E2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24040D2-A2FB-4986-9662-A4C938372E37}"/>
              </a:ext>
            </a:extLst>
          </p:cNvPr>
          <p:cNvSpPr>
            <a:spLocks noGrp="1"/>
          </p:cNvSpPr>
          <p:nvPr>
            <p:ph idx="1"/>
          </p:nvPr>
        </p:nvSpPr>
        <p:spPr/>
        <p:txBody>
          <a:bodyPr>
            <a:normAutofit/>
          </a:bodyPr>
          <a:lstStyle/>
          <a:p>
            <a:r>
              <a:rPr lang="en-IN" dirty="0"/>
              <a:t>Timeline</a:t>
            </a:r>
          </a:p>
          <a:p>
            <a:r>
              <a:rPr lang="en-IN" dirty="0"/>
              <a:t>What is AR?</a:t>
            </a:r>
          </a:p>
          <a:p>
            <a:r>
              <a:rPr lang="en-IN" dirty="0"/>
              <a:t>Major Industrial Problems</a:t>
            </a:r>
          </a:p>
          <a:p>
            <a:r>
              <a:rPr lang="en-IN" dirty="0"/>
              <a:t>Proposed ideas</a:t>
            </a:r>
          </a:p>
          <a:p>
            <a:r>
              <a:rPr lang="en-IN" dirty="0"/>
              <a:t>Working Procedure</a:t>
            </a:r>
          </a:p>
          <a:p>
            <a:r>
              <a:rPr lang="en-IN" dirty="0"/>
              <a:t>The 5G future</a:t>
            </a:r>
          </a:p>
          <a:p>
            <a:r>
              <a:rPr lang="en-IN" dirty="0"/>
              <a:t>Demo</a:t>
            </a:r>
          </a:p>
          <a:p>
            <a:r>
              <a:rPr lang="en-IN" dirty="0"/>
              <a:t>References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4372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795F-4DF6-4D1A-91F9-851C5177E31B}"/>
              </a:ext>
            </a:extLst>
          </p:cNvPr>
          <p:cNvSpPr>
            <a:spLocks noGrp="1"/>
          </p:cNvSpPr>
          <p:nvPr>
            <p:ph type="title"/>
          </p:nvPr>
        </p:nvSpPr>
        <p:spPr/>
        <p:txBody>
          <a:bodyPr>
            <a:normAutofit/>
          </a:bodyPr>
          <a:lstStyle/>
          <a:p>
            <a:r>
              <a:rPr lang="en-IN" sz="4800" dirty="0"/>
              <a:t>Timeline</a:t>
            </a:r>
          </a:p>
        </p:txBody>
      </p:sp>
      <p:graphicFrame>
        <p:nvGraphicFramePr>
          <p:cNvPr id="4" name="Content Placeholder 3">
            <a:extLst>
              <a:ext uri="{FF2B5EF4-FFF2-40B4-BE49-F238E27FC236}">
                <a16:creationId xmlns:a16="http://schemas.microsoft.com/office/drawing/2014/main" id="{C47A4F48-FC46-4773-9755-68A9F173C83A}"/>
              </a:ext>
            </a:extLst>
          </p:cNvPr>
          <p:cNvGraphicFramePr>
            <a:graphicFrameLocks noGrp="1"/>
          </p:cNvGraphicFramePr>
          <p:nvPr>
            <p:ph idx="1"/>
            <p:extLst>
              <p:ext uri="{D42A27DB-BD31-4B8C-83A1-F6EECF244321}">
                <p14:modId xmlns:p14="http://schemas.microsoft.com/office/powerpoint/2010/main" val="1605510213"/>
              </p:ext>
            </p:extLst>
          </p:nvPr>
        </p:nvGraphicFramePr>
        <p:xfrm>
          <a:off x="1261872" y="2917767"/>
          <a:ext cx="8594725" cy="2447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Right 4">
            <a:extLst>
              <a:ext uri="{FF2B5EF4-FFF2-40B4-BE49-F238E27FC236}">
                <a16:creationId xmlns:a16="http://schemas.microsoft.com/office/drawing/2014/main" id="{DF0857AF-7EDA-48D5-A980-50F36EAC0022}"/>
              </a:ext>
            </a:extLst>
          </p:cNvPr>
          <p:cNvSpPr/>
          <p:nvPr/>
        </p:nvSpPr>
        <p:spPr>
          <a:xfrm rot="5400000">
            <a:off x="4862946" y="2568632"/>
            <a:ext cx="922713" cy="69826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732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06B4-E06A-4F92-B959-315DA361FC5B}"/>
              </a:ext>
            </a:extLst>
          </p:cNvPr>
          <p:cNvSpPr>
            <a:spLocks noGrp="1"/>
          </p:cNvSpPr>
          <p:nvPr>
            <p:ph type="title"/>
          </p:nvPr>
        </p:nvSpPr>
        <p:spPr/>
        <p:txBody>
          <a:bodyPr/>
          <a:lstStyle/>
          <a:p>
            <a:r>
              <a:rPr lang="en-IN" dirty="0"/>
              <a:t>What is Augmented Reality(AR)?</a:t>
            </a:r>
          </a:p>
        </p:txBody>
      </p:sp>
      <p:sp>
        <p:nvSpPr>
          <p:cNvPr id="3" name="Content Placeholder 2">
            <a:extLst>
              <a:ext uri="{FF2B5EF4-FFF2-40B4-BE49-F238E27FC236}">
                <a16:creationId xmlns:a16="http://schemas.microsoft.com/office/drawing/2014/main" id="{7B43CBE1-D0E8-4488-AF1D-44CF1BDCCFEE}"/>
              </a:ext>
            </a:extLst>
          </p:cNvPr>
          <p:cNvSpPr>
            <a:spLocks noGrp="1"/>
          </p:cNvSpPr>
          <p:nvPr>
            <p:ph idx="1"/>
          </p:nvPr>
        </p:nvSpPr>
        <p:spPr/>
        <p:txBody>
          <a:bodyPr/>
          <a:lstStyle/>
          <a:p>
            <a:endParaRPr lang="en-IN" dirty="0"/>
          </a:p>
          <a:p>
            <a:r>
              <a:rPr lang="en-US" dirty="0"/>
              <a:t> Virtual objects in real life thanks to see-through head-mounted devices. </a:t>
            </a:r>
            <a:endParaRPr lang="en-IN" dirty="0"/>
          </a:p>
          <a:p>
            <a:r>
              <a:rPr lang="en-IN" dirty="0"/>
              <a:t> Fully digitalized world in the real world.</a:t>
            </a:r>
          </a:p>
          <a:p>
            <a:r>
              <a:rPr lang="en-US" dirty="0"/>
              <a:t> Mainly has two components – a. Software and b. Hardware. </a:t>
            </a:r>
          </a:p>
          <a:p>
            <a:endParaRPr lang="en-IN" dirty="0"/>
          </a:p>
        </p:txBody>
      </p:sp>
      <p:sp>
        <p:nvSpPr>
          <p:cNvPr id="5" name="AutoShape 2" descr="Role of AR/VR in the education system: How technology is shaping India's  learning space - India Today">
            <a:extLst>
              <a:ext uri="{FF2B5EF4-FFF2-40B4-BE49-F238E27FC236}">
                <a16:creationId xmlns:a16="http://schemas.microsoft.com/office/drawing/2014/main" id="{1E42CB4A-60D6-4EF4-BAFF-E36D9FF6B6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D603308C-F47B-4B09-ABFF-9515D7C99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524" y="3763401"/>
            <a:ext cx="4659110" cy="2619993"/>
          </a:xfrm>
          <a:prstGeom prst="rect">
            <a:avLst/>
          </a:prstGeom>
        </p:spPr>
      </p:pic>
    </p:spTree>
    <p:extLst>
      <p:ext uri="{BB962C8B-B14F-4D97-AF65-F5344CB8AC3E}">
        <p14:creationId xmlns:p14="http://schemas.microsoft.com/office/powerpoint/2010/main" val="360411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3A0B-9F4F-499D-B6F3-5B8321F413C2}"/>
              </a:ext>
            </a:extLst>
          </p:cNvPr>
          <p:cNvSpPr>
            <a:spLocks noGrp="1"/>
          </p:cNvSpPr>
          <p:nvPr>
            <p:ph type="title"/>
          </p:nvPr>
        </p:nvSpPr>
        <p:spPr>
          <a:xfrm>
            <a:off x="688294" y="266007"/>
            <a:ext cx="9692640" cy="1325562"/>
          </a:xfrm>
        </p:spPr>
        <p:txBody>
          <a:bodyPr/>
          <a:lstStyle/>
          <a:p>
            <a:r>
              <a:rPr lang="en-IN" dirty="0"/>
              <a:t>Industrial Problems Where AR is useful</a:t>
            </a:r>
          </a:p>
        </p:txBody>
      </p:sp>
      <p:sp>
        <p:nvSpPr>
          <p:cNvPr id="3" name="Content Placeholder 2">
            <a:extLst>
              <a:ext uri="{FF2B5EF4-FFF2-40B4-BE49-F238E27FC236}">
                <a16:creationId xmlns:a16="http://schemas.microsoft.com/office/drawing/2014/main" id="{83C150F1-F91F-4D69-9548-9227B49DF2D4}"/>
              </a:ext>
            </a:extLst>
          </p:cNvPr>
          <p:cNvSpPr>
            <a:spLocks noGrp="1"/>
          </p:cNvSpPr>
          <p:nvPr>
            <p:ph idx="1"/>
          </p:nvPr>
        </p:nvSpPr>
        <p:spPr>
          <a:xfrm>
            <a:off x="832935" y="1620982"/>
            <a:ext cx="9692640" cy="4463934"/>
          </a:xfrm>
        </p:spPr>
        <p:txBody>
          <a:bodyPr>
            <a:normAutofit/>
          </a:bodyPr>
          <a:lstStyle/>
          <a:p>
            <a:r>
              <a:rPr lang="en-IN" b="1" dirty="0"/>
              <a:t>Training &amp; Upskilling</a:t>
            </a:r>
            <a:br>
              <a:rPr lang="en-IN" dirty="0"/>
            </a:br>
            <a:r>
              <a:rPr lang="en-US" dirty="0"/>
              <a:t>Leveraging  AR solutions to solve manufacturing training and upskilling challenges benefits businesses and workers at all levels. </a:t>
            </a:r>
            <a:endParaRPr lang="en-IN" dirty="0"/>
          </a:p>
          <a:p>
            <a:r>
              <a:rPr lang="en-IN" b="1" dirty="0"/>
              <a:t>Digital Work Instructions</a:t>
            </a:r>
            <a:br>
              <a:rPr lang="en-IN" dirty="0"/>
            </a:br>
            <a:r>
              <a:rPr lang="en-US" dirty="0"/>
              <a:t>AR work instructions  guide workers through standardized processes. Instead of a worker reading about three actions at once with only one picture to demonstrate it.</a:t>
            </a:r>
            <a:endParaRPr lang="en-IN" dirty="0"/>
          </a:p>
          <a:p>
            <a:pPr fontAlgn="base"/>
            <a:r>
              <a:rPr lang="en-IN" b="1" dirty="0"/>
              <a:t>Ergonomics</a:t>
            </a:r>
            <a:br>
              <a:rPr lang="en-IN" dirty="0"/>
            </a:br>
            <a:r>
              <a:rPr lang="en-US" dirty="0"/>
              <a:t>Because augmented reality displays digital overlays onto the surfaces around you, it can adapt to your needs</a:t>
            </a:r>
            <a:endParaRPr lang="en-IN" dirty="0"/>
          </a:p>
          <a:p>
            <a:pPr fontAlgn="base"/>
            <a:r>
              <a:rPr lang="en-IN" b="1" dirty="0"/>
              <a:t>Manual Process Data &amp; Analytics</a:t>
            </a:r>
            <a:br>
              <a:rPr lang="en-IN" dirty="0"/>
            </a:br>
            <a:r>
              <a:rPr lang="en-US" dirty="0"/>
              <a:t>The rise of automation also led to a rise in available process data. However, manual processes are still relevant and manufacturers rarely aggregate any new data from them. Augmentation makes both processes work together.</a:t>
            </a:r>
            <a:br>
              <a:rPr lang="en-IN" dirty="0"/>
            </a:br>
            <a:endParaRPr lang="en-IN" dirty="0"/>
          </a:p>
          <a:p>
            <a:endParaRPr lang="en-IN" dirty="0"/>
          </a:p>
          <a:p>
            <a:endParaRPr lang="en-IN" dirty="0"/>
          </a:p>
        </p:txBody>
      </p:sp>
    </p:spTree>
    <p:extLst>
      <p:ext uri="{BB962C8B-B14F-4D97-AF65-F5344CB8AC3E}">
        <p14:creationId xmlns:p14="http://schemas.microsoft.com/office/powerpoint/2010/main" val="18463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D188-59C4-4135-BBFF-1CEBAD75777F}"/>
              </a:ext>
            </a:extLst>
          </p:cNvPr>
          <p:cNvSpPr>
            <a:spLocks noGrp="1"/>
          </p:cNvSpPr>
          <p:nvPr>
            <p:ph type="title"/>
          </p:nvPr>
        </p:nvSpPr>
        <p:spPr>
          <a:xfrm>
            <a:off x="896112" y="15082"/>
            <a:ext cx="9692640" cy="1325562"/>
          </a:xfrm>
        </p:spPr>
        <p:txBody>
          <a:bodyPr/>
          <a:lstStyle/>
          <a:p>
            <a:r>
              <a:rPr lang="en-IN" dirty="0"/>
              <a:t>Ideas Proposed</a:t>
            </a:r>
          </a:p>
        </p:txBody>
      </p:sp>
      <p:sp>
        <p:nvSpPr>
          <p:cNvPr id="3" name="Content Placeholder 2">
            <a:extLst>
              <a:ext uri="{FF2B5EF4-FFF2-40B4-BE49-F238E27FC236}">
                <a16:creationId xmlns:a16="http://schemas.microsoft.com/office/drawing/2014/main" id="{07A7BF54-E7D1-40C0-80B5-EE37F8946F0C}"/>
              </a:ext>
            </a:extLst>
          </p:cNvPr>
          <p:cNvSpPr>
            <a:spLocks noGrp="1"/>
          </p:cNvSpPr>
          <p:nvPr>
            <p:ph idx="1"/>
          </p:nvPr>
        </p:nvSpPr>
        <p:spPr>
          <a:xfrm>
            <a:off x="896112" y="1579418"/>
            <a:ext cx="6344273" cy="4946073"/>
          </a:xfrm>
        </p:spPr>
        <p:txBody>
          <a:bodyPr>
            <a:normAutofit/>
          </a:bodyPr>
          <a:lstStyle/>
          <a:p>
            <a:r>
              <a:rPr lang="en-IN" b="1" dirty="0"/>
              <a:t>AR Informer </a:t>
            </a:r>
            <a:br>
              <a:rPr lang="en-IN" dirty="0"/>
            </a:br>
            <a:r>
              <a:rPr lang="en-US" dirty="0"/>
              <a:t>The user scans the QR code on the machinery, it redirects it to the data that has been stored into the server and retrieve the AR Statistics/details of that and shows that as AR. It actually helps to know about details of the machines as well their state details easily and decisions can be taken based on that. If things can be polished bit more, everything can be shown in real-time. </a:t>
            </a:r>
            <a:endParaRPr lang="en-IN" i="1" dirty="0"/>
          </a:p>
          <a:p>
            <a:r>
              <a:rPr lang="en-IN" b="1" dirty="0"/>
              <a:t>AR Model Viewer </a:t>
            </a:r>
            <a:br>
              <a:rPr lang="en-IN" i="1" dirty="0"/>
            </a:br>
            <a:r>
              <a:rPr lang="en-US" dirty="0"/>
              <a:t>A program such that it'll scan any hand-drawn model or the corresponding QR code of that and will generate or simulate the hand-drawn model into AR. It can be used in books for students to perform any simulation or to better understand any model. If we can keep the options to change certain parameters, while simulating the models, it’ll be informative as well. </a:t>
            </a:r>
            <a:endParaRPr lang="en-IN" i="1" dirty="0"/>
          </a:p>
        </p:txBody>
      </p:sp>
      <p:pic>
        <p:nvPicPr>
          <p:cNvPr id="5" name="Picture 4">
            <a:extLst>
              <a:ext uri="{FF2B5EF4-FFF2-40B4-BE49-F238E27FC236}">
                <a16:creationId xmlns:a16="http://schemas.microsoft.com/office/drawing/2014/main" id="{A2D7E284-C91F-46EF-AC9A-F3D621FA2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182" y="1783080"/>
            <a:ext cx="2655570" cy="2141220"/>
          </a:xfrm>
          <a:prstGeom prst="rect">
            <a:avLst/>
          </a:prstGeom>
        </p:spPr>
      </p:pic>
      <p:pic>
        <p:nvPicPr>
          <p:cNvPr id="7" name="Picture 6">
            <a:extLst>
              <a:ext uri="{FF2B5EF4-FFF2-40B4-BE49-F238E27FC236}">
                <a16:creationId xmlns:a16="http://schemas.microsoft.com/office/drawing/2014/main" id="{539A4363-7670-42E0-A3CB-91ED10BCF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813" y="4276907"/>
            <a:ext cx="3229760" cy="1920942"/>
          </a:xfrm>
          <a:prstGeom prst="rect">
            <a:avLst/>
          </a:prstGeom>
        </p:spPr>
      </p:pic>
    </p:spTree>
    <p:extLst>
      <p:ext uri="{BB962C8B-B14F-4D97-AF65-F5344CB8AC3E}">
        <p14:creationId xmlns:p14="http://schemas.microsoft.com/office/powerpoint/2010/main" val="34213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20C5-555F-4F26-B406-7A2DFE2818D1}"/>
              </a:ext>
            </a:extLst>
          </p:cNvPr>
          <p:cNvSpPr>
            <a:spLocks noGrp="1"/>
          </p:cNvSpPr>
          <p:nvPr>
            <p:ph type="title"/>
          </p:nvPr>
        </p:nvSpPr>
        <p:spPr>
          <a:xfrm>
            <a:off x="713232" y="0"/>
            <a:ext cx="9692640" cy="1325562"/>
          </a:xfrm>
        </p:spPr>
        <p:txBody>
          <a:bodyPr/>
          <a:lstStyle/>
          <a:p>
            <a:r>
              <a:rPr lang="en-IN" dirty="0"/>
              <a:t>Ideas Proposed</a:t>
            </a:r>
          </a:p>
        </p:txBody>
      </p:sp>
      <p:sp>
        <p:nvSpPr>
          <p:cNvPr id="3" name="Content Placeholder 2">
            <a:extLst>
              <a:ext uri="{FF2B5EF4-FFF2-40B4-BE49-F238E27FC236}">
                <a16:creationId xmlns:a16="http://schemas.microsoft.com/office/drawing/2014/main" id="{2F7ECD2F-6DD1-422A-A6AC-F68E3CE1D31B}"/>
              </a:ext>
            </a:extLst>
          </p:cNvPr>
          <p:cNvSpPr>
            <a:spLocks noGrp="1"/>
          </p:cNvSpPr>
          <p:nvPr>
            <p:ph idx="1"/>
          </p:nvPr>
        </p:nvSpPr>
        <p:spPr>
          <a:xfrm>
            <a:off x="1040199" y="1828800"/>
            <a:ext cx="5055801" cy="4351337"/>
          </a:xfrm>
        </p:spPr>
        <p:txBody>
          <a:bodyPr>
            <a:normAutofit lnSpcReduction="10000"/>
          </a:bodyPr>
          <a:lstStyle/>
          <a:p>
            <a:r>
              <a:rPr lang="en-IN" b="1" dirty="0"/>
              <a:t>AR Finder </a:t>
            </a:r>
            <a:br>
              <a:rPr lang="en-IN" i="1" dirty="0"/>
            </a:br>
            <a:r>
              <a:rPr lang="en-US" dirty="0"/>
              <a:t>we can create an application, that not only tells you which location contains the spare part, but also can navigate you to that optimal location in the least possible time using AR based navigation. </a:t>
            </a:r>
            <a:br>
              <a:rPr lang="en-US" dirty="0"/>
            </a:br>
            <a:endParaRPr lang="en-IN" i="1" dirty="0"/>
          </a:p>
          <a:p>
            <a:r>
              <a:rPr lang="en-IN" b="1" dirty="0"/>
              <a:t>AR Based Algorithm Visualizer </a:t>
            </a:r>
            <a:br>
              <a:rPr lang="en-IN" i="1" dirty="0"/>
            </a:br>
            <a:r>
              <a:rPr lang="en-US" dirty="0"/>
              <a:t>when it comes to optimization problems, or heuristics used in operations research, it is difficult for students to understand and look through each iteration. So, if we can generate a framework that can express each iteration into 3D AR, then, this will help students to boost their intuitive power and understanding of the beauty of the algorithms. </a:t>
            </a:r>
            <a:endParaRPr lang="en-IN" i="1" dirty="0"/>
          </a:p>
        </p:txBody>
      </p:sp>
      <p:pic>
        <p:nvPicPr>
          <p:cNvPr id="5" name="Picture 4">
            <a:extLst>
              <a:ext uri="{FF2B5EF4-FFF2-40B4-BE49-F238E27FC236}">
                <a16:creationId xmlns:a16="http://schemas.microsoft.com/office/drawing/2014/main" id="{0DE930CA-DC3B-4A4F-AC47-D187313F1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523" y="1336166"/>
            <a:ext cx="2474074" cy="2145172"/>
          </a:xfrm>
          <a:prstGeom prst="rect">
            <a:avLst/>
          </a:prstGeom>
        </p:spPr>
      </p:pic>
      <p:pic>
        <p:nvPicPr>
          <p:cNvPr id="7" name="Picture 6">
            <a:extLst>
              <a:ext uri="{FF2B5EF4-FFF2-40B4-BE49-F238E27FC236}">
                <a16:creationId xmlns:a16="http://schemas.microsoft.com/office/drawing/2014/main" id="{B8A665D6-C7A7-4208-AF7F-CD99C56BB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111" y="4104196"/>
            <a:ext cx="3843384" cy="1701338"/>
          </a:xfrm>
          <a:prstGeom prst="rect">
            <a:avLst/>
          </a:prstGeom>
        </p:spPr>
      </p:pic>
    </p:spTree>
    <p:extLst>
      <p:ext uri="{BB962C8B-B14F-4D97-AF65-F5344CB8AC3E}">
        <p14:creationId xmlns:p14="http://schemas.microsoft.com/office/powerpoint/2010/main" val="73511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09CA-CDDE-4C68-A133-13E31E92E368}"/>
              </a:ext>
            </a:extLst>
          </p:cNvPr>
          <p:cNvSpPr>
            <a:spLocks noGrp="1"/>
          </p:cNvSpPr>
          <p:nvPr>
            <p:ph type="title"/>
          </p:nvPr>
        </p:nvSpPr>
        <p:spPr>
          <a:xfrm>
            <a:off x="1261872" y="349134"/>
            <a:ext cx="9692640" cy="1325562"/>
          </a:xfrm>
        </p:spPr>
        <p:txBody>
          <a:bodyPr/>
          <a:lstStyle/>
          <a:p>
            <a:r>
              <a:rPr lang="en-IN" dirty="0"/>
              <a:t>Working Procedure</a:t>
            </a:r>
          </a:p>
        </p:txBody>
      </p:sp>
      <p:sp>
        <p:nvSpPr>
          <p:cNvPr id="4" name="Cube 3">
            <a:extLst>
              <a:ext uri="{FF2B5EF4-FFF2-40B4-BE49-F238E27FC236}">
                <a16:creationId xmlns:a16="http://schemas.microsoft.com/office/drawing/2014/main" id="{0E8BC913-5835-468C-AB49-13FE18AD9809}"/>
              </a:ext>
            </a:extLst>
          </p:cNvPr>
          <p:cNvSpPr/>
          <p:nvPr/>
        </p:nvSpPr>
        <p:spPr>
          <a:xfrm>
            <a:off x="2369127" y="2379358"/>
            <a:ext cx="432261" cy="355529"/>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Cube 5">
            <a:extLst>
              <a:ext uri="{FF2B5EF4-FFF2-40B4-BE49-F238E27FC236}">
                <a16:creationId xmlns:a16="http://schemas.microsoft.com/office/drawing/2014/main" id="{0D33750D-BA43-4CEF-82C3-047852F3CC2E}"/>
              </a:ext>
            </a:extLst>
          </p:cNvPr>
          <p:cNvSpPr/>
          <p:nvPr/>
        </p:nvSpPr>
        <p:spPr>
          <a:xfrm>
            <a:off x="8265344" y="4281053"/>
            <a:ext cx="1375756" cy="1201189"/>
          </a:xfrm>
          <a:prstGeom prst="cube">
            <a:avLst/>
          </a:prstGeom>
          <a:effectLst>
            <a:outerShdw blurRad="76200" dir="13500000" sy="23000" kx="1200000" algn="br" rotWithShape="0">
              <a:prstClr val="black">
                <a:alpha val="2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8" name="Graphic 7" descr="Server">
            <a:extLst>
              <a:ext uri="{FF2B5EF4-FFF2-40B4-BE49-F238E27FC236}">
                <a16:creationId xmlns:a16="http://schemas.microsoft.com/office/drawing/2014/main" id="{CBFB3133-9F99-444D-87EA-1CEB04F3D1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011" y="2188164"/>
            <a:ext cx="2092889" cy="2092889"/>
          </a:xfrm>
          <a:prstGeom prst="rect">
            <a:avLst/>
          </a:prstGeom>
        </p:spPr>
      </p:pic>
      <p:pic>
        <p:nvPicPr>
          <p:cNvPr id="10" name="Graphic 9" descr="Smart Phone">
            <a:extLst>
              <a:ext uri="{FF2B5EF4-FFF2-40B4-BE49-F238E27FC236}">
                <a16:creationId xmlns:a16="http://schemas.microsoft.com/office/drawing/2014/main" id="{94892A91-44D4-4ABB-A71D-4CB71D5056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8310232" y="3640973"/>
            <a:ext cx="2661736" cy="2661736"/>
          </a:xfrm>
          <a:prstGeom prst="rect">
            <a:avLst/>
          </a:prstGeom>
        </p:spPr>
      </p:pic>
      <p:sp>
        <p:nvSpPr>
          <p:cNvPr id="11" name="TextBox 10">
            <a:extLst>
              <a:ext uri="{FF2B5EF4-FFF2-40B4-BE49-F238E27FC236}">
                <a16:creationId xmlns:a16="http://schemas.microsoft.com/office/drawing/2014/main" id="{D8BEC8C7-4CFA-4765-968E-7317E5618F3B}"/>
              </a:ext>
            </a:extLst>
          </p:cNvPr>
          <p:cNvSpPr txBox="1"/>
          <p:nvPr/>
        </p:nvSpPr>
        <p:spPr>
          <a:xfrm>
            <a:off x="2369127" y="2348311"/>
            <a:ext cx="5070764" cy="2585323"/>
          </a:xfrm>
          <a:prstGeom prst="rect">
            <a:avLst/>
          </a:prstGeom>
          <a:noFill/>
        </p:spPr>
        <p:txBody>
          <a:bodyPr wrap="square" rtlCol="0">
            <a:spAutoFit/>
          </a:bodyPr>
          <a:lstStyle/>
          <a:p>
            <a:r>
              <a:rPr lang="en-IN" dirty="0"/>
              <a:t>        3D Object (</a:t>
            </a:r>
            <a:r>
              <a:rPr lang="en-IN" dirty="0" err="1"/>
              <a:t>glb</a:t>
            </a:r>
            <a:r>
              <a:rPr lang="en-IN" dirty="0"/>
              <a:t>, </a:t>
            </a:r>
            <a:r>
              <a:rPr lang="en-IN" dirty="0" err="1"/>
              <a:t>gltf</a:t>
            </a:r>
            <a:r>
              <a:rPr lang="en-IN" dirty="0"/>
              <a:t> format..)</a:t>
            </a:r>
          </a:p>
          <a:p>
            <a:endParaRPr lang="en-IN" dirty="0"/>
          </a:p>
          <a:p>
            <a:r>
              <a:rPr lang="en-IN" dirty="0"/>
              <a:t>Google Web XR API : Detects the surfaces around and creates a virtual world on top of the real world</a:t>
            </a:r>
          </a:p>
          <a:p>
            <a:endParaRPr lang="en-IN" dirty="0"/>
          </a:p>
          <a:p>
            <a:r>
              <a:rPr lang="en-IN" dirty="0"/>
              <a:t>3D objects are placed to viewing!</a:t>
            </a:r>
          </a:p>
          <a:p>
            <a:endParaRPr lang="en-IN" dirty="0"/>
          </a:p>
          <a:p>
            <a:endParaRPr lang="en-IN" dirty="0"/>
          </a:p>
        </p:txBody>
      </p:sp>
      <p:sp>
        <p:nvSpPr>
          <p:cNvPr id="13" name="Arrow: Bent-Up 12">
            <a:extLst>
              <a:ext uri="{FF2B5EF4-FFF2-40B4-BE49-F238E27FC236}">
                <a16:creationId xmlns:a16="http://schemas.microsoft.com/office/drawing/2014/main" id="{F7E4D4A6-02AB-44EB-B47B-01184D9729F4}"/>
              </a:ext>
            </a:extLst>
          </p:cNvPr>
          <p:cNvSpPr/>
          <p:nvPr/>
        </p:nvSpPr>
        <p:spPr>
          <a:xfrm rot="5400000">
            <a:off x="5419985" y="3806881"/>
            <a:ext cx="879449" cy="2149532"/>
          </a:xfrm>
          <a:prstGeom prst="ben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143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9549-FCA0-408B-91C9-06D083AA4BB0}"/>
              </a:ext>
            </a:extLst>
          </p:cNvPr>
          <p:cNvSpPr>
            <a:spLocks noGrp="1"/>
          </p:cNvSpPr>
          <p:nvPr>
            <p:ph type="title"/>
          </p:nvPr>
        </p:nvSpPr>
        <p:spPr/>
        <p:txBody>
          <a:bodyPr/>
          <a:lstStyle/>
          <a:p>
            <a:r>
              <a:rPr lang="en-IN" dirty="0"/>
              <a:t>The 5G Future</a:t>
            </a:r>
          </a:p>
        </p:txBody>
      </p:sp>
      <p:sp>
        <p:nvSpPr>
          <p:cNvPr id="3" name="Content Placeholder 2">
            <a:extLst>
              <a:ext uri="{FF2B5EF4-FFF2-40B4-BE49-F238E27FC236}">
                <a16:creationId xmlns:a16="http://schemas.microsoft.com/office/drawing/2014/main" id="{420BFBB8-8627-47CD-8867-26F4C03E15DB}"/>
              </a:ext>
            </a:extLst>
          </p:cNvPr>
          <p:cNvSpPr>
            <a:spLocks noGrp="1"/>
          </p:cNvSpPr>
          <p:nvPr>
            <p:ph idx="1"/>
          </p:nvPr>
        </p:nvSpPr>
        <p:spPr/>
        <p:txBody>
          <a:bodyPr>
            <a:normAutofit lnSpcReduction="10000"/>
          </a:bodyPr>
          <a:lstStyle/>
          <a:p>
            <a:r>
              <a:rPr lang="en-US" dirty="0"/>
              <a:t>Broadly speaking, 5G is used across three main types of connected services, including enhanced mobile broadband, mission-critical communications, and the massive IoT. A defining capability of 5G is that it is designed for forward compatibility—the ability to flexibly support future services that are unknown today.</a:t>
            </a:r>
            <a:br>
              <a:rPr lang="en-US" dirty="0"/>
            </a:br>
            <a:r>
              <a:rPr lang="en-US" b="1" dirty="0"/>
              <a:t>Enhanced mobile broadband</a:t>
            </a:r>
            <a:br>
              <a:rPr lang="en-US" dirty="0"/>
            </a:br>
            <a:r>
              <a:rPr lang="en-US" dirty="0"/>
              <a:t>In addition to making our smartphones better, 5G mobile technology can usher in new immersive experiences such as VR and AR with faster, more uniform data rates, lower latency, and lower cost-per-bit.</a:t>
            </a:r>
            <a:br>
              <a:rPr lang="en-US" dirty="0"/>
            </a:br>
            <a:r>
              <a:rPr lang="en-US" b="1" dirty="0"/>
              <a:t>Mission-critical communications</a:t>
            </a:r>
            <a:br>
              <a:rPr lang="en-US" dirty="0"/>
            </a:br>
            <a:r>
              <a:rPr lang="en-US" dirty="0"/>
              <a:t>5G can enable new services that can transform industries with ultra-reliable, available, low-latency links like remote control of critical infrastructure, vehicles, and medical procedures.</a:t>
            </a:r>
            <a:br>
              <a:rPr lang="en-US" dirty="0"/>
            </a:br>
            <a:r>
              <a:rPr lang="en-US" b="1" dirty="0"/>
              <a:t>Massive IoT</a:t>
            </a:r>
            <a:br>
              <a:rPr lang="en-US" dirty="0"/>
            </a:br>
            <a:r>
              <a:rPr lang="en-US" dirty="0"/>
              <a:t>5G is meant to seamlessly connect a massive number of embedded sensors in virtually everything through the ability to scale down in data rates, power, and mobility—providing extremely lean and low-cost connectivity solutions.</a:t>
            </a:r>
            <a:endParaRPr lang="en-IN" dirty="0"/>
          </a:p>
        </p:txBody>
      </p:sp>
    </p:spTree>
    <p:extLst>
      <p:ext uri="{BB962C8B-B14F-4D97-AF65-F5344CB8AC3E}">
        <p14:creationId xmlns:p14="http://schemas.microsoft.com/office/powerpoint/2010/main" val="123225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5532</TotalTime>
  <Words>973</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  Application of Augmented Reality in Industry </vt:lpstr>
      <vt:lpstr>Contents</vt:lpstr>
      <vt:lpstr>Timeline</vt:lpstr>
      <vt:lpstr>What is Augmented Reality(AR)?</vt:lpstr>
      <vt:lpstr>Industrial Problems Where AR is useful</vt:lpstr>
      <vt:lpstr>Ideas Proposed</vt:lpstr>
      <vt:lpstr>Ideas Proposed</vt:lpstr>
      <vt:lpstr>Working Procedure</vt:lpstr>
      <vt:lpstr>The 5G Future</vt:lpstr>
      <vt:lpstr>Demo</vt:lpstr>
      <vt:lpstr>References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Application of Augmented Reality in Industry </dc:title>
  <dc:creator>Aakash Roy</dc:creator>
  <cp:lastModifiedBy>Aakash Roy</cp:lastModifiedBy>
  <cp:revision>20</cp:revision>
  <dcterms:created xsi:type="dcterms:W3CDTF">2022-10-14T05:45:35Z</dcterms:created>
  <dcterms:modified xsi:type="dcterms:W3CDTF">2022-10-21T06:55:04Z</dcterms:modified>
</cp:coreProperties>
</file>