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7" r:id="rId3"/>
    <p:sldId id="268" r:id="rId4"/>
    <p:sldId id="269" r:id="rId5"/>
    <p:sldId id="260" r:id="rId6"/>
    <p:sldId id="265" r:id="rId7"/>
    <p:sldId id="266" r:id="rId8"/>
    <p:sldId id="270" r:id="rId9"/>
    <p:sldId id="271" r:id="rId10"/>
    <p:sldId id="272" r:id="rId11"/>
    <p:sldId id="273" r:id="rId12"/>
    <p:sldId id="274" r:id="rId13"/>
    <p:sldId id="275" r:id="rId14"/>
    <p:sldId id="276" r:id="rId15"/>
    <p:sldId id="277" r:id="rId16"/>
    <p:sldId id="278" r:id="rId17"/>
    <p:sldId id="279" r:id="rId18"/>
    <p:sldId id="280" r:id="rId19"/>
    <p:sldId id="281" r:id="rId20"/>
    <p:sldId id="282" r:id="rId21"/>
    <p:sldId id="283" r:id="rId22"/>
    <p:sldId id="284" r:id="rId23"/>
    <p:sldId id="267"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9A047-8B5D-425E-8D81-6C71F5A42EB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0F64826-D8BC-428E-A40A-F3BC8B48DD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A238D44-9A97-4636-96A4-E86C0BA7220A}"/>
              </a:ext>
            </a:extLst>
          </p:cNvPr>
          <p:cNvSpPr>
            <a:spLocks noGrp="1"/>
          </p:cNvSpPr>
          <p:nvPr>
            <p:ph type="dt" sz="half" idx="10"/>
          </p:nvPr>
        </p:nvSpPr>
        <p:spPr/>
        <p:txBody>
          <a:bodyPr/>
          <a:lstStyle/>
          <a:p>
            <a:fld id="{33ADBA05-D299-4D56-A636-D55B7473A0C8}" type="datetimeFigureOut">
              <a:rPr lang="en-IN" smtClean="0"/>
              <a:t>05-05-2022</a:t>
            </a:fld>
            <a:endParaRPr lang="en-IN"/>
          </a:p>
        </p:txBody>
      </p:sp>
      <p:sp>
        <p:nvSpPr>
          <p:cNvPr id="5" name="Footer Placeholder 4">
            <a:extLst>
              <a:ext uri="{FF2B5EF4-FFF2-40B4-BE49-F238E27FC236}">
                <a16:creationId xmlns:a16="http://schemas.microsoft.com/office/drawing/2014/main" id="{18D1866B-D401-4620-B167-5EDE04D1068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9E4BAEF-0542-45B4-9A99-B817E8B6986C}"/>
              </a:ext>
            </a:extLst>
          </p:cNvPr>
          <p:cNvSpPr>
            <a:spLocks noGrp="1"/>
          </p:cNvSpPr>
          <p:nvPr>
            <p:ph type="sldNum" sz="quarter" idx="12"/>
          </p:nvPr>
        </p:nvSpPr>
        <p:spPr/>
        <p:txBody>
          <a:bodyPr/>
          <a:lstStyle/>
          <a:p>
            <a:fld id="{505A871C-9321-497C-9FD0-76D538D445F1}" type="slidenum">
              <a:rPr lang="en-IN" smtClean="0"/>
              <a:t>‹#›</a:t>
            </a:fld>
            <a:endParaRPr lang="en-IN"/>
          </a:p>
        </p:txBody>
      </p:sp>
    </p:spTree>
    <p:extLst>
      <p:ext uri="{BB962C8B-B14F-4D97-AF65-F5344CB8AC3E}">
        <p14:creationId xmlns:p14="http://schemas.microsoft.com/office/powerpoint/2010/main" val="2734273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8BB13-0701-459A-8E97-52C4E3677CE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8DAF882-D7CD-4D59-B49E-50889EEB3D4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B7BA5BC-8C70-4AF9-987B-D82A49BA11EB}"/>
              </a:ext>
            </a:extLst>
          </p:cNvPr>
          <p:cNvSpPr>
            <a:spLocks noGrp="1"/>
          </p:cNvSpPr>
          <p:nvPr>
            <p:ph type="dt" sz="half" idx="10"/>
          </p:nvPr>
        </p:nvSpPr>
        <p:spPr/>
        <p:txBody>
          <a:bodyPr/>
          <a:lstStyle/>
          <a:p>
            <a:fld id="{33ADBA05-D299-4D56-A636-D55B7473A0C8}" type="datetimeFigureOut">
              <a:rPr lang="en-IN" smtClean="0"/>
              <a:t>05-05-2022</a:t>
            </a:fld>
            <a:endParaRPr lang="en-IN"/>
          </a:p>
        </p:txBody>
      </p:sp>
      <p:sp>
        <p:nvSpPr>
          <p:cNvPr id="5" name="Footer Placeholder 4">
            <a:extLst>
              <a:ext uri="{FF2B5EF4-FFF2-40B4-BE49-F238E27FC236}">
                <a16:creationId xmlns:a16="http://schemas.microsoft.com/office/drawing/2014/main" id="{2F70CDF3-3A04-49D0-9372-5BE6624E442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BE0B7EE-A71E-4A32-B3C3-9F6C2A33435B}"/>
              </a:ext>
            </a:extLst>
          </p:cNvPr>
          <p:cNvSpPr>
            <a:spLocks noGrp="1"/>
          </p:cNvSpPr>
          <p:nvPr>
            <p:ph type="sldNum" sz="quarter" idx="12"/>
          </p:nvPr>
        </p:nvSpPr>
        <p:spPr/>
        <p:txBody>
          <a:bodyPr/>
          <a:lstStyle/>
          <a:p>
            <a:fld id="{505A871C-9321-497C-9FD0-76D538D445F1}" type="slidenum">
              <a:rPr lang="en-IN" smtClean="0"/>
              <a:t>‹#›</a:t>
            </a:fld>
            <a:endParaRPr lang="en-IN"/>
          </a:p>
        </p:txBody>
      </p:sp>
    </p:spTree>
    <p:extLst>
      <p:ext uri="{BB962C8B-B14F-4D97-AF65-F5344CB8AC3E}">
        <p14:creationId xmlns:p14="http://schemas.microsoft.com/office/powerpoint/2010/main" val="36286388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1234D5D-F584-40FE-9534-5B735328FD4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DA7C4CE-64B3-4B82-BE4E-4A47CBF11A2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6CFB423-6E81-42A8-851A-56E3EB724AB8}"/>
              </a:ext>
            </a:extLst>
          </p:cNvPr>
          <p:cNvSpPr>
            <a:spLocks noGrp="1"/>
          </p:cNvSpPr>
          <p:nvPr>
            <p:ph type="dt" sz="half" idx="10"/>
          </p:nvPr>
        </p:nvSpPr>
        <p:spPr/>
        <p:txBody>
          <a:bodyPr/>
          <a:lstStyle/>
          <a:p>
            <a:fld id="{33ADBA05-D299-4D56-A636-D55B7473A0C8}" type="datetimeFigureOut">
              <a:rPr lang="en-IN" smtClean="0"/>
              <a:t>05-05-2022</a:t>
            </a:fld>
            <a:endParaRPr lang="en-IN"/>
          </a:p>
        </p:txBody>
      </p:sp>
      <p:sp>
        <p:nvSpPr>
          <p:cNvPr id="5" name="Footer Placeholder 4">
            <a:extLst>
              <a:ext uri="{FF2B5EF4-FFF2-40B4-BE49-F238E27FC236}">
                <a16:creationId xmlns:a16="http://schemas.microsoft.com/office/drawing/2014/main" id="{9EEE132D-76E3-4056-BE9C-E0425010E34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66FC2FA-E796-4E71-93B9-7A7F481A5F49}"/>
              </a:ext>
            </a:extLst>
          </p:cNvPr>
          <p:cNvSpPr>
            <a:spLocks noGrp="1"/>
          </p:cNvSpPr>
          <p:nvPr>
            <p:ph type="sldNum" sz="quarter" idx="12"/>
          </p:nvPr>
        </p:nvSpPr>
        <p:spPr/>
        <p:txBody>
          <a:bodyPr/>
          <a:lstStyle/>
          <a:p>
            <a:fld id="{505A871C-9321-497C-9FD0-76D538D445F1}" type="slidenum">
              <a:rPr lang="en-IN" smtClean="0"/>
              <a:t>‹#›</a:t>
            </a:fld>
            <a:endParaRPr lang="en-IN"/>
          </a:p>
        </p:txBody>
      </p:sp>
    </p:spTree>
    <p:extLst>
      <p:ext uri="{BB962C8B-B14F-4D97-AF65-F5344CB8AC3E}">
        <p14:creationId xmlns:p14="http://schemas.microsoft.com/office/powerpoint/2010/main" val="17404128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8DB6B-F590-4D52-A79A-DA465534BE4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131A9F4-D5D5-441E-A4FE-BC58774424D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860CC55-45B0-4A08-A39A-DB15B612BC9F}"/>
              </a:ext>
            </a:extLst>
          </p:cNvPr>
          <p:cNvSpPr>
            <a:spLocks noGrp="1"/>
          </p:cNvSpPr>
          <p:nvPr>
            <p:ph type="dt" sz="half" idx="10"/>
          </p:nvPr>
        </p:nvSpPr>
        <p:spPr/>
        <p:txBody>
          <a:bodyPr/>
          <a:lstStyle/>
          <a:p>
            <a:fld id="{33ADBA05-D299-4D56-A636-D55B7473A0C8}" type="datetimeFigureOut">
              <a:rPr lang="en-IN" smtClean="0"/>
              <a:t>05-05-2022</a:t>
            </a:fld>
            <a:endParaRPr lang="en-IN"/>
          </a:p>
        </p:txBody>
      </p:sp>
      <p:sp>
        <p:nvSpPr>
          <p:cNvPr id="5" name="Footer Placeholder 4">
            <a:extLst>
              <a:ext uri="{FF2B5EF4-FFF2-40B4-BE49-F238E27FC236}">
                <a16:creationId xmlns:a16="http://schemas.microsoft.com/office/drawing/2014/main" id="{7A460001-1AE9-4AEF-AC76-45669B69BEB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5CF58C9-9734-4318-8FFF-CCD840722F5D}"/>
              </a:ext>
            </a:extLst>
          </p:cNvPr>
          <p:cNvSpPr>
            <a:spLocks noGrp="1"/>
          </p:cNvSpPr>
          <p:nvPr>
            <p:ph type="sldNum" sz="quarter" idx="12"/>
          </p:nvPr>
        </p:nvSpPr>
        <p:spPr/>
        <p:txBody>
          <a:bodyPr/>
          <a:lstStyle/>
          <a:p>
            <a:fld id="{505A871C-9321-497C-9FD0-76D538D445F1}" type="slidenum">
              <a:rPr lang="en-IN" smtClean="0"/>
              <a:t>‹#›</a:t>
            </a:fld>
            <a:endParaRPr lang="en-IN"/>
          </a:p>
        </p:txBody>
      </p:sp>
    </p:spTree>
    <p:extLst>
      <p:ext uri="{BB962C8B-B14F-4D97-AF65-F5344CB8AC3E}">
        <p14:creationId xmlns:p14="http://schemas.microsoft.com/office/powerpoint/2010/main" val="13761347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4BEE6-479A-4FA7-AEBE-B55A7A254CB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4771E8D-EF7D-426A-8937-A21D932C4B4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5DAD343-F4DA-419E-AE47-A89E91CFA61B}"/>
              </a:ext>
            </a:extLst>
          </p:cNvPr>
          <p:cNvSpPr>
            <a:spLocks noGrp="1"/>
          </p:cNvSpPr>
          <p:nvPr>
            <p:ph type="dt" sz="half" idx="10"/>
          </p:nvPr>
        </p:nvSpPr>
        <p:spPr/>
        <p:txBody>
          <a:bodyPr/>
          <a:lstStyle/>
          <a:p>
            <a:fld id="{33ADBA05-D299-4D56-A636-D55B7473A0C8}" type="datetimeFigureOut">
              <a:rPr lang="en-IN" smtClean="0"/>
              <a:t>05-05-2022</a:t>
            </a:fld>
            <a:endParaRPr lang="en-IN"/>
          </a:p>
        </p:txBody>
      </p:sp>
      <p:sp>
        <p:nvSpPr>
          <p:cNvPr id="5" name="Footer Placeholder 4">
            <a:extLst>
              <a:ext uri="{FF2B5EF4-FFF2-40B4-BE49-F238E27FC236}">
                <a16:creationId xmlns:a16="http://schemas.microsoft.com/office/drawing/2014/main" id="{B72DFF54-4BDA-437D-AF0C-336149AAA8F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B50F1F6-F664-47A3-894E-D2A43A8FC7A0}"/>
              </a:ext>
            </a:extLst>
          </p:cNvPr>
          <p:cNvSpPr>
            <a:spLocks noGrp="1"/>
          </p:cNvSpPr>
          <p:nvPr>
            <p:ph type="sldNum" sz="quarter" idx="12"/>
          </p:nvPr>
        </p:nvSpPr>
        <p:spPr/>
        <p:txBody>
          <a:bodyPr/>
          <a:lstStyle/>
          <a:p>
            <a:fld id="{505A871C-9321-497C-9FD0-76D538D445F1}" type="slidenum">
              <a:rPr lang="en-IN" smtClean="0"/>
              <a:t>‹#›</a:t>
            </a:fld>
            <a:endParaRPr lang="en-IN"/>
          </a:p>
        </p:txBody>
      </p:sp>
    </p:spTree>
    <p:extLst>
      <p:ext uri="{BB962C8B-B14F-4D97-AF65-F5344CB8AC3E}">
        <p14:creationId xmlns:p14="http://schemas.microsoft.com/office/powerpoint/2010/main" val="8934852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7284D-4CE7-4B82-9FE2-F7600B2BC60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1E546D1-8D89-444B-B7EE-0401B038AFF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98E2837-8F5D-4EA1-BAE0-552DE87E3A6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CCB1E64-9E9C-4E7A-B3C1-9FB96464D6EE}"/>
              </a:ext>
            </a:extLst>
          </p:cNvPr>
          <p:cNvSpPr>
            <a:spLocks noGrp="1"/>
          </p:cNvSpPr>
          <p:nvPr>
            <p:ph type="dt" sz="half" idx="10"/>
          </p:nvPr>
        </p:nvSpPr>
        <p:spPr/>
        <p:txBody>
          <a:bodyPr/>
          <a:lstStyle/>
          <a:p>
            <a:fld id="{33ADBA05-D299-4D56-A636-D55B7473A0C8}" type="datetimeFigureOut">
              <a:rPr lang="en-IN" smtClean="0"/>
              <a:t>05-05-2022</a:t>
            </a:fld>
            <a:endParaRPr lang="en-IN"/>
          </a:p>
        </p:txBody>
      </p:sp>
      <p:sp>
        <p:nvSpPr>
          <p:cNvPr id="6" name="Footer Placeholder 5">
            <a:extLst>
              <a:ext uri="{FF2B5EF4-FFF2-40B4-BE49-F238E27FC236}">
                <a16:creationId xmlns:a16="http://schemas.microsoft.com/office/drawing/2014/main" id="{EB9C3538-8A9F-4F2B-A70E-8EE3279FB42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C39EC5B-E43E-41E9-A52C-A0AB4B58996E}"/>
              </a:ext>
            </a:extLst>
          </p:cNvPr>
          <p:cNvSpPr>
            <a:spLocks noGrp="1"/>
          </p:cNvSpPr>
          <p:nvPr>
            <p:ph type="sldNum" sz="quarter" idx="12"/>
          </p:nvPr>
        </p:nvSpPr>
        <p:spPr/>
        <p:txBody>
          <a:bodyPr/>
          <a:lstStyle/>
          <a:p>
            <a:fld id="{505A871C-9321-497C-9FD0-76D538D445F1}" type="slidenum">
              <a:rPr lang="en-IN" smtClean="0"/>
              <a:t>‹#›</a:t>
            </a:fld>
            <a:endParaRPr lang="en-IN"/>
          </a:p>
        </p:txBody>
      </p:sp>
    </p:spTree>
    <p:extLst>
      <p:ext uri="{BB962C8B-B14F-4D97-AF65-F5344CB8AC3E}">
        <p14:creationId xmlns:p14="http://schemas.microsoft.com/office/powerpoint/2010/main" val="4945733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15642-23CC-44B5-B48B-D80DE23BB4E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FD7B66E-5903-470E-A96E-083CECC2AE9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41731FC-609B-435F-9B21-E2DBF6B8242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9E59B5B-F830-48B3-97CD-D84EA242727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DCDF226-3F2B-41FD-B81B-69BBCC6073E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68C6E0F-301E-4D7A-8489-446242AE7A41}"/>
              </a:ext>
            </a:extLst>
          </p:cNvPr>
          <p:cNvSpPr>
            <a:spLocks noGrp="1"/>
          </p:cNvSpPr>
          <p:nvPr>
            <p:ph type="dt" sz="half" idx="10"/>
          </p:nvPr>
        </p:nvSpPr>
        <p:spPr/>
        <p:txBody>
          <a:bodyPr/>
          <a:lstStyle/>
          <a:p>
            <a:fld id="{33ADBA05-D299-4D56-A636-D55B7473A0C8}" type="datetimeFigureOut">
              <a:rPr lang="en-IN" smtClean="0"/>
              <a:t>05-05-2022</a:t>
            </a:fld>
            <a:endParaRPr lang="en-IN"/>
          </a:p>
        </p:txBody>
      </p:sp>
      <p:sp>
        <p:nvSpPr>
          <p:cNvPr id="8" name="Footer Placeholder 7">
            <a:extLst>
              <a:ext uri="{FF2B5EF4-FFF2-40B4-BE49-F238E27FC236}">
                <a16:creationId xmlns:a16="http://schemas.microsoft.com/office/drawing/2014/main" id="{625ABF44-8F96-43B9-AA98-8FCC6A9BCD2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1EDE797-9F56-46D3-8590-017C82402490}"/>
              </a:ext>
            </a:extLst>
          </p:cNvPr>
          <p:cNvSpPr>
            <a:spLocks noGrp="1"/>
          </p:cNvSpPr>
          <p:nvPr>
            <p:ph type="sldNum" sz="quarter" idx="12"/>
          </p:nvPr>
        </p:nvSpPr>
        <p:spPr/>
        <p:txBody>
          <a:bodyPr/>
          <a:lstStyle/>
          <a:p>
            <a:fld id="{505A871C-9321-497C-9FD0-76D538D445F1}" type="slidenum">
              <a:rPr lang="en-IN" smtClean="0"/>
              <a:t>‹#›</a:t>
            </a:fld>
            <a:endParaRPr lang="en-IN"/>
          </a:p>
        </p:txBody>
      </p:sp>
    </p:spTree>
    <p:extLst>
      <p:ext uri="{BB962C8B-B14F-4D97-AF65-F5344CB8AC3E}">
        <p14:creationId xmlns:p14="http://schemas.microsoft.com/office/powerpoint/2010/main" val="8622529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800F8-A3DA-413A-A073-B8D9A83C36D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27215C5-EEA8-4560-A428-2B2D2876564F}"/>
              </a:ext>
            </a:extLst>
          </p:cNvPr>
          <p:cNvSpPr>
            <a:spLocks noGrp="1"/>
          </p:cNvSpPr>
          <p:nvPr>
            <p:ph type="dt" sz="half" idx="10"/>
          </p:nvPr>
        </p:nvSpPr>
        <p:spPr/>
        <p:txBody>
          <a:bodyPr/>
          <a:lstStyle/>
          <a:p>
            <a:fld id="{33ADBA05-D299-4D56-A636-D55B7473A0C8}" type="datetimeFigureOut">
              <a:rPr lang="en-IN" smtClean="0"/>
              <a:t>05-05-2022</a:t>
            </a:fld>
            <a:endParaRPr lang="en-IN"/>
          </a:p>
        </p:txBody>
      </p:sp>
      <p:sp>
        <p:nvSpPr>
          <p:cNvPr id="4" name="Footer Placeholder 3">
            <a:extLst>
              <a:ext uri="{FF2B5EF4-FFF2-40B4-BE49-F238E27FC236}">
                <a16:creationId xmlns:a16="http://schemas.microsoft.com/office/drawing/2014/main" id="{A690CAE9-D18B-4D41-BBAE-311ACF58B0C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257C0AF-276A-4176-90F0-F57C4C47EEFC}"/>
              </a:ext>
            </a:extLst>
          </p:cNvPr>
          <p:cNvSpPr>
            <a:spLocks noGrp="1"/>
          </p:cNvSpPr>
          <p:nvPr>
            <p:ph type="sldNum" sz="quarter" idx="12"/>
          </p:nvPr>
        </p:nvSpPr>
        <p:spPr/>
        <p:txBody>
          <a:bodyPr/>
          <a:lstStyle/>
          <a:p>
            <a:fld id="{505A871C-9321-497C-9FD0-76D538D445F1}" type="slidenum">
              <a:rPr lang="en-IN" smtClean="0"/>
              <a:t>‹#›</a:t>
            </a:fld>
            <a:endParaRPr lang="en-IN"/>
          </a:p>
        </p:txBody>
      </p:sp>
    </p:spTree>
    <p:extLst>
      <p:ext uri="{BB962C8B-B14F-4D97-AF65-F5344CB8AC3E}">
        <p14:creationId xmlns:p14="http://schemas.microsoft.com/office/powerpoint/2010/main" val="2837238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F6A7E57-C743-426E-8F63-C96223F2895D}"/>
              </a:ext>
            </a:extLst>
          </p:cNvPr>
          <p:cNvSpPr>
            <a:spLocks noGrp="1"/>
          </p:cNvSpPr>
          <p:nvPr>
            <p:ph type="dt" sz="half" idx="10"/>
          </p:nvPr>
        </p:nvSpPr>
        <p:spPr/>
        <p:txBody>
          <a:bodyPr/>
          <a:lstStyle/>
          <a:p>
            <a:fld id="{33ADBA05-D299-4D56-A636-D55B7473A0C8}" type="datetimeFigureOut">
              <a:rPr lang="en-IN" smtClean="0"/>
              <a:t>05-05-2022</a:t>
            </a:fld>
            <a:endParaRPr lang="en-IN"/>
          </a:p>
        </p:txBody>
      </p:sp>
      <p:sp>
        <p:nvSpPr>
          <p:cNvPr id="3" name="Footer Placeholder 2">
            <a:extLst>
              <a:ext uri="{FF2B5EF4-FFF2-40B4-BE49-F238E27FC236}">
                <a16:creationId xmlns:a16="http://schemas.microsoft.com/office/drawing/2014/main" id="{C9DD20FE-F481-46BC-9BD6-9E175767DA2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472A03D-21FE-4F01-8080-AA6D03E69102}"/>
              </a:ext>
            </a:extLst>
          </p:cNvPr>
          <p:cNvSpPr>
            <a:spLocks noGrp="1"/>
          </p:cNvSpPr>
          <p:nvPr>
            <p:ph type="sldNum" sz="quarter" idx="12"/>
          </p:nvPr>
        </p:nvSpPr>
        <p:spPr/>
        <p:txBody>
          <a:bodyPr/>
          <a:lstStyle/>
          <a:p>
            <a:fld id="{505A871C-9321-497C-9FD0-76D538D445F1}" type="slidenum">
              <a:rPr lang="en-IN" smtClean="0"/>
              <a:t>‹#›</a:t>
            </a:fld>
            <a:endParaRPr lang="en-IN"/>
          </a:p>
        </p:txBody>
      </p:sp>
    </p:spTree>
    <p:extLst>
      <p:ext uri="{BB962C8B-B14F-4D97-AF65-F5344CB8AC3E}">
        <p14:creationId xmlns:p14="http://schemas.microsoft.com/office/powerpoint/2010/main" val="2395154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B76DB-9A2D-4F3A-835E-C69F9C852A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0E7C2E7-F975-4811-869F-757CCD69D01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C2ECD34-C32E-41D9-9C18-525EA33BE6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4C8F9E8-E4C2-4791-A559-75E5DEFC4E71}"/>
              </a:ext>
            </a:extLst>
          </p:cNvPr>
          <p:cNvSpPr>
            <a:spLocks noGrp="1"/>
          </p:cNvSpPr>
          <p:nvPr>
            <p:ph type="dt" sz="half" idx="10"/>
          </p:nvPr>
        </p:nvSpPr>
        <p:spPr/>
        <p:txBody>
          <a:bodyPr/>
          <a:lstStyle/>
          <a:p>
            <a:fld id="{33ADBA05-D299-4D56-A636-D55B7473A0C8}" type="datetimeFigureOut">
              <a:rPr lang="en-IN" smtClean="0"/>
              <a:t>05-05-2022</a:t>
            </a:fld>
            <a:endParaRPr lang="en-IN"/>
          </a:p>
        </p:txBody>
      </p:sp>
      <p:sp>
        <p:nvSpPr>
          <p:cNvPr id="6" name="Footer Placeholder 5">
            <a:extLst>
              <a:ext uri="{FF2B5EF4-FFF2-40B4-BE49-F238E27FC236}">
                <a16:creationId xmlns:a16="http://schemas.microsoft.com/office/drawing/2014/main" id="{B862B046-FBB5-4180-A1CB-633BC763922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800CE0D-87D3-4A62-9380-081F3FADB928}"/>
              </a:ext>
            </a:extLst>
          </p:cNvPr>
          <p:cNvSpPr>
            <a:spLocks noGrp="1"/>
          </p:cNvSpPr>
          <p:nvPr>
            <p:ph type="sldNum" sz="quarter" idx="12"/>
          </p:nvPr>
        </p:nvSpPr>
        <p:spPr/>
        <p:txBody>
          <a:bodyPr/>
          <a:lstStyle/>
          <a:p>
            <a:fld id="{505A871C-9321-497C-9FD0-76D538D445F1}" type="slidenum">
              <a:rPr lang="en-IN" smtClean="0"/>
              <a:t>‹#›</a:t>
            </a:fld>
            <a:endParaRPr lang="en-IN"/>
          </a:p>
        </p:txBody>
      </p:sp>
    </p:spTree>
    <p:extLst>
      <p:ext uri="{BB962C8B-B14F-4D97-AF65-F5344CB8AC3E}">
        <p14:creationId xmlns:p14="http://schemas.microsoft.com/office/powerpoint/2010/main" val="27401222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8FA12-F6DB-4F13-BAC7-EB10BC8088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E0437F3-FED0-43B2-AF41-56DF0968EE6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141DE5B-CE72-42D9-B231-265F8297F1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3B0A951-2078-4B70-9912-0450D559FFDA}"/>
              </a:ext>
            </a:extLst>
          </p:cNvPr>
          <p:cNvSpPr>
            <a:spLocks noGrp="1"/>
          </p:cNvSpPr>
          <p:nvPr>
            <p:ph type="dt" sz="half" idx="10"/>
          </p:nvPr>
        </p:nvSpPr>
        <p:spPr/>
        <p:txBody>
          <a:bodyPr/>
          <a:lstStyle/>
          <a:p>
            <a:fld id="{33ADBA05-D299-4D56-A636-D55B7473A0C8}" type="datetimeFigureOut">
              <a:rPr lang="en-IN" smtClean="0"/>
              <a:t>05-05-2022</a:t>
            </a:fld>
            <a:endParaRPr lang="en-IN"/>
          </a:p>
        </p:txBody>
      </p:sp>
      <p:sp>
        <p:nvSpPr>
          <p:cNvPr id="6" name="Footer Placeholder 5">
            <a:extLst>
              <a:ext uri="{FF2B5EF4-FFF2-40B4-BE49-F238E27FC236}">
                <a16:creationId xmlns:a16="http://schemas.microsoft.com/office/drawing/2014/main" id="{84511D75-946A-4438-A2BC-38C5313E2CB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A4A019E-7849-454A-BA80-B48B58F10533}"/>
              </a:ext>
            </a:extLst>
          </p:cNvPr>
          <p:cNvSpPr>
            <a:spLocks noGrp="1"/>
          </p:cNvSpPr>
          <p:nvPr>
            <p:ph type="sldNum" sz="quarter" idx="12"/>
          </p:nvPr>
        </p:nvSpPr>
        <p:spPr/>
        <p:txBody>
          <a:bodyPr/>
          <a:lstStyle/>
          <a:p>
            <a:fld id="{505A871C-9321-497C-9FD0-76D538D445F1}" type="slidenum">
              <a:rPr lang="en-IN" smtClean="0"/>
              <a:t>‹#›</a:t>
            </a:fld>
            <a:endParaRPr lang="en-IN"/>
          </a:p>
        </p:txBody>
      </p:sp>
    </p:spTree>
    <p:extLst>
      <p:ext uri="{BB962C8B-B14F-4D97-AF65-F5344CB8AC3E}">
        <p14:creationId xmlns:p14="http://schemas.microsoft.com/office/powerpoint/2010/main" val="22402069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2EB5A77-5696-4AAD-97BE-374B9EDFE3C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7547459-7E8E-4C4E-81F1-8BF1AC64071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56EBEFC-2752-40AF-B41C-DC78BF0C37F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ADBA05-D299-4D56-A636-D55B7473A0C8}" type="datetimeFigureOut">
              <a:rPr lang="en-IN" smtClean="0"/>
              <a:t>05-05-2022</a:t>
            </a:fld>
            <a:endParaRPr lang="en-IN"/>
          </a:p>
        </p:txBody>
      </p:sp>
      <p:sp>
        <p:nvSpPr>
          <p:cNvPr id="5" name="Footer Placeholder 4">
            <a:extLst>
              <a:ext uri="{FF2B5EF4-FFF2-40B4-BE49-F238E27FC236}">
                <a16:creationId xmlns:a16="http://schemas.microsoft.com/office/drawing/2014/main" id="{287BB25B-4301-4D20-BB4B-EFA084363B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C52A98D-6E23-42AA-B3AA-BEE941CEC99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5A871C-9321-497C-9FD0-76D538D445F1}" type="slidenum">
              <a:rPr lang="en-IN" smtClean="0"/>
              <a:t>‹#›</a:t>
            </a:fld>
            <a:endParaRPr lang="en-IN"/>
          </a:p>
        </p:txBody>
      </p:sp>
    </p:spTree>
    <p:extLst>
      <p:ext uri="{BB962C8B-B14F-4D97-AF65-F5344CB8AC3E}">
        <p14:creationId xmlns:p14="http://schemas.microsoft.com/office/powerpoint/2010/main" val="35944150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E8A85-6F42-45C7-8FFE-0D0248E8620A}"/>
              </a:ext>
            </a:extLst>
          </p:cNvPr>
          <p:cNvSpPr>
            <a:spLocks noGrp="1"/>
          </p:cNvSpPr>
          <p:nvPr>
            <p:ph type="title"/>
          </p:nvPr>
        </p:nvSpPr>
        <p:spPr>
          <a:xfrm>
            <a:off x="838200" y="1130427"/>
            <a:ext cx="10515600" cy="1325563"/>
          </a:xfrm>
        </p:spPr>
        <p:txBody>
          <a:bodyPr>
            <a:normAutofit/>
          </a:bodyPr>
          <a:lstStyle/>
          <a:p>
            <a:pPr algn="ctr"/>
            <a:r>
              <a:rPr lang="en-IN" sz="5400" b="1" dirty="0">
                <a:latin typeface="Arial" panose="020B0604020202020204" pitchFamily="34" charset="0"/>
                <a:cs typeface="Arial" panose="020B0604020202020204" pitchFamily="34" charset="0"/>
              </a:rPr>
              <a:t>IES601 - Seminar Report</a:t>
            </a:r>
          </a:p>
        </p:txBody>
      </p:sp>
      <p:sp>
        <p:nvSpPr>
          <p:cNvPr id="3" name="Content Placeholder 2">
            <a:extLst>
              <a:ext uri="{FF2B5EF4-FFF2-40B4-BE49-F238E27FC236}">
                <a16:creationId xmlns:a16="http://schemas.microsoft.com/office/drawing/2014/main" id="{B747C1B3-947F-482E-8AFE-1DDA934F526B}"/>
              </a:ext>
            </a:extLst>
          </p:cNvPr>
          <p:cNvSpPr>
            <a:spLocks noGrp="1"/>
          </p:cNvSpPr>
          <p:nvPr>
            <p:ph idx="1"/>
          </p:nvPr>
        </p:nvSpPr>
        <p:spPr>
          <a:xfrm>
            <a:off x="838200" y="2646948"/>
            <a:ext cx="10515600" cy="3801978"/>
          </a:xfrm>
        </p:spPr>
        <p:txBody>
          <a:bodyPr/>
          <a:lstStyle/>
          <a:p>
            <a:pPr marL="0" indent="0" algn="ctr">
              <a:buNone/>
            </a:pPr>
            <a:r>
              <a:rPr lang="en-IN" sz="3600" b="1" dirty="0"/>
              <a:t>AI Driven Credit Scoring Model For Farmers</a:t>
            </a:r>
            <a:br>
              <a:rPr lang="en-IN" b="1" dirty="0"/>
            </a:br>
            <a:r>
              <a:rPr lang="en-IN" sz="3200" b="1" dirty="0"/>
              <a:t>Supervisor: Prof. Usha Ananthakumar</a:t>
            </a:r>
          </a:p>
          <a:p>
            <a:pPr marL="0" indent="0" algn="ctr">
              <a:buNone/>
            </a:pPr>
            <a:endParaRPr lang="en-IN" sz="3200" b="1" dirty="0"/>
          </a:p>
          <a:p>
            <a:pPr marL="0" indent="0" algn="ctr">
              <a:buNone/>
            </a:pPr>
            <a:r>
              <a:rPr lang="en-IN" b="1" dirty="0"/>
              <a:t>Aakash Roy</a:t>
            </a:r>
            <a:br>
              <a:rPr lang="en-IN" dirty="0"/>
            </a:br>
            <a:r>
              <a:rPr lang="en-IN" b="1" dirty="0"/>
              <a:t>Roll No: </a:t>
            </a:r>
            <a:r>
              <a:rPr lang="en-IN" dirty="0"/>
              <a:t>21i190007</a:t>
            </a:r>
            <a:br>
              <a:rPr lang="en-IN" dirty="0"/>
            </a:br>
            <a:r>
              <a:rPr lang="en-IN" b="1" dirty="0"/>
              <a:t>1</a:t>
            </a:r>
            <a:r>
              <a:rPr lang="en-IN" b="1" baseline="30000" dirty="0"/>
              <a:t>st</a:t>
            </a:r>
            <a:r>
              <a:rPr lang="en-IN" b="1" dirty="0"/>
              <a:t> Year M.Sc-Ph.D, IEOR</a:t>
            </a:r>
          </a:p>
          <a:p>
            <a:pPr marL="0" indent="0" algn="ctr">
              <a:buNone/>
            </a:pPr>
            <a:r>
              <a:rPr lang="en-IN" b="1" dirty="0"/>
              <a:t>Indian Institute of Technology, Bombay</a:t>
            </a:r>
          </a:p>
        </p:txBody>
      </p:sp>
    </p:spTree>
    <p:extLst>
      <p:ext uri="{BB962C8B-B14F-4D97-AF65-F5344CB8AC3E}">
        <p14:creationId xmlns:p14="http://schemas.microsoft.com/office/powerpoint/2010/main" val="11792644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A87F2-D317-4E6E-BD94-0E6C847402BB}"/>
              </a:ext>
            </a:extLst>
          </p:cNvPr>
          <p:cNvSpPr>
            <a:spLocks noGrp="1"/>
          </p:cNvSpPr>
          <p:nvPr>
            <p:ph type="title"/>
          </p:nvPr>
        </p:nvSpPr>
        <p:spPr>
          <a:xfrm>
            <a:off x="507124" y="1121870"/>
            <a:ext cx="10515600" cy="1325563"/>
          </a:xfrm>
        </p:spPr>
        <p:txBody>
          <a:bodyPr>
            <a:normAutofit fontScale="90000"/>
          </a:bodyPr>
          <a:lstStyle/>
          <a:p>
            <a:r>
              <a:rPr lang="en-IN" b="1" dirty="0">
                <a:latin typeface="Arial" panose="020B0604020202020204" pitchFamily="34" charset="0"/>
                <a:cs typeface="Arial" panose="020B0604020202020204" pitchFamily="34" charset="0"/>
              </a:rPr>
              <a:t>Data Pre-processing:</a:t>
            </a:r>
            <a:br>
              <a:rPr lang="en-IN" b="1" dirty="0">
                <a:latin typeface="Arial" panose="020B0604020202020204" pitchFamily="34" charset="0"/>
                <a:cs typeface="Arial" panose="020B0604020202020204" pitchFamily="34" charset="0"/>
              </a:rPr>
            </a:br>
            <a:r>
              <a:rPr lang="en-IN" b="1" dirty="0">
                <a:latin typeface="Arial" panose="020B0604020202020204" pitchFamily="34" charset="0"/>
                <a:cs typeface="Arial" panose="020B0604020202020204" pitchFamily="34" charset="0"/>
              </a:rPr>
              <a:t> </a:t>
            </a:r>
            <a:br>
              <a:rPr lang="en-IN" b="1" dirty="0">
                <a:latin typeface="Arial" panose="020B0604020202020204" pitchFamily="34" charset="0"/>
                <a:cs typeface="Arial" panose="020B0604020202020204" pitchFamily="34" charset="0"/>
              </a:rPr>
            </a:br>
            <a:r>
              <a:rPr lang="en-US" sz="4000" b="1" dirty="0">
                <a:latin typeface="Bahnschrift Light" panose="020B0502040204020203" pitchFamily="34" charset="0"/>
                <a:cs typeface="Arial" panose="020B0604020202020204" pitchFamily="34" charset="0"/>
              </a:rPr>
              <a:t>Taking care of missing data</a:t>
            </a:r>
            <a:br>
              <a:rPr lang="en-US" dirty="0"/>
            </a:br>
            <a:endParaRPr lang="en-IN"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26BD3389-9C0F-4F3B-8816-CBAA1D0F854B}"/>
              </a:ext>
            </a:extLst>
          </p:cNvPr>
          <p:cNvSpPr>
            <a:spLocks noGrp="1"/>
          </p:cNvSpPr>
          <p:nvPr>
            <p:ph idx="1"/>
          </p:nvPr>
        </p:nvSpPr>
        <p:spPr>
          <a:xfrm>
            <a:off x="838200" y="2175641"/>
            <a:ext cx="10515600" cy="4001322"/>
          </a:xfrm>
        </p:spPr>
        <p:txBody>
          <a:bodyPr/>
          <a:lstStyle/>
          <a:p>
            <a:pPr marL="0" indent="0">
              <a:buNone/>
            </a:pPr>
            <a:endParaRPr lang="en-US" dirty="0"/>
          </a:p>
          <a:p>
            <a:r>
              <a:rPr lang="en-US" dirty="0"/>
              <a:t>Removed some rows containing more that 5 empty features and in case the number is less that 5, we replaced them with average values</a:t>
            </a:r>
          </a:p>
          <a:p>
            <a:r>
              <a:rPr lang="en-US" dirty="0"/>
              <a:t>In some cases we converted Nan to 0</a:t>
            </a:r>
          </a:p>
          <a:p>
            <a:r>
              <a:rPr lang="en-US" dirty="0"/>
              <a:t>Removed the following columns First Name, Aadhar No., Pan No., Phone, etc.</a:t>
            </a:r>
          </a:p>
        </p:txBody>
      </p:sp>
    </p:spTree>
    <p:extLst>
      <p:ext uri="{BB962C8B-B14F-4D97-AF65-F5344CB8AC3E}">
        <p14:creationId xmlns:p14="http://schemas.microsoft.com/office/powerpoint/2010/main" val="6200249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3EA871-F2E8-4B08-BF6C-35D2AD6B9BB2}"/>
              </a:ext>
            </a:extLst>
          </p:cNvPr>
          <p:cNvSpPr>
            <a:spLocks noGrp="1"/>
          </p:cNvSpPr>
          <p:nvPr>
            <p:ph idx="1"/>
          </p:nvPr>
        </p:nvSpPr>
        <p:spPr>
          <a:xfrm>
            <a:off x="1169276" y="2791428"/>
            <a:ext cx="10515600" cy="1963135"/>
          </a:xfrm>
        </p:spPr>
        <p:txBody>
          <a:bodyPr/>
          <a:lstStyle/>
          <a:p>
            <a:r>
              <a:rPr lang="en-US" dirty="0"/>
              <a:t>Last Name, Marital Status, City/District, State, Soil type, Land Location, Major Crops Grown, Most used machineries</a:t>
            </a:r>
          </a:p>
          <a:p>
            <a:r>
              <a:rPr lang="en-US" dirty="0"/>
              <a:t>We used ’</a:t>
            </a:r>
            <a:r>
              <a:rPr lang="en-US" dirty="0" err="1"/>
              <a:t>OneHotEncoder</a:t>
            </a:r>
            <a:r>
              <a:rPr lang="en-US" dirty="0"/>
              <a:t>’ included in the ’</a:t>
            </a:r>
            <a:r>
              <a:rPr lang="en-US" dirty="0" err="1"/>
              <a:t>scikitlearn</a:t>
            </a:r>
            <a:r>
              <a:rPr lang="en-US" dirty="0"/>
              <a:t>’ library</a:t>
            </a:r>
            <a:endParaRPr lang="en-IN" dirty="0"/>
          </a:p>
        </p:txBody>
      </p:sp>
      <p:sp>
        <p:nvSpPr>
          <p:cNvPr id="4" name="Title 1">
            <a:extLst>
              <a:ext uri="{FF2B5EF4-FFF2-40B4-BE49-F238E27FC236}">
                <a16:creationId xmlns:a16="http://schemas.microsoft.com/office/drawing/2014/main" id="{401C488C-024C-48DF-AD38-13211738A9AD}"/>
              </a:ext>
            </a:extLst>
          </p:cNvPr>
          <p:cNvSpPr>
            <a:spLocks noGrp="1"/>
          </p:cNvSpPr>
          <p:nvPr>
            <p:ph type="title"/>
          </p:nvPr>
        </p:nvSpPr>
        <p:spPr>
          <a:xfrm>
            <a:off x="507124" y="1121870"/>
            <a:ext cx="10515600" cy="1325563"/>
          </a:xfrm>
        </p:spPr>
        <p:txBody>
          <a:bodyPr>
            <a:normAutofit fontScale="90000"/>
          </a:bodyPr>
          <a:lstStyle/>
          <a:p>
            <a:r>
              <a:rPr lang="en-IN" b="1" dirty="0">
                <a:latin typeface="Arial" panose="020B0604020202020204" pitchFamily="34" charset="0"/>
                <a:cs typeface="Arial" panose="020B0604020202020204" pitchFamily="34" charset="0"/>
              </a:rPr>
              <a:t>Data Pre-processing:</a:t>
            </a:r>
            <a:br>
              <a:rPr lang="en-IN" b="1" dirty="0">
                <a:latin typeface="Arial" panose="020B0604020202020204" pitchFamily="34" charset="0"/>
                <a:cs typeface="Arial" panose="020B0604020202020204" pitchFamily="34" charset="0"/>
              </a:rPr>
            </a:br>
            <a:r>
              <a:rPr lang="en-IN" b="1" dirty="0">
                <a:latin typeface="Arial" panose="020B0604020202020204" pitchFamily="34" charset="0"/>
                <a:cs typeface="Arial" panose="020B0604020202020204" pitchFamily="34" charset="0"/>
              </a:rPr>
              <a:t> </a:t>
            </a:r>
            <a:br>
              <a:rPr lang="en-IN" b="1" dirty="0">
                <a:latin typeface="Arial" panose="020B0604020202020204" pitchFamily="34" charset="0"/>
                <a:cs typeface="Arial" panose="020B0604020202020204" pitchFamily="34" charset="0"/>
              </a:rPr>
            </a:br>
            <a:r>
              <a:rPr lang="en-IN" sz="4000" b="1" dirty="0"/>
              <a:t>Encoding categorical data</a:t>
            </a:r>
            <a:br>
              <a:rPr lang="en-US" dirty="0"/>
            </a:br>
            <a:endParaRPr lang="en-IN"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633323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C39C5-F285-4518-8AE5-10473A38ED89}"/>
              </a:ext>
            </a:extLst>
          </p:cNvPr>
          <p:cNvSpPr>
            <a:spLocks noGrp="1"/>
          </p:cNvSpPr>
          <p:nvPr>
            <p:ph type="title"/>
          </p:nvPr>
        </p:nvSpPr>
        <p:spPr/>
        <p:txBody>
          <a:bodyPr/>
          <a:lstStyle/>
          <a:p>
            <a:r>
              <a:rPr lang="en-IN" b="1" dirty="0">
                <a:latin typeface="Arial" panose="020B0604020202020204" pitchFamily="34" charset="0"/>
                <a:cs typeface="Arial" panose="020B0604020202020204" pitchFamily="34" charset="0"/>
              </a:rPr>
              <a:t>Applying Different ML Algorithms</a:t>
            </a:r>
          </a:p>
        </p:txBody>
      </p:sp>
      <p:sp>
        <p:nvSpPr>
          <p:cNvPr id="3" name="Content Placeholder 2">
            <a:extLst>
              <a:ext uri="{FF2B5EF4-FFF2-40B4-BE49-F238E27FC236}">
                <a16:creationId xmlns:a16="http://schemas.microsoft.com/office/drawing/2014/main" id="{805B5FB5-2A9C-4201-9694-2BBB241B4360}"/>
              </a:ext>
            </a:extLst>
          </p:cNvPr>
          <p:cNvSpPr>
            <a:spLocks noGrp="1"/>
          </p:cNvSpPr>
          <p:nvPr>
            <p:ph idx="1"/>
          </p:nvPr>
        </p:nvSpPr>
        <p:spPr/>
        <p:txBody>
          <a:bodyPr/>
          <a:lstStyle/>
          <a:p>
            <a:r>
              <a:rPr lang="en-US" dirty="0"/>
              <a:t>Majority the methods that are discussed in the paper are applicable only when there is label data</a:t>
            </a:r>
          </a:p>
          <a:p>
            <a:r>
              <a:rPr lang="en-US" dirty="0"/>
              <a:t>Credit scores to farmers have not been there in India</a:t>
            </a:r>
          </a:p>
          <a:p>
            <a:r>
              <a:rPr lang="en-US" dirty="0"/>
              <a:t>The data we’ve collected is not labeled i.e. credit scores are not assigned to the farmers</a:t>
            </a:r>
          </a:p>
          <a:p>
            <a:r>
              <a:rPr lang="en-US" dirty="0"/>
              <a:t>The data could be analyzed to look for similar behavior of farmers by applying clustering technique</a:t>
            </a:r>
          </a:p>
          <a:p>
            <a:r>
              <a:rPr lang="en-US" dirty="0"/>
              <a:t>This will help in getting insights about offering different loan offers for different groups of farmers.</a:t>
            </a:r>
            <a:endParaRPr lang="en-IN" dirty="0"/>
          </a:p>
        </p:txBody>
      </p:sp>
    </p:spTree>
    <p:extLst>
      <p:ext uri="{BB962C8B-B14F-4D97-AF65-F5344CB8AC3E}">
        <p14:creationId xmlns:p14="http://schemas.microsoft.com/office/powerpoint/2010/main" val="8585080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8281218-830E-47FC-BA95-534C45A7360D}"/>
              </a:ext>
            </a:extLst>
          </p:cNvPr>
          <p:cNvSpPr>
            <a:spLocks noGrp="1"/>
          </p:cNvSpPr>
          <p:nvPr>
            <p:ph idx="1"/>
          </p:nvPr>
        </p:nvSpPr>
        <p:spPr>
          <a:xfrm>
            <a:off x="1136431" y="3047808"/>
            <a:ext cx="9568355" cy="3449528"/>
          </a:xfrm>
        </p:spPr>
        <p:txBody>
          <a:bodyPr/>
          <a:lstStyle/>
          <a:p>
            <a:r>
              <a:rPr lang="en-US" dirty="0"/>
              <a:t>Finding the optimal number of clusters: </a:t>
            </a:r>
            <a:r>
              <a:rPr lang="en-IN" dirty="0"/>
              <a:t>Elbow Method, Dendrogram Method</a:t>
            </a:r>
          </a:p>
          <a:p>
            <a:r>
              <a:rPr lang="en-IN" dirty="0"/>
              <a:t>K Means clustering </a:t>
            </a:r>
          </a:p>
          <a:p>
            <a:r>
              <a:rPr lang="en-IN" dirty="0"/>
              <a:t>Hierarchical Clustering</a:t>
            </a:r>
          </a:p>
        </p:txBody>
      </p:sp>
      <p:sp>
        <p:nvSpPr>
          <p:cNvPr id="4" name="Title 1">
            <a:extLst>
              <a:ext uri="{FF2B5EF4-FFF2-40B4-BE49-F238E27FC236}">
                <a16:creationId xmlns:a16="http://schemas.microsoft.com/office/drawing/2014/main" id="{78DA8FFE-3A0D-4778-B5F9-04401B78D4A2}"/>
              </a:ext>
            </a:extLst>
          </p:cNvPr>
          <p:cNvSpPr>
            <a:spLocks noGrp="1"/>
          </p:cNvSpPr>
          <p:nvPr>
            <p:ph type="title"/>
          </p:nvPr>
        </p:nvSpPr>
        <p:spPr>
          <a:xfrm>
            <a:off x="507125" y="1043645"/>
            <a:ext cx="10515600" cy="1325563"/>
          </a:xfrm>
        </p:spPr>
        <p:txBody>
          <a:bodyPr>
            <a:normAutofit fontScale="90000"/>
          </a:bodyPr>
          <a:lstStyle/>
          <a:p>
            <a:r>
              <a:rPr lang="en-IN" b="1" dirty="0">
                <a:latin typeface="Arial" panose="020B0604020202020204" pitchFamily="34" charset="0"/>
                <a:cs typeface="Arial" panose="020B0604020202020204" pitchFamily="34" charset="0"/>
              </a:rPr>
              <a:t>Applying Different ML Algorithms:</a:t>
            </a:r>
            <a:br>
              <a:rPr lang="en-IN" b="1" dirty="0">
                <a:latin typeface="Arial" panose="020B0604020202020204" pitchFamily="34" charset="0"/>
                <a:cs typeface="Arial" panose="020B0604020202020204" pitchFamily="34" charset="0"/>
              </a:rPr>
            </a:br>
            <a:br>
              <a:rPr lang="en-IN" b="1" dirty="0">
                <a:latin typeface="Arial" panose="020B0604020202020204" pitchFamily="34" charset="0"/>
                <a:cs typeface="Arial" panose="020B0604020202020204" pitchFamily="34" charset="0"/>
              </a:rPr>
            </a:br>
            <a:r>
              <a:rPr lang="en-IN" sz="3600" b="1" dirty="0">
                <a:cs typeface="Arial" panose="020B0604020202020204" pitchFamily="34" charset="0"/>
              </a:rPr>
              <a:t>Clustering</a:t>
            </a:r>
          </a:p>
        </p:txBody>
      </p:sp>
    </p:spTree>
    <p:extLst>
      <p:ext uri="{BB962C8B-B14F-4D97-AF65-F5344CB8AC3E}">
        <p14:creationId xmlns:p14="http://schemas.microsoft.com/office/powerpoint/2010/main" val="28909463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0728B-7F4D-4EB5-B7EA-4E99211F3283}"/>
              </a:ext>
            </a:extLst>
          </p:cNvPr>
          <p:cNvSpPr>
            <a:spLocks noGrp="1"/>
          </p:cNvSpPr>
          <p:nvPr>
            <p:ph type="title"/>
          </p:nvPr>
        </p:nvSpPr>
        <p:spPr>
          <a:xfrm>
            <a:off x="444062" y="381493"/>
            <a:ext cx="10515600" cy="1325563"/>
          </a:xfrm>
        </p:spPr>
        <p:txBody>
          <a:bodyPr/>
          <a:lstStyle/>
          <a:p>
            <a:r>
              <a:rPr lang="en-IN" b="1" dirty="0">
                <a:latin typeface="Arial" panose="020B0604020202020204" pitchFamily="34" charset="0"/>
                <a:cs typeface="Arial" panose="020B0604020202020204" pitchFamily="34" charset="0"/>
              </a:rPr>
              <a:t>Clustering: </a:t>
            </a:r>
            <a:br>
              <a:rPr lang="en-IN" b="1" dirty="0">
                <a:latin typeface="Arial" panose="020B0604020202020204" pitchFamily="34" charset="0"/>
                <a:cs typeface="Arial" panose="020B0604020202020204" pitchFamily="34" charset="0"/>
              </a:rPr>
            </a:br>
            <a:r>
              <a:rPr lang="en-US" sz="3600" dirty="0"/>
              <a:t>Finding the optimal number of clusters: </a:t>
            </a:r>
            <a:r>
              <a:rPr lang="en-US" sz="3600" b="1" dirty="0"/>
              <a:t>Elbow Method</a:t>
            </a:r>
            <a:endParaRPr lang="en-IN" sz="3600" b="1" dirty="0"/>
          </a:p>
        </p:txBody>
      </p:sp>
      <p:sp>
        <p:nvSpPr>
          <p:cNvPr id="3" name="Content Placeholder 2">
            <a:extLst>
              <a:ext uri="{FF2B5EF4-FFF2-40B4-BE49-F238E27FC236}">
                <a16:creationId xmlns:a16="http://schemas.microsoft.com/office/drawing/2014/main" id="{BA555AFE-DA8D-4DE4-A076-3B12842BCB24}"/>
              </a:ext>
            </a:extLst>
          </p:cNvPr>
          <p:cNvSpPr>
            <a:spLocks noGrp="1"/>
          </p:cNvSpPr>
          <p:nvPr>
            <p:ph idx="1"/>
          </p:nvPr>
        </p:nvSpPr>
        <p:spPr>
          <a:xfrm>
            <a:off x="838200" y="1828800"/>
            <a:ext cx="10515600" cy="3717541"/>
          </a:xfrm>
        </p:spPr>
        <p:txBody>
          <a:bodyPr/>
          <a:lstStyle/>
          <a:p>
            <a:r>
              <a:rPr lang="en-US" dirty="0"/>
              <a:t>This method calculates the Within-Cluster-Sum of Squared Errors (WSS) for different values of k(no. of clusters), and choose the k for which WSS becomes first starts to diminish.</a:t>
            </a:r>
            <a:endParaRPr lang="en-IN" dirty="0"/>
          </a:p>
        </p:txBody>
      </p:sp>
      <p:pic>
        <p:nvPicPr>
          <p:cNvPr id="5" name="Picture 4">
            <a:extLst>
              <a:ext uri="{FF2B5EF4-FFF2-40B4-BE49-F238E27FC236}">
                <a16:creationId xmlns:a16="http://schemas.microsoft.com/office/drawing/2014/main" id="{5AE15FB5-180B-4345-96D8-2C909E5541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30510" y="3140459"/>
            <a:ext cx="3329152" cy="3512561"/>
          </a:xfrm>
          <a:prstGeom prst="rect">
            <a:avLst/>
          </a:prstGeom>
        </p:spPr>
      </p:pic>
      <p:pic>
        <p:nvPicPr>
          <p:cNvPr id="7" name="Picture 6">
            <a:extLst>
              <a:ext uri="{FF2B5EF4-FFF2-40B4-BE49-F238E27FC236}">
                <a16:creationId xmlns:a16="http://schemas.microsoft.com/office/drawing/2014/main" id="{0774555C-2BF4-4CDB-A075-EAAE75D026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3687570"/>
            <a:ext cx="5878253" cy="1962807"/>
          </a:xfrm>
          <a:prstGeom prst="rect">
            <a:avLst/>
          </a:prstGeom>
        </p:spPr>
      </p:pic>
    </p:spTree>
    <p:extLst>
      <p:ext uri="{BB962C8B-B14F-4D97-AF65-F5344CB8AC3E}">
        <p14:creationId xmlns:p14="http://schemas.microsoft.com/office/powerpoint/2010/main" val="40005912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944E06-0562-46AA-B896-FC21C26A6444}"/>
              </a:ext>
            </a:extLst>
          </p:cNvPr>
          <p:cNvSpPr>
            <a:spLocks noGrp="1"/>
          </p:cNvSpPr>
          <p:nvPr>
            <p:ph idx="1"/>
          </p:nvPr>
        </p:nvSpPr>
        <p:spPr/>
        <p:txBody>
          <a:bodyPr/>
          <a:lstStyle/>
          <a:p>
            <a:r>
              <a:rPr lang="en-US" dirty="0"/>
              <a:t>A dendrogram is a type of tree diagram showing hierarchical clustering i.e. relationships between similar sets of data.</a:t>
            </a:r>
            <a:endParaRPr lang="en-IN" dirty="0"/>
          </a:p>
        </p:txBody>
      </p:sp>
      <p:sp>
        <p:nvSpPr>
          <p:cNvPr id="4" name="Title 1">
            <a:extLst>
              <a:ext uri="{FF2B5EF4-FFF2-40B4-BE49-F238E27FC236}">
                <a16:creationId xmlns:a16="http://schemas.microsoft.com/office/drawing/2014/main" id="{7A94DD21-4DBE-4E6F-A10C-85C85D54C1F1}"/>
              </a:ext>
            </a:extLst>
          </p:cNvPr>
          <p:cNvSpPr>
            <a:spLocks noGrp="1"/>
          </p:cNvSpPr>
          <p:nvPr>
            <p:ph type="title"/>
          </p:nvPr>
        </p:nvSpPr>
        <p:spPr>
          <a:xfrm>
            <a:off x="444062" y="381493"/>
            <a:ext cx="10909738" cy="1325563"/>
          </a:xfrm>
        </p:spPr>
        <p:txBody>
          <a:bodyPr>
            <a:normAutofit fontScale="90000"/>
          </a:bodyPr>
          <a:lstStyle/>
          <a:p>
            <a:r>
              <a:rPr lang="en-IN" b="1" dirty="0">
                <a:latin typeface="Arial" panose="020B0604020202020204" pitchFamily="34" charset="0"/>
                <a:cs typeface="Arial" panose="020B0604020202020204" pitchFamily="34" charset="0"/>
              </a:rPr>
              <a:t>Clustering: </a:t>
            </a:r>
            <a:br>
              <a:rPr lang="en-IN" b="1" dirty="0">
                <a:latin typeface="Arial" panose="020B0604020202020204" pitchFamily="34" charset="0"/>
                <a:cs typeface="Arial" panose="020B0604020202020204" pitchFamily="34" charset="0"/>
              </a:rPr>
            </a:br>
            <a:r>
              <a:rPr lang="en-US" sz="3600" dirty="0"/>
              <a:t>Finding the optimal number of clusters: </a:t>
            </a:r>
            <a:r>
              <a:rPr lang="en-US" sz="3600" b="1" dirty="0"/>
              <a:t>Dendrogram Method</a:t>
            </a:r>
            <a:endParaRPr lang="en-IN" sz="3600" b="1" dirty="0"/>
          </a:p>
        </p:txBody>
      </p:sp>
      <p:pic>
        <p:nvPicPr>
          <p:cNvPr id="6" name="Picture 5">
            <a:extLst>
              <a:ext uri="{FF2B5EF4-FFF2-40B4-BE49-F238E27FC236}">
                <a16:creationId xmlns:a16="http://schemas.microsoft.com/office/drawing/2014/main" id="{AC7C924B-7E4B-4CA1-B6C7-08F195D4D9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64970" y="2932400"/>
            <a:ext cx="4916020" cy="3544107"/>
          </a:xfrm>
          <a:prstGeom prst="rect">
            <a:avLst/>
          </a:prstGeom>
        </p:spPr>
      </p:pic>
      <p:pic>
        <p:nvPicPr>
          <p:cNvPr id="8" name="Picture 7">
            <a:extLst>
              <a:ext uri="{FF2B5EF4-FFF2-40B4-BE49-F238E27FC236}">
                <a16:creationId xmlns:a16="http://schemas.microsoft.com/office/drawing/2014/main" id="{D5F9C534-A175-4685-8A7C-6579972565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3775841"/>
            <a:ext cx="5657518" cy="1663261"/>
          </a:xfrm>
          <a:prstGeom prst="rect">
            <a:avLst/>
          </a:prstGeom>
        </p:spPr>
      </p:pic>
    </p:spTree>
    <p:extLst>
      <p:ext uri="{BB962C8B-B14F-4D97-AF65-F5344CB8AC3E}">
        <p14:creationId xmlns:p14="http://schemas.microsoft.com/office/powerpoint/2010/main" val="14420801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0DBD774-F8D5-4154-981B-1B92CAC7A87E}"/>
              </a:ext>
            </a:extLst>
          </p:cNvPr>
          <p:cNvSpPr>
            <a:spLocks noGrp="1"/>
          </p:cNvSpPr>
          <p:nvPr>
            <p:ph idx="1"/>
          </p:nvPr>
        </p:nvSpPr>
        <p:spPr>
          <a:xfrm>
            <a:off x="838200" y="1825625"/>
            <a:ext cx="10371083" cy="1989630"/>
          </a:xfrm>
        </p:spPr>
        <p:txBody>
          <a:bodyPr>
            <a:normAutofit/>
          </a:bodyPr>
          <a:lstStyle/>
          <a:p>
            <a:r>
              <a:rPr lang="en-US" sz="2400" dirty="0"/>
              <a:t>K-means is a centroid-based algorithm, or a distance-based algorithm, where we calculate the distances to assign a point to a cluster. Each cluster is associated with a centroid</a:t>
            </a:r>
          </a:p>
          <a:p>
            <a:r>
              <a:rPr lang="en-US" sz="2400" dirty="0"/>
              <a:t>This algorithm tries to minimize the distance of the points in a cluster with their centroid.</a:t>
            </a:r>
            <a:endParaRPr lang="en-IN" sz="2400" dirty="0"/>
          </a:p>
        </p:txBody>
      </p:sp>
      <p:sp>
        <p:nvSpPr>
          <p:cNvPr id="4" name="Title 1">
            <a:extLst>
              <a:ext uri="{FF2B5EF4-FFF2-40B4-BE49-F238E27FC236}">
                <a16:creationId xmlns:a16="http://schemas.microsoft.com/office/drawing/2014/main" id="{3BDDD2C4-31AE-4B52-9F41-C5F6B2009835}"/>
              </a:ext>
            </a:extLst>
          </p:cNvPr>
          <p:cNvSpPr>
            <a:spLocks noGrp="1"/>
          </p:cNvSpPr>
          <p:nvPr>
            <p:ph type="title"/>
          </p:nvPr>
        </p:nvSpPr>
        <p:spPr>
          <a:xfrm>
            <a:off x="444062" y="381493"/>
            <a:ext cx="10909738" cy="1325563"/>
          </a:xfrm>
        </p:spPr>
        <p:txBody>
          <a:bodyPr>
            <a:normAutofit/>
          </a:bodyPr>
          <a:lstStyle/>
          <a:p>
            <a:r>
              <a:rPr lang="en-IN" b="1" dirty="0">
                <a:latin typeface="Arial" panose="020B0604020202020204" pitchFamily="34" charset="0"/>
                <a:cs typeface="Arial" panose="020B0604020202020204" pitchFamily="34" charset="0"/>
              </a:rPr>
              <a:t>Clustering: </a:t>
            </a:r>
            <a:br>
              <a:rPr lang="en-IN" b="1" dirty="0">
                <a:latin typeface="Arial" panose="020B0604020202020204" pitchFamily="34" charset="0"/>
                <a:cs typeface="Arial" panose="020B0604020202020204" pitchFamily="34" charset="0"/>
              </a:rPr>
            </a:br>
            <a:r>
              <a:rPr lang="en-US" sz="3600" dirty="0">
                <a:cs typeface="Arial" panose="020B0604020202020204" pitchFamily="34" charset="0"/>
              </a:rPr>
              <a:t>K Means Clustering</a:t>
            </a:r>
            <a:endParaRPr lang="en-IN" sz="3600" dirty="0"/>
          </a:p>
        </p:txBody>
      </p:sp>
      <p:pic>
        <p:nvPicPr>
          <p:cNvPr id="6" name="Picture 5">
            <a:extLst>
              <a:ext uri="{FF2B5EF4-FFF2-40B4-BE49-F238E27FC236}">
                <a16:creationId xmlns:a16="http://schemas.microsoft.com/office/drawing/2014/main" id="{EA806DA1-F100-4B64-B9C3-00BBF34793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7577" y="3802581"/>
            <a:ext cx="6062455" cy="2835811"/>
          </a:xfrm>
          <a:prstGeom prst="rect">
            <a:avLst/>
          </a:prstGeom>
        </p:spPr>
      </p:pic>
    </p:spTree>
    <p:extLst>
      <p:ext uri="{BB962C8B-B14F-4D97-AF65-F5344CB8AC3E}">
        <p14:creationId xmlns:p14="http://schemas.microsoft.com/office/powerpoint/2010/main" val="4913401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DAA380-C686-4008-94C3-B4D863D511A1}"/>
              </a:ext>
            </a:extLst>
          </p:cNvPr>
          <p:cNvSpPr>
            <a:spLocks noGrp="1"/>
          </p:cNvSpPr>
          <p:nvPr>
            <p:ph idx="1"/>
          </p:nvPr>
        </p:nvSpPr>
        <p:spPr>
          <a:xfrm>
            <a:off x="838200" y="2470482"/>
            <a:ext cx="10515600" cy="3882191"/>
          </a:xfrm>
        </p:spPr>
        <p:txBody>
          <a:bodyPr/>
          <a:lstStyle/>
          <a:p>
            <a:r>
              <a:rPr lang="en-US" dirty="0"/>
              <a:t>In this algorithm, we develop the hierarchy of clusters in the form of a tree, and this tree-shaped structure is known as the dendrogram</a:t>
            </a:r>
          </a:p>
          <a:p>
            <a:r>
              <a:rPr lang="en-US" dirty="0"/>
              <a:t>Agglomerative It is a bottom-up approach, in which the algorithm starts with taking all data points as single clusters and merging them until one cluster is left</a:t>
            </a:r>
          </a:p>
          <a:p>
            <a:r>
              <a:rPr lang="en-US" dirty="0" err="1"/>
              <a:t>Disive</a:t>
            </a:r>
            <a:r>
              <a:rPr lang="en-US" dirty="0"/>
              <a:t> Divisive algorithm is the reverse of the agglomerative algorithm as it is a top-down approach.</a:t>
            </a:r>
            <a:endParaRPr lang="en-IN" dirty="0"/>
          </a:p>
        </p:txBody>
      </p:sp>
      <p:sp>
        <p:nvSpPr>
          <p:cNvPr id="4" name="Title 1">
            <a:extLst>
              <a:ext uri="{FF2B5EF4-FFF2-40B4-BE49-F238E27FC236}">
                <a16:creationId xmlns:a16="http://schemas.microsoft.com/office/drawing/2014/main" id="{2F34893B-2C3C-4E0B-B22F-99BAB52EF6E7}"/>
              </a:ext>
            </a:extLst>
          </p:cNvPr>
          <p:cNvSpPr>
            <a:spLocks noGrp="1"/>
          </p:cNvSpPr>
          <p:nvPr>
            <p:ph type="title"/>
          </p:nvPr>
        </p:nvSpPr>
        <p:spPr>
          <a:xfrm>
            <a:off x="444062" y="686293"/>
            <a:ext cx="10909738" cy="1325563"/>
          </a:xfrm>
        </p:spPr>
        <p:txBody>
          <a:bodyPr>
            <a:normAutofit/>
          </a:bodyPr>
          <a:lstStyle/>
          <a:p>
            <a:r>
              <a:rPr lang="en-IN" b="1" dirty="0">
                <a:latin typeface="Arial" panose="020B0604020202020204" pitchFamily="34" charset="0"/>
                <a:cs typeface="Arial" panose="020B0604020202020204" pitchFamily="34" charset="0"/>
              </a:rPr>
              <a:t>Clustering: </a:t>
            </a:r>
            <a:br>
              <a:rPr lang="en-IN" b="1" dirty="0">
                <a:latin typeface="Arial" panose="020B0604020202020204" pitchFamily="34" charset="0"/>
                <a:cs typeface="Arial" panose="020B0604020202020204" pitchFamily="34" charset="0"/>
              </a:rPr>
            </a:br>
            <a:r>
              <a:rPr lang="en-IN" sz="3600" dirty="0"/>
              <a:t>Hierarchical Clustering</a:t>
            </a:r>
          </a:p>
        </p:txBody>
      </p:sp>
    </p:spTree>
    <p:extLst>
      <p:ext uri="{BB962C8B-B14F-4D97-AF65-F5344CB8AC3E}">
        <p14:creationId xmlns:p14="http://schemas.microsoft.com/office/powerpoint/2010/main" val="25395751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817BED99-237B-4D77-A2B9-E6E86BC43BF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60254" y="2324800"/>
            <a:ext cx="7471491" cy="3269391"/>
          </a:xfrm>
        </p:spPr>
      </p:pic>
      <p:sp>
        <p:nvSpPr>
          <p:cNvPr id="4" name="Title 1">
            <a:extLst>
              <a:ext uri="{FF2B5EF4-FFF2-40B4-BE49-F238E27FC236}">
                <a16:creationId xmlns:a16="http://schemas.microsoft.com/office/drawing/2014/main" id="{B2DA5CE5-384A-4CC9-BC42-16715601A00F}"/>
              </a:ext>
            </a:extLst>
          </p:cNvPr>
          <p:cNvSpPr>
            <a:spLocks noGrp="1"/>
          </p:cNvSpPr>
          <p:nvPr>
            <p:ph type="title"/>
          </p:nvPr>
        </p:nvSpPr>
        <p:spPr>
          <a:xfrm>
            <a:off x="444062" y="686293"/>
            <a:ext cx="10909738" cy="1325563"/>
          </a:xfrm>
        </p:spPr>
        <p:txBody>
          <a:bodyPr>
            <a:normAutofit/>
          </a:bodyPr>
          <a:lstStyle/>
          <a:p>
            <a:r>
              <a:rPr lang="en-IN" b="1" dirty="0">
                <a:latin typeface="Arial" panose="020B0604020202020204" pitchFamily="34" charset="0"/>
                <a:cs typeface="Arial" panose="020B0604020202020204" pitchFamily="34" charset="0"/>
              </a:rPr>
              <a:t>Clustering: </a:t>
            </a:r>
            <a:br>
              <a:rPr lang="en-IN" b="1" dirty="0">
                <a:latin typeface="Arial" panose="020B0604020202020204" pitchFamily="34" charset="0"/>
                <a:cs typeface="Arial" panose="020B0604020202020204" pitchFamily="34" charset="0"/>
              </a:rPr>
            </a:br>
            <a:r>
              <a:rPr lang="en-IN" sz="3600" dirty="0"/>
              <a:t>Hierarchical Clustering</a:t>
            </a:r>
          </a:p>
        </p:txBody>
      </p:sp>
    </p:spTree>
    <p:extLst>
      <p:ext uri="{BB962C8B-B14F-4D97-AF65-F5344CB8AC3E}">
        <p14:creationId xmlns:p14="http://schemas.microsoft.com/office/powerpoint/2010/main" val="7850586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ECEEB-508D-4518-8B6B-89064C57B146}"/>
              </a:ext>
            </a:extLst>
          </p:cNvPr>
          <p:cNvSpPr>
            <a:spLocks noGrp="1"/>
          </p:cNvSpPr>
          <p:nvPr>
            <p:ph type="title"/>
          </p:nvPr>
        </p:nvSpPr>
        <p:spPr/>
        <p:txBody>
          <a:bodyPr/>
          <a:lstStyle/>
          <a:p>
            <a:r>
              <a:rPr lang="en-IN" b="1" dirty="0">
                <a:latin typeface="Arial" panose="020B0604020202020204" pitchFamily="34" charset="0"/>
                <a:cs typeface="Arial" panose="020B0604020202020204" pitchFamily="34" charset="0"/>
              </a:rPr>
              <a:t>Results and Analysis</a:t>
            </a:r>
          </a:p>
        </p:txBody>
      </p:sp>
      <p:sp>
        <p:nvSpPr>
          <p:cNvPr id="3" name="Content Placeholder 2">
            <a:extLst>
              <a:ext uri="{FF2B5EF4-FFF2-40B4-BE49-F238E27FC236}">
                <a16:creationId xmlns:a16="http://schemas.microsoft.com/office/drawing/2014/main" id="{0A0B3AF5-A424-48E4-BA1F-1105E4054FD8}"/>
              </a:ext>
            </a:extLst>
          </p:cNvPr>
          <p:cNvSpPr>
            <a:spLocks noGrp="1"/>
          </p:cNvSpPr>
          <p:nvPr>
            <p:ph idx="1"/>
          </p:nvPr>
        </p:nvSpPr>
        <p:spPr/>
        <p:txBody>
          <a:bodyPr/>
          <a:lstStyle/>
          <a:p>
            <a:r>
              <a:rPr lang="en-US" dirty="0"/>
              <a:t>We had run the codes of ’K Means clustering’ and ’Hierarchical clustering’ by taking number of clusters to be 4</a:t>
            </a:r>
          </a:p>
          <a:p>
            <a:r>
              <a:rPr lang="en-US" dirty="0"/>
              <a:t>The clusters created for both of them are Cluster 0, Cluster 1, Cluster 2, Cluster 3</a:t>
            </a:r>
          </a:p>
          <a:p>
            <a:r>
              <a:rPr lang="en-US" dirty="0"/>
              <a:t>Next we wanted to see that if same farmers are assigned to different clusters or not</a:t>
            </a:r>
          </a:p>
          <a:p>
            <a:r>
              <a:rPr lang="en-US" dirty="0"/>
              <a:t>But, both the algorithms did the exact</a:t>
            </a:r>
            <a:endParaRPr lang="en-IN" dirty="0"/>
          </a:p>
        </p:txBody>
      </p:sp>
    </p:spTree>
    <p:extLst>
      <p:ext uri="{BB962C8B-B14F-4D97-AF65-F5344CB8AC3E}">
        <p14:creationId xmlns:p14="http://schemas.microsoft.com/office/powerpoint/2010/main" val="42132637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F19C7-02CB-4EF2-A248-3143B564261E}"/>
              </a:ext>
            </a:extLst>
          </p:cNvPr>
          <p:cNvSpPr>
            <a:spLocks noGrp="1"/>
          </p:cNvSpPr>
          <p:nvPr>
            <p:ph type="title"/>
          </p:nvPr>
        </p:nvSpPr>
        <p:spPr>
          <a:xfrm>
            <a:off x="838200" y="761719"/>
            <a:ext cx="10515600" cy="1325563"/>
          </a:xfrm>
        </p:spPr>
        <p:txBody>
          <a:bodyPr/>
          <a:lstStyle/>
          <a:p>
            <a:r>
              <a:rPr lang="en-IN" b="1" dirty="0">
                <a:latin typeface="Arial" panose="020B0604020202020204" pitchFamily="34" charset="0"/>
                <a:cs typeface="Arial" panose="020B0604020202020204" pitchFamily="34" charset="0"/>
              </a:rPr>
              <a:t>Contents:</a:t>
            </a:r>
          </a:p>
        </p:txBody>
      </p:sp>
      <p:sp>
        <p:nvSpPr>
          <p:cNvPr id="3" name="Content Placeholder 2">
            <a:extLst>
              <a:ext uri="{FF2B5EF4-FFF2-40B4-BE49-F238E27FC236}">
                <a16:creationId xmlns:a16="http://schemas.microsoft.com/office/drawing/2014/main" id="{BFAC7CA3-D504-42B7-A816-25C8B33250E5}"/>
              </a:ext>
            </a:extLst>
          </p:cNvPr>
          <p:cNvSpPr>
            <a:spLocks noGrp="1"/>
          </p:cNvSpPr>
          <p:nvPr>
            <p:ph idx="1"/>
          </p:nvPr>
        </p:nvSpPr>
        <p:spPr>
          <a:xfrm>
            <a:off x="838200" y="2297638"/>
            <a:ext cx="10515600" cy="3365225"/>
          </a:xfrm>
        </p:spPr>
        <p:txBody>
          <a:bodyPr/>
          <a:lstStyle/>
          <a:p>
            <a:r>
              <a:rPr lang="en-IN" dirty="0"/>
              <a:t>Introduction</a:t>
            </a:r>
          </a:p>
          <a:p>
            <a:r>
              <a:rPr lang="en-US" dirty="0"/>
              <a:t>Literature Survey</a:t>
            </a:r>
          </a:p>
          <a:p>
            <a:r>
              <a:rPr lang="en-IN" dirty="0"/>
              <a:t>Project Work</a:t>
            </a:r>
          </a:p>
          <a:p>
            <a:r>
              <a:rPr lang="en-IN" dirty="0"/>
              <a:t>Conclusion and Future work</a:t>
            </a:r>
          </a:p>
        </p:txBody>
      </p:sp>
    </p:spTree>
    <p:extLst>
      <p:ext uri="{BB962C8B-B14F-4D97-AF65-F5344CB8AC3E}">
        <p14:creationId xmlns:p14="http://schemas.microsoft.com/office/powerpoint/2010/main" val="21961603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086EEA-1CD8-4A83-B7AF-6A2883913AD8}"/>
              </a:ext>
            </a:extLst>
          </p:cNvPr>
          <p:cNvSpPr>
            <a:spLocks noGrp="1"/>
          </p:cNvSpPr>
          <p:nvPr>
            <p:ph idx="1"/>
          </p:nvPr>
        </p:nvSpPr>
        <p:spPr/>
        <p:txBody>
          <a:bodyPr/>
          <a:lstStyle/>
          <a:p>
            <a:r>
              <a:rPr lang="en-US" dirty="0"/>
              <a:t>This might be because of the small number of data</a:t>
            </a:r>
          </a:p>
          <a:p>
            <a:r>
              <a:rPr lang="en-US" dirty="0"/>
              <a:t>Main factors that are motivating the clusters are the followings:</a:t>
            </a:r>
          </a:p>
          <a:p>
            <a:r>
              <a:rPr lang="en-IN" dirty="0"/>
              <a:t>Surname</a:t>
            </a:r>
          </a:p>
          <a:p>
            <a:r>
              <a:rPr lang="en-IN" dirty="0"/>
              <a:t>Land Area</a:t>
            </a:r>
            <a:endParaRPr lang="en-US" dirty="0"/>
          </a:p>
          <a:p>
            <a:r>
              <a:rPr lang="en-US" dirty="0"/>
              <a:t>The quantity produced by each crop</a:t>
            </a:r>
          </a:p>
          <a:p>
            <a:r>
              <a:rPr lang="en-US" dirty="0"/>
              <a:t>Selling price for each crop</a:t>
            </a:r>
          </a:p>
          <a:p>
            <a:endParaRPr lang="en-IN" dirty="0"/>
          </a:p>
        </p:txBody>
      </p:sp>
      <p:sp>
        <p:nvSpPr>
          <p:cNvPr id="4" name="Title 1">
            <a:extLst>
              <a:ext uri="{FF2B5EF4-FFF2-40B4-BE49-F238E27FC236}">
                <a16:creationId xmlns:a16="http://schemas.microsoft.com/office/drawing/2014/main" id="{D9E0CB99-62BE-409B-888C-F77A8FCB7D07}"/>
              </a:ext>
            </a:extLst>
          </p:cNvPr>
          <p:cNvSpPr>
            <a:spLocks noGrp="1"/>
          </p:cNvSpPr>
          <p:nvPr>
            <p:ph type="title"/>
          </p:nvPr>
        </p:nvSpPr>
        <p:spPr>
          <a:xfrm>
            <a:off x="838200" y="365125"/>
            <a:ext cx="10515600" cy="1325563"/>
          </a:xfrm>
        </p:spPr>
        <p:txBody>
          <a:bodyPr/>
          <a:lstStyle/>
          <a:p>
            <a:r>
              <a:rPr lang="en-IN" b="1" dirty="0">
                <a:latin typeface="Arial" panose="020B0604020202020204" pitchFamily="34" charset="0"/>
                <a:cs typeface="Arial" panose="020B0604020202020204" pitchFamily="34" charset="0"/>
              </a:rPr>
              <a:t>Results and Analysis</a:t>
            </a:r>
          </a:p>
        </p:txBody>
      </p:sp>
    </p:spTree>
    <p:extLst>
      <p:ext uri="{BB962C8B-B14F-4D97-AF65-F5344CB8AC3E}">
        <p14:creationId xmlns:p14="http://schemas.microsoft.com/office/powerpoint/2010/main" val="39033752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49346-DD40-48EE-8B2B-A3734947A5D9}"/>
              </a:ext>
            </a:extLst>
          </p:cNvPr>
          <p:cNvSpPr>
            <a:spLocks noGrp="1"/>
          </p:cNvSpPr>
          <p:nvPr>
            <p:ph type="title"/>
          </p:nvPr>
        </p:nvSpPr>
        <p:spPr/>
        <p:txBody>
          <a:bodyPr/>
          <a:lstStyle/>
          <a:p>
            <a:r>
              <a:rPr lang="en-IN" b="1" dirty="0">
                <a:latin typeface="Arial" panose="020B0604020202020204" pitchFamily="34" charset="0"/>
                <a:cs typeface="Arial" panose="020B0604020202020204" pitchFamily="34" charset="0"/>
              </a:rPr>
              <a:t>Conclusion and Future Work</a:t>
            </a:r>
          </a:p>
        </p:txBody>
      </p:sp>
      <p:sp>
        <p:nvSpPr>
          <p:cNvPr id="3" name="Content Placeholder 2">
            <a:extLst>
              <a:ext uri="{FF2B5EF4-FFF2-40B4-BE49-F238E27FC236}">
                <a16:creationId xmlns:a16="http://schemas.microsoft.com/office/drawing/2014/main" id="{196FAE69-561B-4B5A-894D-3AD88BEDFFF8}"/>
              </a:ext>
            </a:extLst>
          </p:cNvPr>
          <p:cNvSpPr>
            <a:spLocks noGrp="1"/>
          </p:cNvSpPr>
          <p:nvPr>
            <p:ph idx="1"/>
          </p:nvPr>
        </p:nvSpPr>
        <p:spPr/>
        <p:txBody>
          <a:bodyPr/>
          <a:lstStyle/>
          <a:p>
            <a:r>
              <a:rPr lang="en-US" dirty="0"/>
              <a:t>By analyzing the data using appropriate machine learning techniques, we can come up with an efficient credit scoring model that assigns a credit score to farmers or rank the farmers as per their potential to repay the loan thus mitigating the risks involved in lending</a:t>
            </a:r>
          </a:p>
          <a:p>
            <a:r>
              <a:rPr lang="en-US" dirty="0"/>
              <a:t>We’re working on ranking the clusters and trying to fit a range of credit score to each clusters</a:t>
            </a:r>
          </a:p>
          <a:p>
            <a:r>
              <a:rPr lang="en-US" dirty="0"/>
              <a:t>Later on we will go more deep into the clusters i.e. assigning a credit score range to individual farmers</a:t>
            </a:r>
            <a:endParaRPr lang="en-IN" dirty="0"/>
          </a:p>
        </p:txBody>
      </p:sp>
    </p:spTree>
    <p:extLst>
      <p:ext uri="{BB962C8B-B14F-4D97-AF65-F5344CB8AC3E}">
        <p14:creationId xmlns:p14="http://schemas.microsoft.com/office/powerpoint/2010/main" val="35714982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57960-F513-4876-A2F9-2EB7633D3FE3}"/>
              </a:ext>
            </a:extLst>
          </p:cNvPr>
          <p:cNvSpPr>
            <a:spLocks noGrp="1"/>
          </p:cNvSpPr>
          <p:nvPr>
            <p:ph type="title"/>
          </p:nvPr>
        </p:nvSpPr>
        <p:spPr/>
        <p:txBody>
          <a:bodyPr/>
          <a:lstStyle/>
          <a:p>
            <a:r>
              <a:rPr lang="en-IN" b="1" dirty="0">
                <a:latin typeface="Arial" panose="020B0604020202020204" pitchFamily="34" charset="0"/>
                <a:cs typeface="Arial" panose="020B0604020202020204" pitchFamily="34" charset="0"/>
              </a:rPr>
              <a:t>References</a:t>
            </a:r>
          </a:p>
        </p:txBody>
      </p:sp>
      <p:sp>
        <p:nvSpPr>
          <p:cNvPr id="3" name="Content Placeholder 2">
            <a:extLst>
              <a:ext uri="{FF2B5EF4-FFF2-40B4-BE49-F238E27FC236}">
                <a16:creationId xmlns:a16="http://schemas.microsoft.com/office/drawing/2014/main" id="{5EFB090C-941C-420B-9DED-D8A0A9694FB3}"/>
              </a:ext>
            </a:extLst>
          </p:cNvPr>
          <p:cNvSpPr>
            <a:spLocks noGrp="1"/>
          </p:cNvSpPr>
          <p:nvPr>
            <p:ph idx="1"/>
          </p:nvPr>
        </p:nvSpPr>
        <p:spPr>
          <a:xfrm>
            <a:off x="838200" y="1825625"/>
            <a:ext cx="10515600" cy="4351338"/>
          </a:xfrm>
        </p:spPr>
        <p:txBody>
          <a:bodyPr/>
          <a:lstStyle/>
          <a:p>
            <a:r>
              <a:rPr lang="en-IN" dirty="0"/>
              <a:t>[1] Anil Kumar K, Suneel Sharma, M. Mahdavi. 2021. Machine Learning (ML) Technologies for Digital Credit Scoring in Rural Finance A Literature Review [https://www.mdpi. com/2227-9091/9/11/192/htm]</a:t>
            </a:r>
          </a:p>
          <a:p>
            <a:r>
              <a:rPr lang="en-IN" dirty="0"/>
              <a:t>[2] Credit scoring using the hybrid neural discriminant technique: Tian-</a:t>
            </a:r>
            <a:r>
              <a:rPr lang="en-IN" dirty="0" err="1"/>
              <a:t>Shyug</a:t>
            </a:r>
            <a:r>
              <a:rPr lang="en-IN" dirty="0"/>
              <a:t> </a:t>
            </a:r>
            <a:r>
              <a:rPr lang="en-IN" dirty="0" err="1"/>
              <a:t>Leea</a:t>
            </a:r>
            <a:r>
              <a:rPr lang="en-IN" dirty="0"/>
              <a:t>, </a:t>
            </a:r>
            <a:r>
              <a:rPr lang="en-IN" dirty="0" err="1"/>
              <a:t>Chih</a:t>
            </a:r>
            <a:r>
              <a:rPr lang="en-IN" dirty="0"/>
              <a:t>-Chou </a:t>
            </a:r>
            <a:r>
              <a:rPr lang="en-IN" dirty="0" err="1"/>
              <a:t>Chiub</a:t>
            </a:r>
            <a:r>
              <a:rPr lang="en-IN" dirty="0"/>
              <a:t> , Chi-</a:t>
            </a:r>
            <a:r>
              <a:rPr lang="en-IN" dirty="0" err="1"/>
              <a:t>Jie</a:t>
            </a:r>
            <a:r>
              <a:rPr lang="en-IN" dirty="0"/>
              <a:t> Luc , I-Fei </a:t>
            </a:r>
            <a:r>
              <a:rPr lang="en-IN" dirty="0" err="1"/>
              <a:t>Chend</a:t>
            </a:r>
            <a:endParaRPr lang="en-IN" dirty="0"/>
          </a:p>
          <a:p>
            <a:r>
              <a:rPr lang="en-IN" dirty="0"/>
              <a:t>[3] New hybrid data mining model for credit scoring based on feature selection algorithm and ensemble classifiers: </a:t>
            </a:r>
            <a:r>
              <a:rPr lang="en-IN" dirty="0" err="1"/>
              <a:t>Jasmina</a:t>
            </a:r>
            <a:r>
              <a:rPr lang="en-IN" dirty="0"/>
              <a:t> </a:t>
            </a:r>
            <a:r>
              <a:rPr lang="en-IN" dirty="0" err="1"/>
              <a:t>Nalić</a:t>
            </a:r>
            <a:r>
              <a:rPr lang="en-IN" dirty="0"/>
              <a:t>, Goran </a:t>
            </a:r>
            <a:r>
              <a:rPr lang="en-IN" dirty="0" err="1"/>
              <a:t>Martinović</a:t>
            </a:r>
            <a:r>
              <a:rPr lang="en-IN" dirty="0"/>
              <a:t> , Drago </a:t>
            </a:r>
            <a:r>
              <a:rPr lang="en-IN" dirty="0" err="1"/>
              <a:t>Žagar</a:t>
            </a:r>
            <a:endParaRPr lang="en-IN" dirty="0"/>
          </a:p>
        </p:txBody>
      </p:sp>
    </p:spTree>
    <p:extLst>
      <p:ext uri="{BB962C8B-B14F-4D97-AF65-F5344CB8AC3E}">
        <p14:creationId xmlns:p14="http://schemas.microsoft.com/office/powerpoint/2010/main" val="9249793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6C23A-01A9-4A1E-9596-34C439C3FEB4}"/>
              </a:ext>
            </a:extLst>
          </p:cNvPr>
          <p:cNvSpPr>
            <a:spLocks noGrp="1"/>
          </p:cNvSpPr>
          <p:nvPr>
            <p:ph type="title"/>
          </p:nvPr>
        </p:nvSpPr>
        <p:spPr>
          <a:xfrm>
            <a:off x="838200" y="2418042"/>
            <a:ext cx="10515600" cy="1325563"/>
          </a:xfrm>
        </p:spPr>
        <p:txBody>
          <a:bodyPr/>
          <a:lstStyle/>
          <a:p>
            <a:r>
              <a:rPr lang="en-IN" b="1" dirty="0">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22772072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26E41-2212-46DC-B68B-D8781B25765C}"/>
              </a:ext>
            </a:extLst>
          </p:cNvPr>
          <p:cNvSpPr>
            <a:spLocks noGrp="1"/>
          </p:cNvSpPr>
          <p:nvPr>
            <p:ph type="title"/>
          </p:nvPr>
        </p:nvSpPr>
        <p:spPr/>
        <p:txBody>
          <a:bodyPr/>
          <a:lstStyle/>
          <a:p>
            <a:r>
              <a:rPr lang="en-IN" b="1" dirty="0">
                <a:latin typeface="Arial" panose="020B0604020202020204" pitchFamily="34" charset="0"/>
                <a:cs typeface="Arial" panose="020B0604020202020204" pitchFamily="34" charset="0"/>
              </a:rPr>
              <a:t>Introduction</a:t>
            </a:r>
            <a:endParaRPr lang="en-IN" dirty="0"/>
          </a:p>
        </p:txBody>
      </p:sp>
      <p:sp>
        <p:nvSpPr>
          <p:cNvPr id="3" name="Content Placeholder 2">
            <a:extLst>
              <a:ext uri="{FF2B5EF4-FFF2-40B4-BE49-F238E27FC236}">
                <a16:creationId xmlns:a16="http://schemas.microsoft.com/office/drawing/2014/main" id="{00F8DE41-0547-4521-BC1E-2EB606738FBD}"/>
              </a:ext>
            </a:extLst>
          </p:cNvPr>
          <p:cNvSpPr>
            <a:spLocks noGrp="1"/>
          </p:cNvSpPr>
          <p:nvPr>
            <p:ph idx="1"/>
          </p:nvPr>
        </p:nvSpPr>
        <p:spPr/>
        <p:txBody>
          <a:bodyPr/>
          <a:lstStyle/>
          <a:p>
            <a:r>
              <a:rPr lang="en-US" dirty="0"/>
              <a:t>Credit scoring for farmers is a lot more different and demanding</a:t>
            </a:r>
          </a:p>
          <a:p>
            <a:r>
              <a:rPr lang="en-US" dirty="0"/>
              <a:t>This project aims to coming up with a road-map of quantifying their credit risk</a:t>
            </a:r>
          </a:p>
          <a:p>
            <a:r>
              <a:rPr lang="en-US" dirty="0"/>
              <a:t>Expected to provide insights on promoting financial inclusion to farmers</a:t>
            </a:r>
          </a:p>
          <a:p>
            <a:r>
              <a:rPr lang="en-US" dirty="0"/>
              <a:t>Major Challenges: Data Verification, </a:t>
            </a:r>
            <a:r>
              <a:rPr lang="en-IN" dirty="0"/>
              <a:t>Natural Disaster, Misuse, Digitization, Lack of education</a:t>
            </a:r>
          </a:p>
          <a:p>
            <a:r>
              <a:rPr lang="en-IN" dirty="0"/>
              <a:t>Broad Data Heads: Demographics , Farming details, Capital Strength</a:t>
            </a:r>
          </a:p>
        </p:txBody>
      </p:sp>
    </p:spTree>
    <p:extLst>
      <p:ext uri="{BB962C8B-B14F-4D97-AF65-F5344CB8AC3E}">
        <p14:creationId xmlns:p14="http://schemas.microsoft.com/office/powerpoint/2010/main" val="15654305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B7615-D57A-4C15-B690-664042DF0F13}"/>
              </a:ext>
            </a:extLst>
          </p:cNvPr>
          <p:cNvSpPr>
            <a:spLocks noGrp="1"/>
          </p:cNvSpPr>
          <p:nvPr>
            <p:ph type="title"/>
          </p:nvPr>
        </p:nvSpPr>
        <p:spPr>
          <a:xfrm>
            <a:off x="838200" y="869621"/>
            <a:ext cx="10515600" cy="1325563"/>
          </a:xfrm>
        </p:spPr>
        <p:txBody>
          <a:bodyPr>
            <a:normAutofit fontScale="90000"/>
          </a:bodyPr>
          <a:lstStyle/>
          <a:p>
            <a:r>
              <a:rPr lang="en-IN" b="1" dirty="0">
                <a:latin typeface="Arial" panose="020B0604020202020204" pitchFamily="34" charset="0"/>
                <a:cs typeface="Arial" panose="020B0604020202020204" pitchFamily="34" charset="0"/>
              </a:rPr>
              <a:t>Literature Survey: </a:t>
            </a:r>
            <a:br>
              <a:rPr lang="en-IN" b="1" dirty="0">
                <a:latin typeface="Arial" panose="020B0604020202020204" pitchFamily="34" charset="0"/>
                <a:cs typeface="Arial" panose="020B0604020202020204" pitchFamily="34" charset="0"/>
              </a:rPr>
            </a:br>
            <a:r>
              <a:rPr lang="en-US" sz="2700" b="1" dirty="0">
                <a:latin typeface="Arial" panose="020B0604020202020204" pitchFamily="34" charset="0"/>
                <a:cs typeface="Arial" panose="020B0604020202020204" pitchFamily="34" charset="0"/>
              </a:rPr>
              <a:t>Machine Learning (ML) Technologies for Digital Credit Scoring in Rural Finance: A Literature Review: </a:t>
            </a:r>
            <a:r>
              <a:rPr lang="en-IN" sz="2800" dirty="0"/>
              <a:t>Anil Kumar , Suneel Sharma and Mehregan Mahdavi </a:t>
            </a:r>
            <a:br>
              <a:rPr lang="en-IN" sz="2800" dirty="0"/>
            </a:br>
            <a:endParaRPr lang="en-IN" sz="2700" b="1" dirty="0">
              <a:latin typeface="Arial" panose="020B0604020202020204" pitchFamily="34" charset="0"/>
              <a:cs typeface="Arial" panose="020B0604020202020204" pitchFamily="34" charset="0"/>
            </a:endParaRPr>
          </a:p>
        </p:txBody>
      </p:sp>
      <p:sp>
        <p:nvSpPr>
          <p:cNvPr id="5" name="Content Placeholder 2">
            <a:extLst>
              <a:ext uri="{FF2B5EF4-FFF2-40B4-BE49-F238E27FC236}">
                <a16:creationId xmlns:a16="http://schemas.microsoft.com/office/drawing/2014/main" id="{7C2385A0-EC4D-44D0-B727-AF284638ECD3}"/>
              </a:ext>
            </a:extLst>
          </p:cNvPr>
          <p:cNvSpPr>
            <a:spLocks noGrp="1"/>
          </p:cNvSpPr>
          <p:nvPr>
            <p:ph idx="1"/>
          </p:nvPr>
        </p:nvSpPr>
        <p:spPr>
          <a:xfrm>
            <a:off x="838200" y="2922494"/>
            <a:ext cx="10515600" cy="3570380"/>
          </a:xfrm>
        </p:spPr>
        <p:txBody>
          <a:bodyPr/>
          <a:lstStyle/>
          <a:p>
            <a:r>
              <a:rPr lang="en-IN" dirty="0"/>
              <a:t>Development of Rural Finance</a:t>
            </a:r>
          </a:p>
          <a:p>
            <a:r>
              <a:rPr lang="en-IN" dirty="0"/>
              <a:t>Insufficient Rural Credit and Existence of informal banking channel</a:t>
            </a:r>
          </a:p>
          <a:p>
            <a:r>
              <a:rPr lang="en-IN" dirty="0"/>
              <a:t>Ineffectual Traditional Credit Scoring Model</a:t>
            </a:r>
          </a:p>
          <a:p>
            <a:r>
              <a:rPr lang="en-IN" dirty="0"/>
              <a:t>The findings and recommendations</a:t>
            </a:r>
          </a:p>
        </p:txBody>
      </p:sp>
    </p:spTree>
    <p:extLst>
      <p:ext uri="{BB962C8B-B14F-4D97-AF65-F5344CB8AC3E}">
        <p14:creationId xmlns:p14="http://schemas.microsoft.com/office/powerpoint/2010/main" val="12391842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1FB6B-3B67-4C84-B4D1-8F19762E51CC}"/>
              </a:ext>
            </a:extLst>
          </p:cNvPr>
          <p:cNvSpPr>
            <a:spLocks noGrp="1"/>
          </p:cNvSpPr>
          <p:nvPr>
            <p:ph type="title"/>
          </p:nvPr>
        </p:nvSpPr>
        <p:spPr>
          <a:xfrm>
            <a:off x="680545" y="564776"/>
            <a:ext cx="6629400" cy="1325563"/>
          </a:xfrm>
        </p:spPr>
        <p:txBody>
          <a:bodyPr>
            <a:normAutofit/>
          </a:bodyPr>
          <a:lstStyle/>
          <a:p>
            <a:r>
              <a:rPr lang="en-US" b="1" dirty="0">
                <a:latin typeface="Arial" panose="020B0604020202020204" pitchFamily="34" charset="0"/>
                <a:cs typeface="Arial" panose="020B0604020202020204" pitchFamily="34" charset="0"/>
              </a:rPr>
              <a:t>Motivation of Study</a:t>
            </a:r>
            <a:endParaRPr lang="en-IN"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1767516A-4569-4EA4-89BB-219C400B2057}"/>
              </a:ext>
            </a:extLst>
          </p:cNvPr>
          <p:cNvSpPr>
            <a:spLocks noGrp="1"/>
          </p:cNvSpPr>
          <p:nvPr>
            <p:ph idx="1"/>
          </p:nvPr>
        </p:nvSpPr>
        <p:spPr>
          <a:xfrm>
            <a:off x="838200" y="2043471"/>
            <a:ext cx="10515600" cy="3808318"/>
          </a:xfrm>
        </p:spPr>
        <p:txBody>
          <a:bodyPr>
            <a:normAutofit/>
          </a:bodyPr>
          <a:lstStyle/>
          <a:p>
            <a:r>
              <a:rPr lang="en-IN" dirty="0"/>
              <a:t>Traditional Method vs Digital Method for Credit Assessment</a:t>
            </a:r>
          </a:p>
          <a:p>
            <a:r>
              <a:rPr lang="en-US" dirty="0"/>
              <a:t>Fintech and Big Tech Companies Are Using Digital Channels for Providing Specific and Speedy Banking Solutions</a:t>
            </a:r>
          </a:p>
          <a:p>
            <a:r>
              <a:rPr lang="en-US" dirty="0"/>
              <a:t>Empirical Analysis of Existing Research on ML Methods Adopted by Various Financial Institutions Worldwide for Credit Scoring </a:t>
            </a:r>
            <a:br>
              <a:rPr lang="en-US" dirty="0"/>
            </a:br>
            <a:r>
              <a:rPr lang="en-US" dirty="0"/>
              <a:t>- Local Search Method</a:t>
            </a:r>
            <a:br>
              <a:rPr lang="en-US" dirty="0"/>
            </a:br>
            <a:r>
              <a:rPr lang="en-US" dirty="0"/>
              <a:t>- Stochastic Local Search Method</a:t>
            </a:r>
            <a:br>
              <a:rPr lang="en-US" dirty="0"/>
            </a:br>
            <a:r>
              <a:rPr lang="en-US" dirty="0"/>
              <a:t>- SVM</a:t>
            </a:r>
            <a:endParaRPr lang="en-IN" dirty="0"/>
          </a:p>
        </p:txBody>
      </p:sp>
      <p:sp>
        <p:nvSpPr>
          <p:cNvPr id="4" name="Title 1">
            <a:extLst>
              <a:ext uri="{FF2B5EF4-FFF2-40B4-BE49-F238E27FC236}">
                <a16:creationId xmlns:a16="http://schemas.microsoft.com/office/drawing/2014/main" id="{5C348C4C-457E-4FC0-BB17-5BD9965549CB}"/>
              </a:ext>
            </a:extLst>
          </p:cNvPr>
          <p:cNvSpPr txBox="1">
            <a:spLocks/>
          </p:cNvSpPr>
          <p:nvPr/>
        </p:nvSpPr>
        <p:spPr>
          <a:xfrm>
            <a:off x="5029198" y="107428"/>
            <a:ext cx="7310719" cy="608431"/>
          </a:xfrm>
          <a:prstGeom prst="rect">
            <a:avLst/>
          </a:prstGeom>
        </p:spPr>
        <p:txBody>
          <a:bodyPr vert="horz" lIns="91440" tIns="45720" rIns="91440" bIns="45720" rtlCol="0" anchor="ctr">
            <a:normAutofit fontScale="5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700" b="1" dirty="0">
                <a:latin typeface="Arial" panose="020B0604020202020204" pitchFamily="34" charset="0"/>
                <a:cs typeface="Arial" panose="020B0604020202020204" pitchFamily="34" charset="0"/>
              </a:rPr>
              <a:t>Machine Learning (ML) Technologies for Digital Credit Scoring in Rural Finance: A Literature Review: </a:t>
            </a:r>
            <a:r>
              <a:rPr lang="en-IN" sz="2800" dirty="0"/>
              <a:t>Anil Kumar , Suneel Sharma and Mehregan Mahdavi </a:t>
            </a:r>
            <a:br>
              <a:rPr lang="en-IN" sz="2800" dirty="0"/>
            </a:br>
            <a:endParaRPr lang="en-IN" sz="27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389924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7C031-78EE-4AE3-9902-BA6F96C36099}"/>
              </a:ext>
            </a:extLst>
          </p:cNvPr>
          <p:cNvSpPr>
            <a:spLocks noGrp="1"/>
          </p:cNvSpPr>
          <p:nvPr>
            <p:ph type="title"/>
          </p:nvPr>
        </p:nvSpPr>
        <p:spPr/>
        <p:txBody>
          <a:bodyPr/>
          <a:lstStyle/>
          <a:p>
            <a:r>
              <a:rPr lang="en-IN" b="1" dirty="0">
                <a:latin typeface="Arial" panose="020B0604020202020204" pitchFamily="34" charset="0"/>
                <a:cs typeface="Arial" panose="020B0604020202020204" pitchFamily="34" charset="0"/>
              </a:rPr>
              <a:t>Findings and Analysis</a:t>
            </a:r>
          </a:p>
        </p:txBody>
      </p:sp>
      <p:pic>
        <p:nvPicPr>
          <p:cNvPr id="5" name="Content Placeholder 4">
            <a:extLst>
              <a:ext uri="{FF2B5EF4-FFF2-40B4-BE49-F238E27FC236}">
                <a16:creationId xmlns:a16="http://schemas.microsoft.com/office/drawing/2014/main" id="{90A27DEE-85A9-4FF5-B1D0-442C137B42E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4367046"/>
            <a:ext cx="10515600" cy="2125829"/>
          </a:xfrm>
        </p:spPr>
      </p:pic>
      <p:sp>
        <p:nvSpPr>
          <p:cNvPr id="6" name="TextBox 5">
            <a:extLst>
              <a:ext uri="{FF2B5EF4-FFF2-40B4-BE49-F238E27FC236}">
                <a16:creationId xmlns:a16="http://schemas.microsoft.com/office/drawing/2014/main" id="{003D224C-D978-4B51-942F-E09652F8D195}"/>
              </a:ext>
            </a:extLst>
          </p:cNvPr>
          <p:cNvSpPr txBox="1"/>
          <p:nvPr/>
        </p:nvSpPr>
        <p:spPr>
          <a:xfrm>
            <a:off x="977153" y="1497105"/>
            <a:ext cx="10376647" cy="3139321"/>
          </a:xfrm>
          <a:prstGeom prst="rect">
            <a:avLst/>
          </a:prstGeom>
          <a:noFill/>
        </p:spPr>
        <p:txBody>
          <a:bodyPr wrap="square" rtlCol="0">
            <a:spAutoFit/>
          </a:bodyPr>
          <a:lstStyle/>
          <a:p>
            <a:pPr marL="285750" indent="-285750">
              <a:buFont typeface="Arial" panose="020B0604020202020204" pitchFamily="34" charset="0"/>
              <a:buChar char="•"/>
            </a:pPr>
            <a:r>
              <a:rPr lang="en-IN" sz="2000" dirty="0"/>
              <a:t>Risk Evaluation(</a:t>
            </a:r>
            <a:r>
              <a:rPr lang="en-US" sz="2000" dirty="0"/>
              <a:t>individual risk, operational risk, risk of farm assets, and policy and market risk of farm produce</a:t>
            </a:r>
            <a:r>
              <a:rPr lang="en-IN" sz="2000" dirty="0"/>
              <a:t>) For Farm Assets</a:t>
            </a:r>
          </a:p>
          <a:p>
            <a:pPr marL="285750" indent="-285750">
              <a:buFont typeface="Arial" panose="020B0604020202020204" pitchFamily="34" charset="0"/>
              <a:buChar char="•"/>
            </a:pPr>
            <a:r>
              <a:rPr lang="en-US" sz="2000" dirty="0"/>
              <a:t>Credit scoring is a classification problem between the identification of defaulters and non-defaulters. Both SVM and RF are black-box models and are sensitive to hyperparameters therefore, researchers proposed a modified harmony search random factor that is more robust in terms of performance, explain ability, and computational time</a:t>
            </a:r>
          </a:p>
          <a:p>
            <a:pPr marL="285750" indent="-285750">
              <a:buFont typeface="Arial" panose="020B0604020202020204" pitchFamily="34" charset="0"/>
              <a:buChar char="•"/>
            </a:pPr>
            <a:r>
              <a:rPr lang="en-US" sz="2000" dirty="0"/>
              <a:t>AI-ML-based models which are derived from historical decisions by the loan officers may also result in bias while extending loans. Hence, to reduce the impact of human biasness it is necessary to train the data appropriately so that more robust AI-ML algorithms can be formed</a:t>
            </a:r>
            <a:endParaRPr lang="en-IN" sz="2000" dirty="0"/>
          </a:p>
          <a:p>
            <a:pPr marL="285750" indent="-285750">
              <a:buFont typeface="Arial" panose="020B0604020202020204" pitchFamily="34" charset="0"/>
              <a:buChar char="•"/>
            </a:pPr>
            <a:endParaRPr lang="en-IN" dirty="0"/>
          </a:p>
        </p:txBody>
      </p:sp>
      <p:sp>
        <p:nvSpPr>
          <p:cNvPr id="7" name="Title 1">
            <a:extLst>
              <a:ext uri="{FF2B5EF4-FFF2-40B4-BE49-F238E27FC236}">
                <a16:creationId xmlns:a16="http://schemas.microsoft.com/office/drawing/2014/main" id="{A9969A82-089D-48EB-80A1-5B46691F1F42}"/>
              </a:ext>
            </a:extLst>
          </p:cNvPr>
          <p:cNvSpPr txBox="1">
            <a:spLocks/>
          </p:cNvSpPr>
          <p:nvPr/>
        </p:nvSpPr>
        <p:spPr>
          <a:xfrm>
            <a:off x="5029198" y="107428"/>
            <a:ext cx="7310719" cy="608431"/>
          </a:xfrm>
          <a:prstGeom prst="rect">
            <a:avLst/>
          </a:prstGeom>
        </p:spPr>
        <p:txBody>
          <a:bodyPr vert="horz" lIns="91440" tIns="45720" rIns="91440" bIns="45720" rtlCol="0" anchor="ctr">
            <a:normAutofit fontScale="5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700" b="1" dirty="0">
                <a:latin typeface="Arial" panose="020B0604020202020204" pitchFamily="34" charset="0"/>
                <a:cs typeface="Arial" panose="020B0604020202020204" pitchFamily="34" charset="0"/>
              </a:rPr>
              <a:t>Machine Learning (ML) Technologies for Digital Credit Scoring in Rural Finance: A Literature Review: </a:t>
            </a:r>
            <a:r>
              <a:rPr lang="en-IN" sz="2800" dirty="0"/>
              <a:t>Anil Kumar , Suneel Sharma and Mehregan Mahdavi </a:t>
            </a:r>
            <a:br>
              <a:rPr lang="en-IN" sz="2800" dirty="0"/>
            </a:br>
            <a:endParaRPr lang="en-IN" sz="27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852311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9470F-2632-407B-87D7-00FE87BD803C}"/>
              </a:ext>
            </a:extLst>
          </p:cNvPr>
          <p:cNvSpPr>
            <a:spLocks noGrp="1"/>
          </p:cNvSpPr>
          <p:nvPr>
            <p:ph type="title"/>
          </p:nvPr>
        </p:nvSpPr>
        <p:spPr/>
        <p:txBody>
          <a:bodyPr/>
          <a:lstStyle/>
          <a:p>
            <a:r>
              <a:rPr lang="en-IN" b="1" dirty="0">
                <a:latin typeface="Arial" panose="020B0604020202020204" pitchFamily="34" charset="0"/>
                <a:cs typeface="Arial" panose="020B0604020202020204" pitchFamily="34" charset="0"/>
              </a:rPr>
              <a:t>Conclusions</a:t>
            </a:r>
          </a:p>
        </p:txBody>
      </p:sp>
      <p:sp>
        <p:nvSpPr>
          <p:cNvPr id="3" name="Content Placeholder 2">
            <a:extLst>
              <a:ext uri="{FF2B5EF4-FFF2-40B4-BE49-F238E27FC236}">
                <a16:creationId xmlns:a16="http://schemas.microsoft.com/office/drawing/2014/main" id="{45910DAD-6F9D-4A7D-A360-25EF6DFEA695}"/>
              </a:ext>
            </a:extLst>
          </p:cNvPr>
          <p:cNvSpPr>
            <a:spLocks noGrp="1"/>
          </p:cNvSpPr>
          <p:nvPr>
            <p:ph idx="1"/>
          </p:nvPr>
        </p:nvSpPr>
        <p:spPr/>
        <p:txBody>
          <a:bodyPr>
            <a:normAutofit fontScale="92500" lnSpcReduction="10000"/>
          </a:bodyPr>
          <a:lstStyle/>
          <a:p>
            <a:r>
              <a:rPr lang="en-US" dirty="0"/>
              <a:t>This study probably gives an insight into how these ML algorithms (highlighted by the earlier research) apply to fulfill the different objectives required by the financial institutions for the rural borrowers</a:t>
            </a:r>
          </a:p>
          <a:p>
            <a:r>
              <a:rPr lang="en-US" dirty="0"/>
              <a:t>AI-ML-based algorithms for credit scoring show the way for guiding their credit eligibility check in the shortest computational time with perhaps higher accuracy</a:t>
            </a:r>
          </a:p>
          <a:p>
            <a:r>
              <a:rPr lang="en-US" dirty="0"/>
              <a:t>Future research must be in the direction of the end-to-end implementation of ML-based technology for credit scoring</a:t>
            </a:r>
          </a:p>
          <a:p>
            <a:r>
              <a:rPr lang="en-US" dirty="0"/>
              <a:t>It is advisable to use real live data sets for the assessment of an AIML-based model or hybrid model for credit scoring with these existing data sets as a benchmark</a:t>
            </a:r>
            <a:endParaRPr lang="en-IN" dirty="0"/>
          </a:p>
        </p:txBody>
      </p:sp>
      <p:sp>
        <p:nvSpPr>
          <p:cNvPr id="4" name="Title 1">
            <a:extLst>
              <a:ext uri="{FF2B5EF4-FFF2-40B4-BE49-F238E27FC236}">
                <a16:creationId xmlns:a16="http://schemas.microsoft.com/office/drawing/2014/main" id="{011B7E0F-49E5-4F5D-B74B-4DF1F3D05A7F}"/>
              </a:ext>
            </a:extLst>
          </p:cNvPr>
          <p:cNvSpPr txBox="1">
            <a:spLocks/>
          </p:cNvSpPr>
          <p:nvPr/>
        </p:nvSpPr>
        <p:spPr>
          <a:xfrm>
            <a:off x="5029198" y="107428"/>
            <a:ext cx="7310719" cy="608431"/>
          </a:xfrm>
          <a:prstGeom prst="rect">
            <a:avLst/>
          </a:prstGeom>
        </p:spPr>
        <p:txBody>
          <a:bodyPr vert="horz" lIns="91440" tIns="45720" rIns="91440" bIns="45720" rtlCol="0" anchor="ctr">
            <a:normAutofit fontScale="5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700" b="1" dirty="0">
                <a:latin typeface="Arial" panose="020B0604020202020204" pitchFamily="34" charset="0"/>
                <a:cs typeface="Arial" panose="020B0604020202020204" pitchFamily="34" charset="0"/>
              </a:rPr>
              <a:t>Machine Learning (ML) Technologies for Digital Credit Scoring in Rural Finance: A Literature Review: </a:t>
            </a:r>
            <a:r>
              <a:rPr lang="en-IN" sz="2800" dirty="0"/>
              <a:t>Anil Kumar , Suneel Sharma and Mehregan Mahdavi </a:t>
            </a:r>
            <a:br>
              <a:rPr lang="en-IN" sz="2800" dirty="0"/>
            </a:br>
            <a:endParaRPr lang="en-IN" sz="27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3982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3F452-ABB8-46A3-BFF2-82B9A21E1D99}"/>
              </a:ext>
            </a:extLst>
          </p:cNvPr>
          <p:cNvSpPr>
            <a:spLocks noGrp="1"/>
          </p:cNvSpPr>
          <p:nvPr>
            <p:ph type="title"/>
          </p:nvPr>
        </p:nvSpPr>
        <p:spPr>
          <a:xfrm>
            <a:off x="554420" y="928906"/>
            <a:ext cx="10515600" cy="1325563"/>
          </a:xfrm>
        </p:spPr>
        <p:txBody>
          <a:bodyPr/>
          <a:lstStyle/>
          <a:p>
            <a:r>
              <a:rPr lang="en-IN" b="1" dirty="0">
                <a:latin typeface="Arial" panose="020B0604020202020204" pitchFamily="34" charset="0"/>
                <a:cs typeface="Arial" panose="020B0604020202020204" pitchFamily="34" charset="0"/>
              </a:rPr>
              <a:t>Project Work</a:t>
            </a:r>
          </a:p>
        </p:txBody>
      </p:sp>
      <p:sp>
        <p:nvSpPr>
          <p:cNvPr id="3" name="Content Placeholder 2">
            <a:extLst>
              <a:ext uri="{FF2B5EF4-FFF2-40B4-BE49-F238E27FC236}">
                <a16:creationId xmlns:a16="http://schemas.microsoft.com/office/drawing/2014/main" id="{F3B1A7BA-3723-445B-9B12-49A85B9FEAD9}"/>
              </a:ext>
            </a:extLst>
          </p:cNvPr>
          <p:cNvSpPr>
            <a:spLocks noGrp="1"/>
          </p:cNvSpPr>
          <p:nvPr>
            <p:ph idx="1"/>
          </p:nvPr>
        </p:nvSpPr>
        <p:spPr>
          <a:xfrm>
            <a:off x="1387366" y="2254469"/>
            <a:ext cx="9966434" cy="3922494"/>
          </a:xfrm>
        </p:spPr>
        <p:txBody>
          <a:bodyPr/>
          <a:lstStyle/>
          <a:p>
            <a:r>
              <a:rPr lang="en-IN" dirty="0"/>
              <a:t>Data Collection</a:t>
            </a:r>
          </a:p>
          <a:p>
            <a:r>
              <a:rPr lang="en-IN" dirty="0"/>
              <a:t>Data Pre-processing</a:t>
            </a:r>
          </a:p>
          <a:p>
            <a:r>
              <a:rPr lang="en-US" dirty="0"/>
              <a:t>Applying Different ML Algorithms for clustering </a:t>
            </a:r>
          </a:p>
          <a:p>
            <a:r>
              <a:rPr lang="en-IN" dirty="0"/>
              <a:t>Results and Analysis</a:t>
            </a:r>
          </a:p>
        </p:txBody>
      </p:sp>
    </p:spTree>
    <p:extLst>
      <p:ext uri="{BB962C8B-B14F-4D97-AF65-F5344CB8AC3E}">
        <p14:creationId xmlns:p14="http://schemas.microsoft.com/office/powerpoint/2010/main" val="19455887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545B3-90E6-4EBF-99D5-C115A3D295FD}"/>
              </a:ext>
            </a:extLst>
          </p:cNvPr>
          <p:cNvSpPr>
            <a:spLocks noGrp="1"/>
          </p:cNvSpPr>
          <p:nvPr>
            <p:ph type="title"/>
          </p:nvPr>
        </p:nvSpPr>
        <p:spPr>
          <a:xfrm>
            <a:off x="396766" y="250989"/>
            <a:ext cx="10515600" cy="1325563"/>
          </a:xfrm>
        </p:spPr>
        <p:txBody>
          <a:bodyPr/>
          <a:lstStyle/>
          <a:p>
            <a:r>
              <a:rPr lang="en-IN" b="1" dirty="0">
                <a:latin typeface="Arial" panose="020B0604020202020204" pitchFamily="34" charset="0"/>
                <a:cs typeface="Arial" panose="020B0604020202020204" pitchFamily="34" charset="0"/>
              </a:rPr>
              <a:t>Data Collection </a:t>
            </a:r>
          </a:p>
        </p:txBody>
      </p:sp>
      <p:sp>
        <p:nvSpPr>
          <p:cNvPr id="3" name="Content Placeholder 2">
            <a:extLst>
              <a:ext uri="{FF2B5EF4-FFF2-40B4-BE49-F238E27FC236}">
                <a16:creationId xmlns:a16="http://schemas.microsoft.com/office/drawing/2014/main" id="{6018ECE0-DCD9-4779-B19D-52D2F668300B}"/>
              </a:ext>
            </a:extLst>
          </p:cNvPr>
          <p:cNvSpPr>
            <a:spLocks noGrp="1"/>
          </p:cNvSpPr>
          <p:nvPr>
            <p:ph idx="1"/>
          </p:nvPr>
        </p:nvSpPr>
        <p:spPr>
          <a:xfrm>
            <a:off x="646386" y="1576552"/>
            <a:ext cx="10909738" cy="4887310"/>
          </a:xfrm>
        </p:spPr>
        <p:txBody>
          <a:bodyPr>
            <a:normAutofit/>
          </a:bodyPr>
          <a:lstStyle/>
          <a:p>
            <a:r>
              <a:rPr lang="en-IN" dirty="0"/>
              <a:t>Demographics: </a:t>
            </a:r>
            <a:r>
              <a:rPr lang="en-US" dirty="0"/>
              <a:t>Name, Aadhar No., Pan No., Phone, Marital status, Genuineness of the farmer, Family Size, City/District, State, Years of stay</a:t>
            </a:r>
          </a:p>
          <a:p>
            <a:r>
              <a:rPr lang="en-IN" dirty="0"/>
              <a:t>Farming Details: </a:t>
            </a:r>
            <a:r>
              <a:rPr lang="en-US" dirty="0"/>
              <a:t>Experience as a farmer, Land area, Soil Type, Land location, Major Crops grown, Quantity produced for each crop, Selling price for each crop, Water access on a scale of 1-10, Most used Machineries</a:t>
            </a:r>
          </a:p>
          <a:p>
            <a:r>
              <a:rPr lang="en-IN" dirty="0"/>
              <a:t>Capital Strength: </a:t>
            </a:r>
            <a:r>
              <a:rPr lang="en-US" dirty="0"/>
              <a:t>Monthly income, Previous Loans history, Purpose of taking loans, Available assets valuation, Valuation of the asset sold recently, Partners Details, How healthy is the farmer (1-10), Other income sources (if any), Average Monthly expenditure</a:t>
            </a:r>
            <a:endParaRPr lang="en-IN" dirty="0"/>
          </a:p>
        </p:txBody>
      </p:sp>
    </p:spTree>
    <p:extLst>
      <p:ext uri="{BB962C8B-B14F-4D97-AF65-F5344CB8AC3E}">
        <p14:creationId xmlns:p14="http://schemas.microsoft.com/office/powerpoint/2010/main" val="32250289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1414</TotalTime>
  <Words>1404</Words>
  <Application>Microsoft Office PowerPoint</Application>
  <PresentationFormat>Widescreen</PresentationFormat>
  <Paragraphs>97</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Bahnschrift Light</vt:lpstr>
      <vt:lpstr>Calibri</vt:lpstr>
      <vt:lpstr>Calibri Light</vt:lpstr>
      <vt:lpstr>Office Theme</vt:lpstr>
      <vt:lpstr>IES601 - Seminar Report</vt:lpstr>
      <vt:lpstr>Contents:</vt:lpstr>
      <vt:lpstr>Introduction</vt:lpstr>
      <vt:lpstr>Literature Survey:  Machine Learning (ML) Technologies for Digital Credit Scoring in Rural Finance: A Literature Review: Anil Kumar , Suneel Sharma and Mehregan Mahdavi  </vt:lpstr>
      <vt:lpstr>Motivation of Study</vt:lpstr>
      <vt:lpstr>Findings and Analysis</vt:lpstr>
      <vt:lpstr>Conclusions</vt:lpstr>
      <vt:lpstr>Project Work</vt:lpstr>
      <vt:lpstr>Data Collection </vt:lpstr>
      <vt:lpstr>Data Pre-processing:   Taking care of missing data </vt:lpstr>
      <vt:lpstr>Data Pre-processing:   Encoding categorical data </vt:lpstr>
      <vt:lpstr>Applying Different ML Algorithms</vt:lpstr>
      <vt:lpstr>Applying Different ML Algorithms:  Clustering</vt:lpstr>
      <vt:lpstr>Clustering:  Finding the optimal number of clusters: Elbow Method</vt:lpstr>
      <vt:lpstr>Clustering:  Finding the optimal number of clusters: Dendrogram Method</vt:lpstr>
      <vt:lpstr>Clustering:  K Means Clustering</vt:lpstr>
      <vt:lpstr>Clustering:  Hierarchical Clustering</vt:lpstr>
      <vt:lpstr>Clustering:  Hierarchical Clustering</vt:lpstr>
      <vt:lpstr>Results and Analysis</vt:lpstr>
      <vt:lpstr>Results and Analysis</vt:lpstr>
      <vt:lpstr>Conclusion and Future Work</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Mid Semester Seminar Review</dc:title>
  <dc:creator>Aakash Roy</dc:creator>
  <cp:lastModifiedBy>Aakash Roy</cp:lastModifiedBy>
  <cp:revision>29</cp:revision>
  <dcterms:created xsi:type="dcterms:W3CDTF">2022-03-06T17:39:56Z</dcterms:created>
  <dcterms:modified xsi:type="dcterms:W3CDTF">2022-05-05T09:06:41Z</dcterms:modified>
</cp:coreProperties>
</file>