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6" r:id="rId3"/>
    <p:sldId id="348" r:id="rId4"/>
    <p:sldId id="336" r:id="rId5"/>
    <p:sldId id="337" r:id="rId6"/>
    <p:sldId id="338" r:id="rId7"/>
    <p:sldId id="335" r:id="rId8"/>
    <p:sldId id="331" r:id="rId9"/>
    <p:sldId id="333" r:id="rId10"/>
    <p:sldId id="339" r:id="rId11"/>
    <p:sldId id="349" r:id="rId12"/>
    <p:sldId id="351" r:id="rId13"/>
    <p:sldId id="353" r:id="rId14"/>
    <p:sldId id="347" r:id="rId15"/>
    <p:sldId id="352" r:id="rId16"/>
    <p:sldId id="350" r:id="rId17"/>
    <p:sldId id="308" r:id="rId18"/>
    <p:sldId id="3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yushi Patil" initials="AP" lastIdx="1" clrIdx="0">
    <p:extLst>
      <p:ext uri="{19B8F6BF-5375-455C-9EA6-DF929625EA0E}">
        <p15:presenceInfo xmlns:p15="http://schemas.microsoft.com/office/powerpoint/2012/main" userId="S::21i190001@iitb.ac.in::0e7d9229-01bf-4127-bf33-415fb7754e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33CCCC"/>
    <a:srgbClr val="6600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06B3F6-DD01-471E-9399-A7FA01740C1F}" v="406" dt="2023-04-26T22:05:07.015"/>
    <p1510:client id="{5A9B16C9-4E86-40E5-A32C-D9F6B32780CE}" v="402" dt="2023-04-26T21:54:14.483"/>
    <p1510:client id="{7FD5EB45-31FC-4171-AC57-05E088308483}" v="706" dt="2023-04-26T22:35:24.711"/>
    <p1510:client id="{AA5BB422-8573-47CF-AD31-977A28FE4D1C}" v="197" dt="2023-04-26T21:38:42.508"/>
    <p1510:client id="{DC4E4C0E-767B-4BFA-AAC6-7CCDFAF5EA5F}" v="2" dt="2023-04-26T21:39:52.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4660"/>
  </p:normalViewPr>
  <p:slideViewPr>
    <p:cSldViewPr snapToGrid="0">
      <p:cViewPr varScale="1">
        <p:scale>
          <a:sx n="66" d="100"/>
          <a:sy n="66" d="100"/>
        </p:scale>
        <p:origin x="7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EFB9-6BEC-9B14-F011-7131152DE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05A75-1A42-CE42-79A4-9F017BEE55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D8FCB2-E1C4-4E5D-FAEE-74223A20BC20}"/>
              </a:ext>
            </a:extLst>
          </p:cNvPr>
          <p:cNvSpPr>
            <a:spLocks noGrp="1"/>
          </p:cNvSpPr>
          <p:nvPr>
            <p:ph type="dt" sz="half" idx="10"/>
          </p:nvPr>
        </p:nvSpPr>
        <p:spPr/>
        <p:txBody>
          <a:bodyPr/>
          <a:lstStyle/>
          <a:p>
            <a:fld id="{8488265E-8619-4B20-85ED-43504BC432B7}" type="datetimeFigureOut">
              <a:rPr lang="en-IN" smtClean="0"/>
              <a:t>26-04-2023</a:t>
            </a:fld>
            <a:endParaRPr lang="en-IN"/>
          </a:p>
        </p:txBody>
      </p:sp>
      <p:sp>
        <p:nvSpPr>
          <p:cNvPr id="5" name="Footer Placeholder 4">
            <a:extLst>
              <a:ext uri="{FF2B5EF4-FFF2-40B4-BE49-F238E27FC236}">
                <a16:creationId xmlns:a16="http://schemas.microsoft.com/office/drawing/2014/main" id="{DB2BC21A-9469-3496-CABA-FBC693F32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5EDB3C-B8EC-3AB7-722E-096C1BE0A989}"/>
              </a:ext>
            </a:extLst>
          </p:cNvPr>
          <p:cNvSpPr>
            <a:spLocks noGrp="1"/>
          </p:cNvSpPr>
          <p:nvPr>
            <p:ph type="sldNum" sz="quarter" idx="12"/>
          </p:nvPr>
        </p:nvSpPr>
        <p:spPr/>
        <p:txBody>
          <a:bodyPr/>
          <a:lstStyle/>
          <a:p>
            <a:fld id="{7CEB668F-D577-4974-8993-8793AD397C3D}" type="slidenum">
              <a:rPr lang="en-IN" smtClean="0"/>
              <a:t>‹#›</a:t>
            </a:fld>
            <a:endParaRPr lang="en-IN"/>
          </a:p>
        </p:txBody>
      </p:sp>
    </p:spTree>
    <p:extLst>
      <p:ext uri="{BB962C8B-B14F-4D97-AF65-F5344CB8AC3E}">
        <p14:creationId xmlns:p14="http://schemas.microsoft.com/office/powerpoint/2010/main" val="177065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2750-326D-7D55-13AA-3ECD9DCF52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BC8606-AEF1-E7E9-8F8B-53A63550B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BD09F4-54FA-8174-8287-C3AA52C289BD}"/>
              </a:ext>
            </a:extLst>
          </p:cNvPr>
          <p:cNvSpPr>
            <a:spLocks noGrp="1"/>
          </p:cNvSpPr>
          <p:nvPr>
            <p:ph type="dt" sz="half" idx="10"/>
          </p:nvPr>
        </p:nvSpPr>
        <p:spPr/>
        <p:txBody>
          <a:bodyPr/>
          <a:lstStyle/>
          <a:p>
            <a:fld id="{8488265E-8619-4B20-85ED-43504BC432B7}" type="datetimeFigureOut">
              <a:rPr lang="en-IN" smtClean="0"/>
              <a:t>26-04-2023</a:t>
            </a:fld>
            <a:endParaRPr lang="en-IN"/>
          </a:p>
        </p:txBody>
      </p:sp>
      <p:sp>
        <p:nvSpPr>
          <p:cNvPr id="5" name="Footer Placeholder 4">
            <a:extLst>
              <a:ext uri="{FF2B5EF4-FFF2-40B4-BE49-F238E27FC236}">
                <a16:creationId xmlns:a16="http://schemas.microsoft.com/office/drawing/2014/main" id="{BED06205-7E92-F914-A127-414E5D8091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990A19-650A-9E94-5DE1-8DD611C3A283}"/>
              </a:ext>
            </a:extLst>
          </p:cNvPr>
          <p:cNvSpPr>
            <a:spLocks noGrp="1"/>
          </p:cNvSpPr>
          <p:nvPr>
            <p:ph type="sldNum" sz="quarter" idx="12"/>
          </p:nvPr>
        </p:nvSpPr>
        <p:spPr/>
        <p:txBody>
          <a:bodyPr/>
          <a:lstStyle/>
          <a:p>
            <a:fld id="{7CEB668F-D577-4974-8993-8793AD397C3D}" type="slidenum">
              <a:rPr lang="en-IN" smtClean="0"/>
              <a:t>‹#›</a:t>
            </a:fld>
            <a:endParaRPr lang="en-IN"/>
          </a:p>
        </p:txBody>
      </p:sp>
    </p:spTree>
    <p:extLst>
      <p:ext uri="{BB962C8B-B14F-4D97-AF65-F5344CB8AC3E}">
        <p14:creationId xmlns:p14="http://schemas.microsoft.com/office/powerpoint/2010/main" val="133756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246D4-5E3A-AE5F-5E08-8700676EFC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F1EA02-32BE-65D8-00F5-677F521149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26B22D-48FB-9863-F189-C7AF5D9EBD50}"/>
              </a:ext>
            </a:extLst>
          </p:cNvPr>
          <p:cNvSpPr>
            <a:spLocks noGrp="1"/>
          </p:cNvSpPr>
          <p:nvPr>
            <p:ph type="dt" sz="half" idx="10"/>
          </p:nvPr>
        </p:nvSpPr>
        <p:spPr/>
        <p:txBody>
          <a:bodyPr/>
          <a:lstStyle/>
          <a:p>
            <a:fld id="{8488265E-8619-4B20-85ED-43504BC432B7}" type="datetimeFigureOut">
              <a:rPr lang="en-IN" smtClean="0"/>
              <a:t>26-04-2023</a:t>
            </a:fld>
            <a:endParaRPr lang="en-IN"/>
          </a:p>
        </p:txBody>
      </p:sp>
      <p:sp>
        <p:nvSpPr>
          <p:cNvPr id="5" name="Footer Placeholder 4">
            <a:extLst>
              <a:ext uri="{FF2B5EF4-FFF2-40B4-BE49-F238E27FC236}">
                <a16:creationId xmlns:a16="http://schemas.microsoft.com/office/drawing/2014/main" id="{D031ED84-D50B-A2FA-516F-8E8864830B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8B31D1-7989-9AE4-6BCE-D31126DF1801}"/>
              </a:ext>
            </a:extLst>
          </p:cNvPr>
          <p:cNvSpPr>
            <a:spLocks noGrp="1"/>
          </p:cNvSpPr>
          <p:nvPr>
            <p:ph type="sldNum" sz="quarter" idx="12"/>
          </p:nvPr>
        </p:nvSpPr>
        <p:spPr/>
        <p:txBody>
          <a:bodyPr/>
          <a:lstStyle/>
          <a:p>
            <a:fld id="{7CEB668F-D577-4974-8993-8793AD397C3D}" type="slidenum">
              <a:rPr lang="en-IN" smtClean="0"/>
              <a:t>‹#›</a:t>
            </a:fld>
            <a:endParaRPr lang="en-IN"/>
          </a:p>
        </p:txBody>
      </p:sp>
    </p:spTree>
    <p:extLst>
      <p:ext uri="{BB962C8B-B14F-4D97-AF65-F5344CB8AC3E}">
        <p14:creationId xmlns:p14="http://schemas.microsoft.com/office/powerpoint/2010/main" val="47622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2BE5-BEF9-E958-2D5D-B8B26EBDD7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D07C5F-2600-E3AE-AE19-E13E2A6B4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B1967-4EBE-2ABA-0502-24260A5AE3AB}"/>
              </a:ext>
            </a:extLst>
          </p:cNvPr>
          <p:cNvSpPr>
            <a:spLocks noGrp="1"/>
          </p:cNvSpPr>
          <p:nvPr>
            <p:ph type="dt" sz="half" idx="10"/>
          </p:nvPr>
        </p:nvSpPr>
        <p:spPr/>
        <p:txBody>
          <a:bodyPr/>
          <a:lstStyle/>
          <a:p>
            <a:fld id="{8488265E-8619-4B20-85ED-43504BC432B7}" type="datetimeFigureOut">
              <a:rPr lang="en-IN" smtClean="0"/>
              <a:t>26-04-2023</a:t>
            </a:fld>
            <a:endParaRPr lang="en-IN"/>
          </a:p>
        </p:txBody>
      </p:sp>
      <p:sp>
        <p:nvSpPr>
          <p:cNvPr id="5" name="Footer Placeholder 4">
            <a:extLst>
              <a:ext uri="{FF2B5EF4-FFF2-40B4-BE49-F238E27FC236}">
                <a16:creationId xmlns:a16="http://schemas.microsoft.com/office/drawing/2014/main" id="{013515E7-F1A9-2B31-5CA8-D83C94EF0A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0989E-517D-3816-9E38-F58AFAAA4CCA}"/>
              </a:ext>
            </a:extLst>
          </p:cNvPr>
          <p:cNvSpPr>
            <a:spLocks noGrp="1"/>
          </p:cNvSpPr>
          <p:nvPr>
            <p:ph type="sldNum" sz="quarter" idx="12"/>
          </p:nvPr>
        </p:nvSpPr>
        <p:spPr/>
        <p:txBody>
          <a:bodyPr/>
          <a:lstStyle/>
          <a:p>
            <a:fld id="{7CEB668F-D577-4974-8993-8793AD397C3D}" type="slidenum">
              <a:rPr lang="en-IN" smtClean="0"/>
              <a:t>‹#›</a:t>
            </a:fld>
            <a:endParaRPr lang="en-IN"/>
          </a:p>
        </p:txBody>
      </p:sp>
    </p:spTree>
    <p:extLst>
      <p:ext uri="{BB962C8B-B14F-4D97-AF65-F5344CB8AC3E}">
        <p14:creationId xmlns:p14="http://schemas.microsoft.com/office/powerpoint/2010/main" val="375530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C4CA-E184-C7EB-562E-5803B3C6D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A59D73-6760-6836-E1BF-A07529A66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294F2D-EB10-EB37-CBEC-C5A886007962}"/>
              </a:ext>
            </a:extLst>
          </p:cNvPr>
          <p:cNvSpPr>
            <a:spLocks noGrp="1"/>
          </p:cNvSpPr>
          <p:nvPr>
            <p:ph type="dt" sz="half" idx="10"/>
          </p:nvPr>
        </p:nvSpPr>
        <p:spPr/>
        <p:txBody>
          <a:bodyPr/>
          <a:lstStyle/>
          <a:p>
            <a:fld id="{8488265E-8619-4B20-85ED-43504BC432B7}" type="datetimeFigureOut">
              <a:rPr lang="en-IN" smtClean="0"/>
              <a:t>26-04-2023</a:t>
            </a:fld>
            <a:endParaRPr lang="en-IN"/>
          </a:p>
        </p:txBody>
      </p:sp>
      <p:sp>
        <p:nvSpPr>
          <p:cNvPr id="5" name="Footer Placeholder 4">
            <a:extLst>
              <a:ext uri="{FF2B5EF4-FFF2-40B4-BE49-F238E27FC236}">
                <a16:creationId xmlns:a16="http://schemas.microsoft.com/office/drawing/2014/main" id="{D4463541-7159-9F8A-BF9A-3C8797022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8FFEBF-CD8B-2CAB-DA1B-023080BFF1BB}"/>
              </a:ext>
            </a:extLst>
          </p:cNvPr>
          <p:cNvSpPr>
            <a:spLocks noGrp="1"/>
          </p:cNvSpPr>
          <p:nvPr>
            <p:ph type="sldNum" sz="quarter" idx="12"/>
          </p:nvPr>
        </p:nvSpPr>
        <p:spPr/>
        <p:txBody>
          <a:bodyPr/>
          <a:lstStyle/>
          <a:p>
            <a:fld id="{7CEB668F-D577-4974-8993-8793AD397C3D}" type="slidenum">
              <a:rPr lang="en-IN" smtClean="0"/>
              <a:t>‹#›</a:t>
            </a:fld>
            <a:endParaRPr lang="en-IN"/>
          </a:p>
        </p:txBody>
      </p:sp>
    </p:spTree>
    <p:extLst>
      <p:ext uri="{BB962C8B-B14F-4D97-AF65-F5344CB8AC3E}">
        <p14:creationId xmlns:p14="http://schemas.microsoft.com/office/powerpoint/2010/main" val="280920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DC35-3017-C5E3-5CBE-DD52AB9DC6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51D120-987A-07D5-13C0-20AF64D74C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76FE84-7674-2C62-CC5D-BF24E76098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1A1A56-616D-9280-4C6D-BD48EAF61C07}"/>
              </a:ext>
            </a:extLst>
          </p:cNvPr>
          <p:cNvSpPr>
            <a:spLocks noGrp="1"/>
          </p:cNvSpPr>
          <p:nvPr>
            <p:ph type="dt" sz="half" idx="10"/>
          </p:nvPr>
        </p:nvSpPr>
        <p:spPr/>
        <p:txBody>
          <a:bodyPr/>
          <a:lstStyle/>
          <a:p>
            <a:fld id="{8488265E-8619-4B20-85ED-43504BC432B7}" type="datetimeFigureOut">
              <a:rPr lang="en-IN" smtClean="0"/>
              <a:t>26-04-2023</a:t>
            </a:fld>
            <a:endParaRPr lang="en-IN"/>
          </a:p>
        </p:txBody>
      </p:sp>
      <p:sp>
        <p:nvSpPr>
          <p:cNvPr id="6" name="Footer Placeholder 5">
            <a:extLst>
              <a:ext uri="{FF2B5EF4-FFF2-40B4-BE49-F238E27FC236}">
                <a16:creationId xmlns:a16="http://schemas.microsoft.com/office/drawing/2014/main" id="{16A5811C-19CB-98BB-31FB-A875A4FB88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CB7CD6-449B-0905-A4DC-58A7E9D58EC1}"/>
              </a:ext>
            </a:extLst>
          </p:cNvPr>
          <p:cNvSpPr>
            <a:spLocks noGrp="1"/>
          </p:cNvSpPr>
          <p:nvPr>
            <p:ph type="sldNum" sz="quarter" idx="12"/>
          </p:nvPr>
        </p:nvSpPr>
        <p:spPr/>
        <p:txBody>
          <a:bodyPr/>
          <a:lstStyle/>
          <a:p>
            <a:fld id="{7CEB668F-D577-4974-8993-8793AD397C3D}" type="slidenum">
              <a:rPr lang="en-IN" smtClean="0"/>
              <a:t>‹#›</a:t>
            </a:fld>
            <a:endParaRPr lang="en-IN"/>
          </a:p>
        </p:txBody>
      </p:sp>
    </p:spTree>
    <p:extLst>
      <p:ext uri="{BB962C8B-B14F-4D97-AF65-F5344CB8AC3E}">
        <p14:creationId xmlns:p14="http://schemas.microsoft.com/office/powerpoint/2010/main" val="29308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51D1-CB8B-0102-5350-C5A3EEBD00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23CAD3-DD18-BBDD-3B62-BC3C3CD133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1F9E81-1703-9978-D53E-3D0FC0D771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87B1D5-307F-AD26-EDD5-A1805E55F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E62920-4A6D-94AE-12BB-6EA16E90E4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D71D98-7D48-192B-9E54-10496231AFAC}"/>
              </a:ext>
            </a:extLst>
          </p:cNvPr>
          <p:cNvSpPr>
            <a:spLocks noGrp="1"/>
          </p:cNvSpPr>
          <p:nvPr>
            <p:ph type="dt" sz="half" idx="10"/>
          </p:nvPr>
        </p:nvSpPr>
        <p:spPr/>
        <p:txBody>
          <a:bodyPr/>
          <a:lstStyle/>
          <a:p>
            <a:fld id="{8488265E-8619-4B20-85ED-43504BC432B7}" type="datetimeFigureOut">
              <a:rPr lang="en-IN" smtClean="0"/>
              <a:t>26-04-2023</a:t>
            </a:fld>
            <a:endParaRPr lang="en-IN"/>
          </a:p>
        </p:txBody>
      </p:sp>
      <p:sp>
        <p:nvSpPr>
          <p:cNvPr id="8" name="Footer Placeholder 7">
            <a:extLst>
              <a:ext uri="{FF2B5EF4-FFF2-40B4-BE49-F238E27FC236}">
                <a16:creationId xmlns:a16="http://schemas.microsoft.com/office/drawing/2014/main" id="{B4A50A04-9A54-A356-119A-97E8590224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A71E72-E3B4-C605-6E6F-0792F215FBB7}"/>
              </a:ext>
            </a:extLst>
          </p:cNvPr>
          <p:cNvSpPr>
            <a:spLocks noGrp="1"/>
          </p:cNvSpPr>
          <p:nvPr>
            <p:ph type="sldNum" sz="quarter" idx="12"/>
          </p:nvPr>
        </p:nvSpPr>
        <p:spPr/>
        <p:txBody>
          <a:bodyPr/>
          <a:lstStyle/>
          <a:p>
            <a:fld id="{7CEB668F-D577-4974-8993-8793AD397C3D}" type="slidenum">
              <a:rPr lang="en-IN" smtClean="0"/>
              <a:t>‹#›</a:t>
            </a:fld>
            <a:endParaRPr lang="en-IN"/>
          </a:p>
        </p:txBody>
      </p:sp>
    </p:spTree>
    <p:extLst>
      <p:ext uri="{BB962C8B-B14F-4D97-AF65-F5344CB8AC3E}">
        <p14:creationId xmlns:p14="http://schemas.microsoft.com/office/powerpoint/2010/main" val="357121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5DC5-718D-777C-5D46-F64972F93A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D30D97-5A26-91BB-A7C5-3727B12C1203}"/>
              </a:ext>
            </a:extLst>
          </p:cNvPr>
          <p:cNvSpPr>
            <a:spLocks noGrp="1"/>
          </p:cNvSpPr>
          <p:nvPr>
            <p:ph type="dt" sz="half" idx="10"/>
          </p:nvPr>
        </p:nvSpPr>
        <p:spPr/>
        <p:txBody>
          <a:bodyPr/>
          <a:lstStyle/>
          <a:p>
            <a:fld id="{8488265E-8619-4B20-85ED-43504BC432B7}" type="datetimeFigureOut">
              <a:rPr lang="en-IN" smtClean="0"/>
              <a:t>26-04-2023</a:t>
            </a:fld>
            <a:endParaRPr lang="en-IN"/>
          </a:p>
        </p:txBody>
      </p:sp>
      <p:sp>
        <p:nvSpPr>
          <p:cNvPr id="4" name="Footer Placeholder 3">
            <a:extLst>
              <a:ext uri="{FF2B5EF4-FFF2-40B4-BE49-F238E27FC236}">
                <a16:creationId xmlns:a16="http://schemas.microsoft.com/office/drawing/2014/main" id="{91592308-81FC-4E49-7DEA-DD17F2DDFC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C4DA16-CAE4-04C2-94D8-30F3995C1A35}"/>
              </a:ext>
            </a:extLst>
          </p:cNvPr>
          <p:cNvSpPr>
            <a:spLocks noGrp="1"/>
          </p:cNvSpPr>
          <p:nvPr>
            <p:ph type="sldNum" sz="quarter" idx="12"/>
          </p:nvPr>
        </p:nvSpPr>
        <p:spPr/>
        <p:txBody>
          <a:bodyPr/>
          <a:lstStyle/>
          <a:p>
            <a:fld id="{7CEB668F-D577-4974-8993-8793AD397C3D}" type="slidenum">
              <a:rPr lang="en-IN" smtClean="0"/>
              <a:t>‹#›</a:t>
            </a:fld>
            <a:endParaRPr lang="en-IN"/>
          </a:p>
        </p:txBody>
      </p:sp>
    </p:spTree>
    <p:extLst>
      <p:ext uri="{BB962C8B-B14F-4D97-AF65-F5344CB8AC3E}">
        <p14:creationId xmlns:p14="http://schemas.microsoft.com/office/powerpoint/2010/main" val="352521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39DF5D-88E6-2F6E-0717-1F3B9396AB10}"/>
              </a:ext>
            </a:extLst>
          </p:cNvPr>
          <p:cNvSpPr>
            <a:spLocks noGrp="1"/>
          </p:cNvSpPr>
          <p:nvPr>
            <p:ph type="dt" sz="half" idx="10"/>
          </p:nvPr>
        </p:nvSpPr>
        <p:spPr/>
        <p:txBody>
          <a:bodyPr/>
          <a:lstStyle/>
          <a:p>
            <a:fld id="{8488265E-8619-4B20-85ED-43504BC432B7}" type="datetimeFigureOut">
              <a:rPr lang="en-IN" smtClean="0"/>
              <a:t>26-04-2023</a:t>
            </a:fld>
            <a:endParaRPr lang="en-IN"/>
          </a:p>
        </p:txBody>
      </p:sp>
      <p:sp>
        <p:nvSpPr>
          <p:cNvPr id="3" name="Footer Placeholder 2">
            <a:extLst>
              <a:ext uri="{FF2B5EF4-FFF2-40B4-BE49-F238E27FC236}">
                <a16:creationId xmlns:a16="http://schemas.microsoft.com/office/drawing/2014/main" id="{60FBE9F4-BC4C-576D-DF95-E9E6A8B9B3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FD6232-6CBB-F903-CEFA-2EC0A464872F}"/>
              </a:ext>
            </a:extLst>
          </p:cNvPr>
          <p:cNvSpPr>
            <a:spLocks noGrp="1"/>
          </p:cNvSpPr>
          <p:nvPr>
            <p:ph type="sldNum" sz="quarter" idx="12"/>
          </p:nvPr>
        </p:nvSpPr>
        <p:spPr/>
        <p:txBody>
          <a:bodyPr/>
          <a:lstStyle/>
          <a:p>
            <a:fld id="{7CEB668F-D577-4974-8993-8793AD397C3D}" type="slidenum">
              <a:rPr lang="en-IN" smtClean="0"/>
              <a:t>‹#›</a:t>
            </a:fld>
            <a:endParaRPr lang="en-IN"/>
          </a:p>
        </p:txBody>
      </p:sp>
    </p:spTree>
    <p:extLst>
      <p:ext uri="{BB962C8B-B14F-4D97-AF65-F5344CB8AC3E}">
        <p14:creationId xmlns:p14="http://schemas.microsoft.com/office/powerpoint/2010/main" val="168871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2BCD-7BE9-1F7F-1FCC-24ACD78A3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8C529D-DD90-A2CA-755F-B7960DB88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1959BE-63A4-3DA1-964F-4974C7208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17E4C-DB8B-9934-B593-D4932DD11309}"/>
              </a:ext>
            </a:extLst>
          </p:cNvPr>
          <p:cNvSpPr>
            <a:spLocks noGrp="1"/>
          </p:cNvSpPr>
          <p:nvPr>
            <p:ph type="dt" sz="half" idx="10"/>
          </p:nvPr>
        </p:nvSpPr>
        <p:spPr/>
        <p:txBody>
          <a:bodyPr/>
          <a:lstStyle/>
          <a:p>
            <a:fld id="{8488265E-8619-4B20-85ED-43504BC432B7}" type="datetimeFigureOut">
              <a:rPr lang="en-IN" smtClean="0"/>
              <a:t>26-04-2023</a:t>
            </a:fld>
            <a:endParaRPr lang="en-IN"/>
          </a:p>
        </p:txBody>
      </p:sp>
      <p:sp>
        <p:nvSpPr>
          <p:cNvPr id="6" name="Footer Placeholder 5">
            <a:extLst>
              <a:ext uri="{FF2B5EF4-FFF2-40B4-BE49-F238E27FC236}">
                <a16:creationId xmlns:a16="http://schemas.microsoft.com/office/drawing/2014/main" id="{01180091-68F8-496F-18C4-8BBE9D5A6B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20EF5A-31EB-9189-80CF-EB07C2B1B2AB}"/>
              </a:ext>
            </a:extLst>
          </p:cNvPr>
          <p:cNvSpPr>
            <a:spLocks noGrp="1"/>
          </p:cNvSpPr>
          <p:nvPr>
            <p:ph type="sldNum" sz="quarter" idx="12"/>
          </p:nvPr>
        </p:nvSpPr>
        <p:spPr/>
        <p:txBody>
          <a:bodyPr/>
          <a:lstStyle/>
          <a:p>
            <a:fld id="{7CEB668F-D577-4974-8993-8793AD397C3D}" type="slidenum">
              <a:rPr lang="en-IN" smtClean="0"/>
              <a:t>‹#›</a:t>
            </a:fld>
            <a:endParaRPr lang="en-IN"/>
          </a:p>
        </p:txBody>
      </p:sp>
    </p:spTree>
    <p:extLst>
      <p:ext uri="{BB962C8B-B14F-4D97-AF65-F5344CB8AC3E}">
        <p14:creationId xmlns:p14="http://schemas.microsoft.com/office/powerpoint/2010/main" val="33464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D2B1-724F-1EF3-1E82-B178BA2F3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A1946B-E4D7-C621-863A-725EDEF12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809AEC-6540-DEC3-6FDF-C7B5E03BF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88CA7-3B4F-4121-AFC0-1D43F793C1A5}"/>
              </a:ext>
            </a:extLst>
          </p:cNvPr>
          <p:cNvSpPr>
            <a:spLocks noGrp="1"/>
          </p:cNvSpPr>
          <p:nvPr>
            <p:ph type="dt" sz="half" idx="10"/>
          </p:nvPr>
        </p:nvSpPr>
        <p:spPr/>
        <p:txBody>
          <a:bodyPr/>
          <a:lstStyle/>
          <a:p>
            <a:fld id="{8488265E-8619-4B20-85ED-43504BC432B7}" type="datetimeFigureOut">
              <a:rPr lang="en-IN" smtClean="0"/>
              <a:t>26-04-2023</a:t>
            </a:fld>
            <a:endParaRPr lang="en-IN"/>
          </a:p>
        </p:txBody>
      </p:sp>
      <p:sp>
        <p:nvSpPr>
          <p:cNvPr id="6" name="Footer Placeholder 5">
            <a:extLst>
              <a:ext uri="{FF2B5EF4-FFF2-40B4-BE49-F238E27FC236}">
                <a16:creationId xmlns:a16="http://schemas.microsoft.com/office/drawing/2014/main" id="{4F2E04C9-42FE-23EE-1C07-6C739D5DF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37300E-C717-4695-C3CF-349DB655DAAE}"/>
              </a:ext>
            </a:extLst>
          </p:cNvPr>
          <p:cNvSpPr>
            <a:spLocks noGrp="1"/>
          </p:cNvSpPr>
          <p:nvPr>
            <p:ph type="sldNum" sz="quarter" idx="12"/>
          </p:nvPr>
        </p:nvSpPr>
        <p:spPr/>
        <p:txBody>
          <a:bodyPr/>
          <a:lstStyle/>
          <a:p>
            <a:fld id="{7CEB668F-D577-4974-8993-8793AD397C3D}" type="slidenum">
              <a:rPr lang="en-IN" smtClean="0"/>
              <a:t>‹#›</a:t>
            </a:fld>
            <a:endParaRPr lang="en-IN"/>
          </a:p>
        </p:txBody>
      </p:sp>
    </p:spTree>
    <p:extLst>
      <p:ext uri="{BB962C8B-B14F-4D97-AF65-F5344CB8AC3E}">
        <p14:creationId xmlns:p14="http://schemas.microsoft.com/office/powerpoint/2010/main" val="62798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CFDFC7-7EB1-5164-61FB-DD148FA3FC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951668-42F8-0207-7531-A471B66469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0FFF7-9D91-C19F-CEBC-3CE36A4DD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8265E-8619-4B20-85ED-43504BC432B7}" type="datetimeFigureOut">
              <a:rPr lang="en-IN" smtClean="0"/>
              <a:t>26-04-2023</a:t>
            </a:fld>
            <a:endParaRPr lang="en-IN"/>
          </a:p>
        </p:txBody>
      </p:sp>
      <p:sp>
        <p:nvSpPr>
          <p:cNvPr id="5" name="Footer Placeholder 4">
            <a:extLst>
              <a:ext uri="{FF2B5EF4-FFF2-40B4-BE49-F238E27FC236}">
                <a16:creationId xmlns:a16="http://schemas.microsoft.com/office/drawing/2014/main" id="{30DE8CD5-E626-9367-F565-532F48FF1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D3DE2F-0357-63F9-3A23-3248C7DBA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B668F-D577-4974-8993-8793AD397C3D}" type="slidenum">
              <a:rPr lang="en-IN" smtClean="0"/>
              <a:t>‹#›</a:t>
            </a:fld>
            <a:endParaRPr lang="en-IN"/>
          </a:p>
        </p:txBody>
      </p:sp>
    </p:spTree>
    <p:extLst>
      <p:ext uri="{BB962C8B-B14F-4D97-AF65-F5344CB8AC3E}">
        <p14:creationId xmlns:p14="http://schemas.microsoft.com/office/powerpoint/2010/main" val="233066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oyaakasH/Deep_Minds-1_IE506_Course_Project_Cod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12EF4F-1568-1AB8-3092-61D6090AE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439" y="168827"/>
            <a:ext cx="2167026" cy="1958355"/>
          </a:xfrm>
          <a:prstGeom prst="rect">
            <a:avLst/>
          </a:prstGeom>
        </p:spPr>
      </p:pic>
      <p:sp>
        <p:nvSpPr>
          <p:cNvPr id="5" name="TextBox 4">
            <a:extLst>
              <a:ext uri="{FF2B5EF4-FFF2-40B4-BE49-F238E27FC236}">
                <a16:creationId xmlns:a16="http://schemas.microsoft.com/office/drawing/2014/main" id="{6989B31F-77EB-C7D9-891A-F5FC4F79D119}"/>
              </a:ext>
            </a:extLst>
          </p:cNvPr>
          <p:cNvSpPr txBox="1"/>
          <p:nvPr/>
        </p:nvSpPr>
        <p:spPr>
          <a:xfrm>
            <a:off x="1944302" y="2269305"/>
            <a:ext cx="8845617" cy="800219"/>
          </a:xfrm>
          <a:prstGeom prst="rect">
            <a:avLst/>
          </a:prstGeom>
          <a:noFill/>
        </p:spPr>
        <p:txBody>
          <a:bodyPr wrap="square" rtlCol="0">
            <a:spAutoFit/>
          </a:bodyPr>
          <a:lstStyle/>
          <a:p>
            <a:pPr algn="ctr"/>
            <a:r>
              <a:rPr lang="en-US" sz="2800" b="1" dirty="0">
                <a:solidFill>
                  <a:schemeClr val="accent2">
                    <a:lumMod val="50000"/>
                  </a:schemeClr>
                </a:solidFill>
                <a:latin typeface="Arial" panose="020B0604020202020204" pitchFamily="34" charset="0"/>
                <a:cs typeface="Arial" panose="020B0604020202020204" pitchFamily="34" charset="0"/>
              </a:rPr>
              <a:t>IE506: Course Project </a:t>
            </a:r>
            <a:r>
              <a:rPr lang="en-US" sz="2800" b="1" dirty="0" err="1">
                <a:solidFill>
                  <a:schemeClr val="accent2">
                    <a:lumMod val="50000"/>
                  </a:schemeClr>
                </a:solidFill>
                <a:latin typeface="Arial" panose="020B0604020202020204" pitchFamily="34" charset="0"/>
                <a:cs typeface="Arial" panose="020B0604020202020204" pitchFamily="34" charset="0"/>
              </a:rPr>
              <a:t>Endterm</a:t>
            </a:r>
            <a:r>
              <a:rPr lang="en-US" sz="2800" b="1" dirty="0">
                <a:solidFill>
                  <a:schemeClr val="accent2">
                    <a:lumMod val="50000"/>
                  </a:schemeClr>
                </a:solidFill>
                <a:latin typeface="Arial" panose="020B0604020202020204" pitchFamily="34" charset="0"/>
                <a:cs typeface="Arial" panose="020B0604020202020204" pitchFamily="34" charset="0"/>
              </a:rPr>
              <a:t> Review</a:t>
            </a:r>
          </a:p>
          <a:p>
            <a:endParaRPr lang="en-IN" dirty="0"/>
          </a:p>
        </p:txBody>
      </p:sp>
      <p:sp>
        <p:nvSpPr>
          <p:cNvPr id="6" name="TextBox 5">
            <a:extLst>
              <a:ext uri="{FF2B5EF4-FFF2-40B4-BE49-F238E27FC236}">
                <a16:creationId xmlns:a16="http://schemas.microsoft.com/office/drawing/2014/main" id="{2AF90CF8-5EF3-C1AA-10A0-9BACA7ED14AD}"/>
              </a:ext>
            </a:extLst>
          </p:cNvPr>
          <p:cNvSpPr txBox="1"/>
          <p:nvPr/>
        </p:nvSpPr>
        <p:spPr>
          <a:xfrm>
            <a:off x="1297272" y="2884627"/>
            <a:ext cx="9661359" cy="1077218"/>
          </a:xfrm>
          <a:prstGeom prst="rect">
            <a:avLst/>
          </a:prstGeom>
          <a:noFill/>
        </p:spPr>
        <p:txBody>
          <a:bodyPr wrap="square" rtlCol="0">
            <a:spAutoFit/>
          </a:bodyPr>
          <a:lstStyle/>
          <a:p>
            <a:pPr algn="ctr"/>
            <a:r>
              <a:rPr lang="en-IN" sz="2800" dirty="0"/>
              <a:t>   </a:t>
            </a:r>
            <a:r>
              <a:rPr lang="en-IN" sz="2800" b="1" dirty="0"/>
              <a:t>  </a:t>
            </a:r>
            <a:r>
              <a:rPr lang="en-IN" sz="3200" b="1" dirty="0"/>
              <a:t>Class-Prior Estimation for Learning From Positive And Unlabelled Data</a:t>
            </a:r>
          </a:p>
        </p:txBody>
      </p:sp>
      <p:sp>
        <p:nvSpPr>
          <p:cNvPr id="7" name="TextBox 6">
            <a:extLst>
              <a:ext uri="{FF2B5EF4-FFF2-40B4-BE49-F238E27FC236}">
                <a16:creationId xmlns:a16="http://schemas.microsoft.com/office/drawing/2014/main" id="{1ADFFC03-1B4F-1525-AFC7-638E2C188FBF}"/>
              </a:ext>
            </a:extLst>
          </p:cNvPr>
          <p:cNvSpPr txBox="1"/>
          <p:nvPr/>
        </p:nvSpPr>
        <p:spPr>
          <a:xfrm>
            <a:off x="919481" y="4020804"/>
            <a:ext cx="10039150" cy="2308324"/>
          </a:xfrm>
          <a:prstGeom prst="rect">
            <a:avLst/>
          </a:prstGeom>
          <a:noFill/>
        </p:spPr>
        <p:txBody>
          <a:bodyPr wrap="square" lIns="91440" tIns="45720" rIns="91440" bIns="45720" rtlCol="0" anchor="t">
            <a:spAutoFit/>
          </a:bodyPr>
          <a:lstStyle/>
          <a:p>
            <a:pPr algn="ctr"/>
            <a:r>
              <a:rPr lang="en-IN" sz="2400" dirty="0">
                <a:solidFill>
                  <a:srgbClr val="002060"/>
                </a:solidFill>
              </a:rPr>
              <a:t>Team Name: Deep Minds-1     </a:t>
            </a:r>
          </a:p>
          <a:p>
            <a:pPr algn="ctr"/>
            <a:r>
              <a:rPr lang="en-IN" sz="2400" dirty="0">
                <a:solidFill>
                  <a:srgbClr val="002060"/>
                </a:solidFill>
              </a:rPr>
              <a:t>Aakash Roy |21i190007  </a:t>
            </a:r>
            <a:endParaRPr lang="en-IN" sz="2400" dirty="0">
              <a:solidFill>
                <a:srgbClr val="002060"/>
              </a:solidFill>
              <a:cs typeface="Calibri"/>
            </a:endParaRPr>
          </a:p>
          <a:p>
            <a:pPr algn="ctr"/>
            <a:r>
              <a:rPr lang="en-IN" sz="2400" dirty="0">
                <a:solidFill>
                  <a:srgbClr val="002060"/>
                </a:solidFill>
              </a:rPr>
              <a:t>Aayushi Patil| 21i190001  </a:t>
            </a:r>
            <a:endParaRPr lang="en-IN" sz="2400" dirty="0">
              <a:solidFill>
                <a:srgbClr val="002060"/>
              </a:solidFill>
              <a:cs typeface="Calibri" panose="020F0502020204030204"/>
            </a:endParaRPr>
          </a:p>
          <a:p>
            <a:pPr algn="ctr"/>
            <a:endParaRPr lang="en-IN" sz="2400" dirty="0">
              <a:latin typeface="+mj-lt"/>
            </a:endParaRPr>
          </a:p>
          <a:p>
            <a:r>
              <a:rPr lang="en-IN" sz="2400" dirty="0">
                <a:solidFill>
                  <a:srgbClr val="002060"/>
                </a:solidFill>
                <a:latin typeface="+mj-lt"/>
              </a:rPr>
              <a:t>                                        </a:t>
            </a:r>
            <a:r>
              <a:rPr lang="en-IN" sz="2400" b="1" dirty="0">
                <a:solidFill>
                  <a:srgbClr val="002060"/>
                </a:solidFill>
                <a:latin typeface="Baskerville Old Face" panose="02020602080505020303" pitchFamily="18" charset="0"/>
              </a:rPr>
              <a:t>Guide : Prof. Balamurugan Palaniappan</a:t>
            </a:r>
          </a:p>
          <a:p>
            <a:pPr algn="ctr"/>
            <a:r>
              <a:rPr lang="en-IN" sz="2400" dirty="0">
                <a:solidFill>
                  <a:srgbClr val="002060"/>
                </a:solidFill>
              </a:rPr>
              <a:t>        Spring 2023</a:t>
            </a:r>
          </a:p>
        </p:txBody>
      </p:sp>
    </p:spTree>
    <p:extLst>
      <p:ext uri="{BB962C8B-B14F-4D97-AF65-F5344CB8AC3E}">
        <p14:creationId xmlns:p14="http://schemas.microsoft.com/office/powerpoint/2010/main" val="136493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79156525"/>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panose="020B0604020202020204" pitchFamily="34" charset="0"/>
                          <a:cs typeface="Arial" panose="020B0604020202020204" pitchFamily="34" charset="0"/>
                        </a:rPr>
                        <a:t>Mid-term Review Comments</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p:sp>
        <p:nvSpPr>
          <p:cNvPr id="3" name="Content Placeholder 2">
            <a:extLst>
              <a:ext uri="{FF2B5EF4-FFF2-40B4-BE49-F238E27FC236}">
                <a16:creationId xmlns:a16="http://schemas.microsoft.com/office/drawing/2014/main" id="{A9E9A596-5D35-FB05-36AA-4C650EF8991A}"/>
              </a:ext>
            </a:extLst>
          </p:cNvPr>
          <p:cNvSpPr>
            <a:spLocks noGrp="1"/>
          </p:cNvSpPr>
          <p:nvPr>
            <p:ph idx="1"/>
          </p:nvPr>
        </p:nvSpPr>
        <p:spPr>
          <a:xfrm>
            <a:off x="838200" y="1049154"/>
            <a:ext cx="10515600" cy="5127809"/>
          </a:xfrm>
        </p:spPr>
        <p:txBody>
          <a:bodyPr vert="horz" lIns="91440" tIns="45720" rIns="91440" bIns="45720" rtlCol="0" anchor="t">
            <a:normAutofit/>
          </a:bodyPr>
          <a:lstStyle/>
          <a:p>
            <a:endParaRPr lang="en-IN" dirty="0"/>
          </a:p>
          <a:p>
            <a:pPr marL="0" indent="0">
              <a:buNone/>
            </a:pPr>
            <a:endParaRPr lang="en-IN" dirty="0"/>
          </a:p>
          <a:p>
            <a:r>
              <a:rPr lang="en-IN" dirty="0"/>
              <a:t>Implement the code correctly &amp; improve results</a:t>
            </a:r>
          </a:p>
          <a:p>
            <a:r>
              <a:rPr lang="en-IN" dirty="0"/>
              <a:t>Try to add some noise to the input data &amp; compare results</a:t>
            </a:r>
            <a:endParaRPr lang="en-IN">
              <a:cs typeface="Calibri"/>
            </a:endParaRPr>
          </a:p>
        </p:txBody>
      </p:sp>
    </p:spTree>
    <p:extLst>
      <p:ext uri="{BB962C8B-B14F-4D97-AF65-F5344CB8AC3E}">
        <p14:creationId xmlns:p14="http://schemas.microsoft.com/office/powerpoint/2010/main" val="242258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8263290"/>
              </p:ext>
            </p:extLst>
          </p:nvPr>
        </p:nvGraphicFramePr>
        <p:xfrm>
          <a:off x="0" y="2521819"/>
          <a:ext cx="12192000" cy="1020278"/>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1020278">
                <a:tc>
                  <a:txBody>
                    <a:bodyPr/>
                    <a:lstStyle/>
                    <a:p>
                      <a:pPr algn="ctr"/>
                      <a:r>
                        <a:rPr lang="en-IN" sz="5400" b="0" dirty="0">
                          <a:latin typeface="Arial" panose="020B0604020202020204" pitchFamily="34" charset="0"/>
                          <a:cs typeface="Arial" panose="020B0604020202020204" pitchFamily="34" charset="0"/>
                        </a:rPr>
                        <a:t>After Midsem</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7" name="TextBox 6">
            <a:extLst>
              <a:ext uri="{FF2B5EF4-FFF2-40B4-BE49-F238E27FC236}">
                <a16:creationId xmlns:a16="http://schemas.microsoft.com/office/drawing/2014/main" id="{1DC6535E-3060-868C-AB39-C1F458746364}"/>
              </a:ext>
            </a:extLst>
          </p:cNvPr>
          <p:cNvSpPr txBox="1"/>
          <p:nvPr/>
        </p:nvSpPr>
        <p:spPr>
          <a:xfrm>
            <a:off x="439553" y="1034470"/>
            <a:ext cx="11312894" cy="892552"/>
          </a:xfrm>
          <a:prstGeom prst="rect">
            <a:avLst/>
          </a:prstGeom>
          <a:noFill/>
        </p:spPr>
        <p:txBody>
          <a:bodyPr wrap="square" rtlCol="0">
            <a:spAutoFit/>
          </a:bodyPr>
          <a:lstStyle/>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endParaRPr lang="en-IN" sz="2800" dirty="0"/>
          </a:p>
        </p:txBody>
      </p:sp>
    </p:spTree>
    <p:extLst>
      <p:ext uri="{BB962C8B-B14F-4D97-AF65-F5344CB8AC3E}">
        <p14:creationId xmlns:p14="http://schemas.microsoft.com/office/powerpoint/2010/main" val="306268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06332839"/>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a:cs typeface="Arial"/>
                        </a:rPr>
                        <a:t>Data Collection &amp; Setup</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a:solidFill>
                <a:srgbClr val="0070C0"/>
              </a:solidFill>
            </a:endParaRPr>
          </a:p>
        </p:txBody>
      </p:sp>
      <p:sp>
        <p:nvSpPr>
          <p:cNvPr id="6" name="Content Placeholder 5">
            <a:extLst>
              <a:ext uri="{FF2B5EF4-FFF2-40B4-BE49-F238E27FC236}">
                <a16:creationId xmlns:a16="http://schemas.microsoft.com/office/drawing/2014/main" id="{EFDF8261-3F1F-CE7F-7C95-95BF2FD1CBF8}"/>
              </a:ext>
            </a:extLst>
          </p:cNvPr>
          <p:cNvSpPr txBox="1">
            <a:spLocks/>
          </p:cNvSpPr>
          <p:nvPr/>
        </p:nvSpPr>
        <p:spPr>
          <a:xfrm>
            <a:off x="271346" y="1041251"/>
            <a:ext cx="8080918" cy="50427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cs typeface="Calibri"/>
            </a:endParaRPr>
          </a:p>
          <a:p>
            <a:endParaRPr lang="en-IN">
              <a:cs typeface="Calibri"/>
            </a:endParaRPr>
          </a:p>
        </p:txBody>
      </p:sp>
      <p:sp>
        <p:nvSpPr>
          <p:cNvPr id="2" name="TextBox 1">
            <a:extLst>
              <a:ext uri="{FF2B5EF4-FFF2-40B4-BE49-F238E27FC236}">
                <a16:creationId xmlns:a16="http://schemas.microsoft.com/office/drawing/2014/main" id="{90F7B51D-6A70-E89F-8AA4-9CD6786C75E2}"/>
              </a:ext>
            </a:extLst>
          </p:cNvPr>
          <p:cNvSpPr txBox="1"/>
          <p:nvPr/>
        </p:nvSpPr>
        <p:spPr>
          <a:xfrm>
            <a:off x="275486" y="965379"/>
            <a:ext cx="11762279" cy="2031325"/>
          </a:xfrm>
          <a:prstGeom prst="rect">
            <a:avLst/>
          </a:prstGeom>
          <a:noFill/>
        </p:spPr>
        <p:txBody>
          <a:bodyPr wrap="square" lIns="91440" tIns="45720" rIns="91440" bIns="45720" rtlCol="0" anchor="t">
            <a:spAutoFit/>
          </a:bodyPr>
          <a:lstStyle/>
          <a:p>
            <a:r>
              <a:rPr lang="en-IN" sz="1800" dirty="0">
                <a:cs typeface="Calibri"/>
              </a:rPr>
              <a:t>Dataset :</a:t>
            </a:r>
            <a:br>
              <a:rPr lang="en-IN" sz="1800" dirty="0">
                <a:cs typeface="Calibri"/>
              </a:rPr>
            </a:br>
            <a:r>
              <a:rPr lang="en-IN" sz="1800" dirty="0">
                <a:cs typeface="Calibri"/>
              </a:rPr>
              <a:t>-  MNIST handwritten digit dataset using </a:t>
            </a:r>
            <a:r>
              <a:rPr lang="en-IN">
                <a:cs typeface="Calibri"/>
              </a:rPr>
              <a:t>Torch</a:t>
            </a:r>
            <a:r>
              <a:rPr lang="en-IN" sz="1800" dirty="0">
                <a:cs typeface="Calibri"/>
              </a:rPr>
              <a:t>/</a:t>
            </a:r>
            <a:r>
              <a:rPr lang="en-IN" sz="1800">
                <a:cs typeface="Calibri"/>
              </a:rPr>
              <a:t>Keras</a:t>
            </a:r>
            <a:br>
              <a:rPr lang="en-IN" sz="1800" dirty="0">
                <a:cs typeface="Calibri"/>
              </a:rPr>
            </a:br>
            <a:r>
              <a:rPr lang="en-IN" sz="1800" dirty="0">
                <a:cs typeface="Calibri"/>
              </a:rPr>
              <a:t>-  Two class classification: One digit(1) vs rest digits(2,3,4,5)</a:t>
            </a:r>
            <a:br>
              <a:rPr lang="en-IN" dirty="0">
                <a:cs typeface="Calibri"/>
              </a:rPr>
            </a:br>
            <a:r>
              <a:rPr lang="en-IN" dirty="0">
                <a:cs typeface="Calibri"/>
              </a:rPr>
              <a:t>- Added </a:t>
            </a:r>
            <a:r>
              <a:rPr lang="en-IN" dirty="0">
                <a:ea typeface="+mn-lt"/>
                <a:cs typeface="+mn-lt"/>
              </a:rPr>
              <a:t>Gaussian noise (mean = 20, standard deviation = 40) to the training set by generating a matrix of random values with the same shape as the training set and adding it to the original images</a:t>
            </a:r>
            <a:br>
              <a:rPr lang="en-IN" dirty="0">
                <a:ea typeface="+mn-lt"/>
                <a:cs typeface="+mn-lt"/>
              </a:rPr>
            </a:br>
            <a:r>
              <a:rPr lang="en-IN" dirty="0">
                <a:cs typeface="Calibri"/>
              </a:rPr>
              <a:t>- </a:t>
            </a:r>
            <a:r>
              <a:rPr lang="en-IN" dirty="0">
                <a:ea typeface="+mn-lt"/>
                <a:cs typeface="+mn-lt"/>
              </a:rPr>
              <a:t>Clipped the pixel values to the range [0, 255] to ensure that they remain within the valid range of grayscale values</a:t>
            </a:r>
            <a:br>
              <a:rPr lang="en-IN" dirty="0">
                <a:ea typeface="+mn-lt"/>
                <a:cs typeface="+mn-lt"/>
              </a:rPr>
            </a:br>
            <a:r>
              <a:rPr lang="en-IN" dirty="0">
                <a:ea typeface="+mn-lt"/>
                <a:cs typeface="+mn-lt"/>
              </a:rPr>
              <a:t>- Normalized the data and applied PCA to reduce it to 4 attributes (Earlier 28 X 28 attributes)</a:t>
            </a:r>
          </a:p>
        </p:txBody>
      </p:sp>
      <p:pic>
        <p:nvPicPr>
          <p:cNvPr id="3" name="Picture 6" descr="Graphical user interface, application&#10;&#10;Description automatically generated">
            <a:extLst>
              <a:ext uri="{FF2B5EF4-FFF2-40B4-BE49-F238E27FC236}">
                <a16:creationId xmlns:a16="http://schemas.microsoft.com/office/drawing/2014/main" id="{0051EB99-AB3C-5CFA-2F74-B66F161863B8}"/>
              </a:ext>
            </a:extLst>
          </p:cNvPr>
          <p:cNvPicPr>
            <a:picLocks noChangeAspect="1"/>
          </p:cNvPicPr>
          <p:nvPr/>
        </p:nvPicPr>
        <p:blipFill>
          <a:blip r:embed="rId2"/>
          <a:stretch>
            <a:fillRect/>
          </a:stretch>
        </p:blipFill>
        <p:spPr>
          <a:xfrm>
            <a:off x="4645232" y="3255245"/>
            <a:ext cx="6157354" cy="2999666"/>
          </a:xfrm>
          <a:prstGeom prst="rect">
            <a:avLst/>
          </a:prstGeom>
        </p:spPr>
      </p:pic>
      <p:sp>
        <p:nvSpPr>
          <p:cNvPr id="8" name="TextBox 7">
            <a:extLst>
              <a:ext uri="{FF2B5EF4-FFF2-40B4-BE49-F238E27FC236}">
                <a16:creationId xmlns:a16="http://schemas.microsoft.com/office/drawing/2014/main" id="{51C490E5-942D-96BA-8DA9-56C0C21491ED}"/>
              </a:ext>
            </a:extLst>
          </p:cNvPr>
          <p:cNvSpPr txBox="1"/>
          <p:nvPr/>
        </p:nvSpPr>
        <p:spPr>
          <a:xfrm>
            <a:off x="2490644" y="37739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Without Noise</a:t>
            </a:r>
            <a:endParaRPr lang="en-US"/>
          </a:p>
        </p:txBody>
      </p:sp>
      <p:sp>
        <p:nvSpPr>
          <p:cNvPr id="9" name="TextBox 8">
            <a:extLst>
              <a:ext uri="{FF2B5EF4-FFF2-40B4-BE49-F238E27FC236}">
                <a16:creationId xmlns:a16="http://schemas.microsoft.com/office/drawing/2014/main" id="{72B45704-177C-F5E9-C5CC-6F6D921CFA48}"/>
              </a:ext>
            </a:extLst>
          </p:cNvPr>
          <p:cNvSpPr txBox="1"/>
          <p:nvPr/>
        </p:nvSpPr>
        <p:spPr>
          <a:xfrm>
            <a:off x="2530228" y="51297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With Noise</a:t>
            </a:r>
            <a:endParaRPr lang="en-US"/>
          </a:p>
        </p:txBody>
      </p:sp>
    </p:spTree>
    <p:extLst>
      <p:ext uri="{BB962C8B-B14F-4D97-AF65-F5344CB8AC3E}">
        <p14:creationId xmlns:p14="http://schemas.microsoft.com/office/powerpoint/2010/main" val="73915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F70C27-0B61-43DE-8108-7461E34546C0}"/>
              </a:ext>
            </a:extLst>
          </p:cNvPr>
          <p:cNvSpPr txBox="1"/>
          <p:nvPr/>
        </p:nvSpPr>
        <p:spPr>
          <a:xfrm>
            <a:off x="11229" y="546964"/>
            <a:ext cx="12192000" cy="707886"/>
          </a:xfrm>
          <a:prstGeom prst="rect">
            <a:avLst/>
          </a:prstGeom>
          <a:noFill/>
        </p:spPr>
        <p:txBody>
          <a:bodyPr wrap="square" rtlCol="0">
            <a:spAutoFit/>
          </a:bodyPr>
          <a:lstStyle/>
          <a:p>
            <a:pPr algn="ctr"/>
            <a:r>
              <a:rPr lang="en-IN" sz="4000">
                <a:solidFill>
                  <a:schemeClr val="accent5">
                    <a:lumMod val="75000"/>
                  </a:schemeClr>
                </a:solidFill>
              </a:rPr>
              <a:t>  </a:t>
            </a:r>
          </a:p>
        </p:txBody>
      </p:sp>
      <p:graphicFrame>
        <p:nvGraphicFramePr>
          <p:cNvPr id="5" name="Table 4"/>
          <p:cNvGraphicFramePr>
            <a:graphicFrameLocks noGrp="1"/>
          </p:cNvGraphicFramePr>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a:latin typeface="Arial" panose="020B0604020202020204" pitchFamily="34" charset="0"/>
                          <a:cs typeface="Arial" panose="020B0604020202020204" pitchFamily="34" charset="0"/>
                        </a:rPr>
                        <a:t>Experiment Setup</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a:solidFill>
                <a:srgbClr val="0070C0"/>
              </a:solidFill>
            </a:endParaRPr>
          </a:p>
        </p:txBody>
      </p:sp>
      <p:sp>
        <p:nvSpPr>
          <p:cNvPr id="9" name="TextBox 8">
            <a:extLst>
              <a:ext uri="{FF2B5EF4-FFF2-40B4-BE49-F238E27FC236}">
                <a16:creationId xmlns:a16="http://schemas.microsoft.com/office/drawing/2014/main" id="{812E7B39-907C-D360-E797-8CBA17982947}"/>
              </a:ext>
            </a:extLst>
          </p:cNvPr>
          <p:cNvSpPr txBox="1"/>
          <p:nvPr/>
        </p:nvSpPr>
        <p:spPr>
          <a:xfrm>
            <a:off x="777291" y="1467184"/>
            <a:ext cx="9699304" cy="3391698"/>
          </a:xfrm>
          <a:prstGeom prst="rect">
            <a:avLst/>
          </a:prstGeom>
          <a:noFill/>
        </p:spPr>
        <p:txBody>
          <a:bodyPr wrap="square" lIns="91440" tIns="45720" rIns="91440" bIns="45720" rtlCol="0" anchor="t">
            <a:spAutoFit/>
          </a:bodyPr>
          <a:lstStyle/>
          <a:p>
            <a:pPr>
              <a:lnSpc>
                <a:spcPct val="200000"/>
              </a:lnSpc>
            </a:pPr>
            <a:r>
              <a:rPr lang="en-IN" sz="2000" b="1">
                <a:ea typeface="+mn-lt"/>
                <a:cs typeface="+mn-lt"/>
              </a:rPr>
              <a:t>No. Of Training Sample: </a:t>
            </a:r>
            <a:r>
              <a:rPr lang="en-IN" sz="2000">
                <a:ea typeface="+mn-lt"/>
                <a:cs typeface="+mn-lt"/>
              </a:rPr>
              <a:t>2000</a:t>
            </a:r>
            <a:endParaRPr lang="en-US"/>
          </a:p>
          <a:p>
            <a:r>
              <a:rPr lang="en-IN" sz="2000" b="1">
                <a:ea typeface="+mn-lt"/>
                <a:cs typeface="+mn-lt"/>
              </a:rPr>
              <a:t>Sigma Values: </a:t>
            </a:r>
            <a:br>
              <a:rPr lang="en-IN" sz="2000">
                <a:ea typeface="+mn-lt"/>
                <a:cs typeface="+mn-lt"/>
              </a:rPr>
            </a:br>
            <a:r>
              <a:rPr lang="en-IN" sz="2000">
                <a:ea typeface="+mn-lt"/>
                <a:cs typeface="+mn-lt"/>
              </a:rPr>
              <a:t>   Without Noise: [ 1.20476081 10.84284733 20.48093385 30.11902037]</a:t>
            </a:r>
            <a:br>
              <a:rPr lang="en-IN" sz="2000">
                <a:ea typeface="+mn-lt"/>
                <a:cs typeface="+mn-lt"/>
              </a:rPr>
            </a:br>
            <a:r>
              <a:rPr lang="en-IN" sz="2000">
                <a:ea typeface="+mn-lt"/>
                <a:cs typeface="+mn-lt"/>
              </a:rPr>
              <a:t>   With Noise: </a:t>
            </a:r>
            <a:r>
              <a:rPr lang="en-IN" sz="2000">
                <a:latin typeface="Calibri"/>
                <a:ea typeface="+mn-lt"/>
                <a:cs typeface="+mn-lt"/>
              </a:rPr>
              <a:t>[ 1.36887136 12.31984221 23.27081307 34.22178393]</a:t>
            </a:r>
          </a:p>
          <a:p>
            <a:pPr>
              <a:lnSpc>
                <a:spcPct val="200000"/>
              </a:lnSpc>
            </a:pPr>
            <a:r>
              <a:rPr lang="en-IN" sz="2000" b="1">
                <a:ea typeface="+mn-lt"/>
                <a:cs typeface="+mn-lt"/>
              </a:rPr>
              <a:t>Lambda Values:</a:t>
            </a:r>
            <a:r>
              <a:rPr lang="en-IN" sz="2000">
                <a:ea typeface="+mn-lt"/>
                <a:cs typeface="+mn-lt"/>
              </a:rPr>
              <a:t> 0.1, 1, 10, 100</a:t>
            </a:r>
          </a:p>
          <a:p>
            <a:pPr>
              <a:lnSpc>
                <a:spcPct val="200000"/>
              </a:lnSpc>
            </a:pPr>
            <a:r>
              <a:rPr lang="en-IN" sz="2000" b="1">
                <a:ea typeface="+mn-lt"/>
                <a:cs typeface="+mn-lt"/>
              </a:rPr>
              <a:t>No. Of Cross Validation:</a:t>
            </a:r>
            <a:r>
              <a:rPr lang="en-IN" sz="2000">
                <a:ea typeface="+mn-lt"/>
                <a:cs typeface="+mn-lt"/>
              </a:rPr>
              <a:t> 5</a:t>
            </a:r>
          </a:p>
          <a:p>
            <a:pPr>
              <a:lnSpc>
                <a:spcPct val="200000"/>
              </a:lnSpc>
            </a:pPr>
            <a:r>
              <a:rPr lang="en-IN" sz="2000" b="1">
                <a:ea typeface="+mn-lt"/>
                <a:cs typeface="+mn-lt"/>
              </a:rPr>
              <a:t>Prior Values: </a:t>
            </a:r>
            <a:r>
              <a:rPr lang="en-IN" sz="2000">
                <a:ea typeface="+mn-lt"/>
                <a:cs typeface="+mn-lt"/>
              </a:rPr>
              <a:t>0.2, 0.4, 0.6, 0.8</a:t>
            </a:r>
          </a:p>
        </p:txBody>
      </p:sp>
    </p:spTree>
    <p:extLst>
      <p:ext uri="{BB962C8B-B14F-4D97-AF65-F5344CB8AC3E}">
        <p14:creationId xmlns:p14="http://schemas.microsoft.com/office/powerpoint/2010/main" val="234718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03626135"/>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a:cs typeface="Arial"/>
                        </a:rPr>
                        <a:t>Results Without Noise</a:t>
                      </a:r>
                      <a:endParaRPr lang="en-IN" sz="3200" b="0" dirty="0">
                        <a:latin typeface="Arial" panose="020B0604020202020204" pitchFamily="34" charset="0"/>
                        <a:cs typeface="Arial" panose="020B0604020202020204" pitchFamily="34" charset="0"/>
                      </a:endParaRP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p:sp>
        <p:nvSpPr>
          <p:cNvPr id="6" name="Content Placeholder 5">
            <a:extLst>
              <a:ext uri="{FF2B5EF4-FFF2-40B4-BE49-F238E27FC236}">
                <a16:creationId xmlns:a16="http://schemas.microsoft.com/office/drawing/2014/main" id="{EFDF8261-3F1F-CE7F-7C95-95BF2FD1CBF8}"/>
              </a:ext>
            </a:extLst>
          </p:cNvPr>
          <p:cNvSpPr txBox="1">
            <a:spLocks/>
          </p:cNvSpPr>
          <p:nvPr/>
        </p:nvSpPr>
        <p:spPr>
          <a:xfrm>
            <a:off x="838200" y="1134177"/>
            <a:ext cx="10515600" cy="50427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cs typeface="Calibri"/>
            </a:endParaRPr>
          </a:p>
          <a:p>
            <a:endParaRPr lang="en-IN" dirty="0">
              <a:cs typeface="Calibri"/>
            </a:endParaRPr>
          </a:p>
        </p:txBody>
      </p:sp>
      <p:graphicFrame>
        <p:nvGraphicFramePr>
          <p:cNvPr id="3" name="Table 6">
            <a:extLst>
              <a:ext uri="{FF2B5EF4-FFF2-40B4-BE49-F238E27FC236}">
                <a16:creationId xmlns:a16="http://schemas.microsoft.com/office/drawing/2014/main" id="{4F20E8E9-4937-665E-06E1-DBC9E1A651B0}"/>
              </a:ext>
            </a:extLst>
          </p:cNvPr>
          <p:cNvGraphicFramePr>
            <a:graphicFrameLocks noGrp="1"/>
          </p:cNvGraphicFramePr>
          <p:nvPr>
            <p:extLst>
              <p:ext uri="{D42A27DB-BD31-4B8C-83A1-F6EECF244321}">
                <p14:modId xmlns:p14="http://schemas.microsoft.com/office/powerpoint/2010/main" val="684990379"/>
              </p:ext>
            </p:extLst>
          </p:nvPr>
        </p:nvGraphicFramePr>
        <p:xfrm>
          <a:off x="1395663" y="1683468"/>
          <a:ext cx="9577137" cy="3804573"/>
        </p:xfrm>
        <a:graphic>
          <a:graphicData uri="http://schemas.openxmlformats.org/drawingml/2006/table">
            <a:tbl>
              <a:tblPr firstRow="1" bandRow="1">
                <a:tableStyleId>{5C22544A-7EE6-4342-B048-85BDC9FD1C3A}</a:tableStyleId>
              </a:tblPr>
              <a:tblGrid>
                <a:gridCol w="1804861">
                  <a:extLst>
                    <a:ext uri="{9D8B030D-6E8A-4147-A177-3AD203B41FA5}">
                      <a16:colId xmlns:a16="http://schemas.microsoft.com/office/drawing/2014/main" val="157784484"/>
                    </a:ext>
                  </a:extLst>
                </a:gridCol>
                <a:gridCol w="1943069">
                  <a:extLst>
                    <a:ext uri="{9D8B030D-6E8A-4147-A177-3AD203B41FA5}">
                      <a16:colId xmlns:a16="http://schemas.microsoft.com/office/drawing/2014/main" val="3934264254"/>
                    </a:ext>
                  </a:extLst>
                </a:gridCol>
                <a:gridCol w="1943069">
                  <a:extLst>
                    <a:ext uri="{9D8B030D-6E8A-4147-A177-3AD203B41FA5}">
                      <a16:colId xmlns:a16="http://schemas.microsoft.com/office/drawing/2014/main" val="923901367"/>
                    </a:ext>
                  </a:extLst>
                </a:gridCol>
                <a:gridCol w="1943069">
                  <a:extLst>
                    <a:ext uri="{9D8B030D-6E8A-4147-A177-3AD203B41FA5}">
                      <a16:colId xmlns:a16="http://schemas.microsoft.com/office/drawing/2014/main" val="2903581436"/>
                    </a:ext>
                  </a:extLst>
                </a:gridCol>
                <a:gridCol w="1943069">
                  <a:extLst>
                    <a:ext uri="{9D8B030D-6E8A-4147-A177-3AD203B41FA5}">
                      <a16:colId xmlns:a16="http://schemas.microsoft.com/office/drawing/2014/main" val="3955868065"/>
                    </a:ext>
                  </a:extLst>
                </a:gridCol>
              </a:tblGrid>
              <a:tr h="1146833">
                <a:tc>
                  <a:txBody>
                    <a:bodyPr/>
                    <a:lstStyle/>
                    <a:p>
                      <a:r>
                        <a:rPr lang="en-US" sz="2000" dirty="0"/>
                        <a:t>True Class Prior</a:t>
                      </a:r>
                    </a:p>
                  </a:txBody>
                  <a:tcPr/>
                </a:tc>
                <a:tc>
                  <a:txBody>
                    <a:bodyPr/>
                    <a:lstStyle/>
                    <a:p>
                      <a:r>
                        <a:rPr lang="en-US" sz="2000" dirty="0"/>
                        <a:t>Estimated Class prior</a:t>
                      </a:r>
                    </a:p>
                  </a:txBody>
                  <a:tcPr/>
                </a:tc>
                <a:tc>
                  <a:txBody>
                    <a:bodyPr/>
                    <a:lstStyle/>
                    <a:p>
                      <a:r>
                        <a:rPr lang="en-US" sz="2000" dirty="0"/>
                        <a:t>Lambda</a:t>
                      </a:r>
                    </a:p>
                  </a:txBody>
                  <a:tcPr/>
                </a:tc>
                <a:tc>
                  <a:txBody>
                    <a:bodyPr/>
                    <a:lstStyle/>
                    <a:p>
                      <a:r>
                        <a:rPr lang="en-US" sz="2000" dirty="0"/>
                        <a:t>Sigma</a:t>
                      </a:r>
                    </a:p>
                  </a:txBody>
                  <a:tcPr/>
                </a:tc>
                <a:tc>
                  <a:txBody>
                    <a:bodyPr/>
                    <a:lstStyle/>
                    <a:p>
                      <a:r>
                        <a:rPr lang="en-US" sz="2000" dirty="0"/>
                        <a:t>Accuracy(%)</a:t>
                      </a:r>
                    </a:p>
                  </a:txBody>
                  <a:tcPr/>
                </a:tc>
                <a:extLst>
                  <a:ext uri="{0D108BD9-81ED-4DB2-BD59-A6C34878D82A}">
                    <a16:rowId xmlns:a16="http://schemas.microsoft.com/office/drawing/2014/main" val="58785624"/>
                  </a:ext>
                </a:extLst>
              </a:tr>
              <a:tr h="664435">
                <a:tc>
                  <a:txBody>
                    <a:bodyPr/>
                    <a:lstStyle/>
                    <a:p>
                      <a:r>
                        <a:rPr lang="en-US" sz="2000" dirty="0"/>
                        <a:t>0.2</a:t>
                      </a:r>
                    </a:p>
                  </a:txBody>
                  <a:tcPr/>
                </a:tc>
                <a:tc>
                  <a:txBody>
                    <a:bodyPr/>
                    <a:lstStyle/>
                    <a:p>
                      <a:r>
                        <a:rPr lang="en-US" sz="2000" dirty="0"/>
                        <a:t>0.2</a:t>
                      </a:r>
                    </a:p>
                  </a:txBody>
                  <a:tcPr/>
                </a:tc>
                <a:tc>
                  <a:txBody>
                    <a:bodyPr/>
                    <a:lstStyle/>
                    <a:p>
                      <a:r>
                        <a:rPr lang="en-US" sz="2000" dirty="0"/>
                        <a:t>0.1</a:t>
                      </a:r>
                    </a:p>
                  </a:txBody>
                  <a:tcPr/>
                </a:tc>
                <a:tc>
                  <a:txBody>
                    <a:bodyPr/>
                    <a:lstStyle/>
                    <a:p>
                      <a:r>
                        <a:rPr lang="en-US" sz="2000" dirty="0"/>
                        <a:t>10.843</a:t>
                      </a:r>
                    </a:p>
                  </a:txBody>
                  <a:tcPr/>
                </a:tc>
                <a:tc>
                  <a:txBody>
                    <a:bodyPr/>
                    <a:lstStyle/>
                    <a:p>
                      <a:r>
                        <a:rPr lang="en-US" sz="2000" dirty="0"/>
                        <a:t>81.25</a:t>
                      </a:r>
                    </a:p>
                  </a:txBody>
                  <a:tcPr/>
                </a:tc>
                <a:extLst>
                  <a:ext uri="{0D108BD9-81ED-4DB2-BD59-A6C34878D82A}">
                    <a16:rowId xmlns:a16="http://schemas.microsoft.com/office/drawing/2014/main" val="3587248437"/>
                  </a:ext>
                </a:extLst>
              </a:tr>
              <a:tr h="664435">
                <a:tc>
                  <a:txBody>
                    <a:bodyPr/>
                    <a:lstStyle/>
                    <a:p>
                      <a:r>
                        <a:rPr lang="en-US" sz="2000" dirty="0"/>
                        <a:t>0.4</a:t>
                      </a:r>
                    </a:p>
                  </a:txBody>
                  <a:tcPr/>
                </a:tc>
                <a:tc>
                  <a:txBody>
                    <a:bodyPr/>
                    <a:lstStyle/>
                    <a:p>
                      <a:r>
                        <a:rPr lang="en-US" sz="2000" dirty="0"/>
                        <a:t>0.4</a:t>
                      </a:r>
                    </a:p>
                  </a:txBody>
                  <a:tcPr/>
                </a:tc>
                <a:tc>
                  <a:txBody>
                    <a:bodyPr/>
                    <a:lstStyle/>
                    <a:p>
                      <a:pPr lvl="0" algn="l">
                        <a:lnSpc>
                          <a:spcPct val="100000"/>
                        </a:lnSpc>
                        <a:spcBef>
                          <a:spcPts val="0"/>
                        </a:spcBef>
                        <a:spcAft>
                          <a:spcPts val="0"/>
                        </a:spcAft>
                        <a:buNone/>
                      </a:pPr>
                      <a:r>
                        <a:rPr lang="en-US" sz="2000" b="0" i="0" u="none" strike="noStrike" noProof="0" dirty="0">
                          <a:latin typeface="Calibri"/>
                        </a:rPr>
                        <a:t>0.1</a:t>
                      </a:r>
                    </a:p>
                  </a:txBody>
                  <a:tcPr/>
                </a:tc>
                <a:tc>
                  <a:txBody>
                    <a:bodyPr/>
                    <a:lstStyle/>
                    <a:p>
                      <a:r>
                        <a:rPr lang="en-US" sz="2000" dirty="0"/>
                        <a:t>1.205</a:t>
                      </a:r>
                    </a:p>
                  </a:txBody>
                  <a:tcPr/>
                </a:tc>
                <a:tc>
                  <a:txBody>
                    <a:bodyPr/>
                    <a:lstStyle/>
                    <a:p>
                      <a:r>
                        <a:rPr lang="en-US" sz="2000" dirty="0"/>
                        <a:t>84.25</a:t>
                      </a:r>
                    </a:p>
                  </a:txBody>
                  <a:tcPr/>
                </a:tc>
                <a:extLst>
                  <a:ext uri="{0D108BD9-81ED-4DB2-BD59-A6C34878D82A}">
                    <a16:rowId xmlns:a16="http://schemas.microsoft.com/office/drawing/2014/main" val="2053704614"/>
                  </a:ext>
                </a:extLst>
              </a:tr>
              <a:tr h="664435">
                <a:tc>
                  <a:txBody>
                    <a:bodyPr/>
                    <a:lstStyle/>
                    <a:p>
                      <a:r>
                        <a:rPr lang="en-US" sz="2000" dirty="0"/>
                        <a:t>0.6</a:t>
                      </a:r>
                    </a:p>
                  </a:txBody>
                  <a:tcPr/>
                </a:tc>
                <a:tc>
                  <a:txBody>
                    <a:bodyPr/>
                    <a:lstStyle/>
                    <a:p>
                      <a:r>
                        <a:rPr lang="en-US" sz="2000" dirty="0"/>
                        <a:t>0.6</a:t>
                      </a:r>
                    </a:p>
                  </a:txBody>
                  <a:tcPr/>
                </a:tc>
                <a:tc>
                  <a:txBody>
                    <a:bodyPr/>
                    <a:lstStyle/>
                    <a:p>
                      <a:pPr lvl="0" algn="l">
                        <a:lnSpc>
                          <a:spcPct val="100000"/>
                        </a:lnSpc>
                        <a:spcBef>
                          <a:spcPts val="0"/>
                        </a:spcBef>
                        <a:spcAft>
                          <a:spcPts val="0"/>
                        </a:spcAft>
                        <a:buNone/>
                      </a:pPr>
                      <a:r>
                        <a:rPr lang="en-US" sz="2000" b="0" i="0" u="none" strike="noStrike" noProof="0" dirty="0">
                          <a:latin typeface="Calibri"/>
                        </a:rPr>
                        <a:t>0.1</a:t>
                      </a:r>
                    </a:p>
                  </a:txBody>
                  <a:tcPr/>
                </a:tc>
                <a:tc>
                  <a:txBody>
                    <a:bodyPr/>
                    <a:lstStyle/>
                    <a:p>
                      <a:r>
                        <a:rPr lang="en-US" sz="2000" dirty="0"/>
                        <a:t>1.205</a:t>
                      </a:r>
                    </a:p>
                  </a:txBody>
                  <a:tcPr/>
                </a:tc>
                <a:tc>
                  <a:txBody>
                    <a:bodyPr/>
                    <a:lstStyle/>
                    <a:p>
                      <a:r>
                        <a:rPr lang="en-US" sz="2000" dirty="0"/>
                        <a:t>62.5</a:t>
                      </a:r>
                    </a:p>
                  </a:txBody>
                  <a:tcPr/>
                </a:tc>
                <a:extLst>
                  <a:ext uri="{0D108BD9-81ED-4DB2-BD59-A6C34878D82A}">
                    <a16:rowId xmlns:a16="http://schemas.microsoft.com/office/drawing/2014/main" val="554693905"/>
                  </a:ext>
                </a:extLst>
              </a:tr>
              <a:tr h="664435">
                <a:tc>
                  <a:txBody>
                    <a:bodyPr/>
                    <a:lstStyle/>
                    <a:p>
                      <a:r>
                        <a:rPr lang="en-US" sz="2000" dirty="0"/>
                        <a:t>0.8</a:t>
                      </a:r>
                    </a:p>
                  </a:txBody>
                  <a:tcPr/>
                </a:tc>
                <a:tc>
                  <a:txBody>
                    <a:bodyPr/>
                    <a:lstStyle/>
                    <a:p>
                      <a:r>
                        <a:rPr lang="en-US" sz="2000" dirty="0"/>
                        <a:t>0.6</a:t>
                      </a:r>
                    </a:p>
                  </a:txBody>
                  <a:tcPr/>
                </a:tc>
                <a:tc>
                  <a:txBody>
                    <a:bodyPr/>
                    <a:lstStyle/>
                    <a:p>
                      <a:pPr lvl="0" algn="l">
                        <a:lnSpc>
                          <a:spcPct val="100000"/>
                        </a:lnSpc>
                        <a:spcBef>
                          <a:spcPts val="0"/>
                        </a:spcBef>
                        <a:spcAft>
                          <a:spcPts val="0"/>
                        </a:spcAft>
                        <a:buNone/>
                      </a:pPr>
                      <a:r>
                        <a:rPr lang="en-US" sz="2000" b="0" i="0" u="none" strike="noStrike" noProof="0" dirty="0">
                          <a:latin typeface="Calibri"/>
                        </a:rPr>
                        <a:t>0.1</a:t>
                      </a:r>
                    </a:p>
                  </a:txBody>
                  <a:tcPr/>
                </a:tc>
                <a:tc>
                  <a:txBody>
                    <a:bodyPr/>
                    <a:lstStyle/>
                    <a:p>
                      <a:r>
                        <a:rPr lang="en-US" sz="2000" dirty="0"/>
                        <a:t>1.205</a:t>
                      </a:r>
                    </a:p>
                  </a:txBody>
                  <a:tcPr/>
                </a:tc>
                <a:tc>
                  <a:txBody>
                    <a:bodyPr/>
                    <a:lstStyle/>
                    <a:p>
                      <a:r>
                        <a:rPr lang="en-US" sz="2000" dirty="0"/>
                        <a:t>50.0</a:t>
                      </a:r>
                    </a:p>
                  </a:txBody>
                  <a:tcPr/>
                </a:tc>
                <a:extLst>
                  <a:ext uri="{0D108BD9-81ED-4DB2-BD59-A6C34878D82A}">
                    <a16:rowId xmlns:a16="http://schemas.microsoft.com/office/drawing/2014/main" val="3306642496"/>
                  </a:ext>
                </a:extLst>
              </a:tr>
            </a:tbl>
          </a:graphicData>
        </a:graphic>
      </p:graphicFrame>
    </p:spTree>
    <p:extLst>
      <p:ext uri="{BB962C8B-B14F-4D97-AF65-F5344CB8AC3E}">
        <p14:creationId xmlns:p14="http://schemas.microsoft.com/office/powerpoint/2010/main" val="39237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84129188"/>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a:cs typeface="Arial"/>
                        </a:rPr>
                        <a:t>Results With Noise</a:t>
                      </a:r>
                      <a:endParaRPr lang="en-IN" sz="3200" b="0" dirty="0">
                        <a:latin typeface="Arial" panose="020B0604020202020204" pitchFamily="34" charset="0"/>
                        <a:cs typeface="Arial" panose="020B0604020202020204" pitchFamily="34" charset="0"/>
                      </a:endParaRP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a:solidFill>
                <a:srgbClr val="0070C0"/>
              </a:solidFill>
            </a:endParaRPr>
          </a:p>
        </p:txBody>
      </p:sp>
      <p:sp>
        <p:nvSpPr>
          <p:cNvPr id="6" name="Content Placeholder 5">
            <a:extLst>
              <a:ext uri="{FF2B5EF4-FFF2-40B4-BE49-F238E27FC236}">
                <a16:creationId xmlns:a16="http://schemas.microsoft.com/office/drawing/2014/main" id="{EFDF8261-3F1F-CE7F-7C95-95BF2FD1CBF8}"/>
              </a:ext>
            </a:extLst>
          </p:cNvPr>
          <p:cNvSpPr txBox="1">
            <a:spLocks/>
          </p:cNvSpPr>
          <p:nvPr/>
        </p:nvSpPr>
        <p:spPr>
          <a:xfrm>
            <a:off x="838200" y="1134177"/>
            <a:ext cx="10515600" cy="50427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cs typeface="Calibri"/>
            </a:endParaRPr>
          </a:p>
          <a:p>
            <a:endParaRPr lang="en-IN">
              <a:cs typeface="Calibri"/>
            </a:endParaRPr>
          </a:p>
        </p:txBody>
      </p:sp>
      <p:graphicFrame>
        <p:nvGraphicFramePr>
          <p:cNvPr id="3" name="Table 6">
            <a:extLst>
              <a:ext uri="{FF2B5EF4-FFF2-40B4-BE49-F238E27FC236}">
                <a16:creationId xmlns:a16="http://schemas.microsoft.com/office/drawing/2014/main" id="{4F20E8E9-4937-665E-06E1-DBC9E1A651B0}"/>
              </a:ext>
            </a:extLst>
          </p:cNvPr>
          <p:cNvGraphicFramePr>
            <a:graphicFrameLocks noGrp="1"/>
          </p:cNvGraphicFramePr>
          <p:nvPr>
            <p:extLst>
              <p:ext uri="{D42A27DB-BD31-4B8C-83A1-F6EECF244321}">
                <p14:modId xmlns:p14="http://schemas.microsoft.com/office/powerpoint/2010/main" val="3214668662"/>
              </p:ext>
            </p:extLst>
          </p:nvPr>
        </p:nvGraphicFramePr>
        <p:xfrm>
          <a:off x="981777" y="1472665"/>
          <a:ext cx="10372021" cy="4167741"/>
        </p:xfrm>
        <a:graphic>
          <a:graphicData uri="http://schemas.openxmlformats.org/drawingml/2006/table">
            <a:tbl>
              <a:tblPr firstRow="1" bandRow="1">
                <a:tableStyleId>{5C22544A-7EE6-4342-B048-85BDC9FD1C3A}</a:tableStyleId>
              </a:tblPr>
              <a:tblGrid>
                <a:gridCol w="1954661">
                  <a:extLst>
                    <a:ext uri="{9D8B030D-6E8A-4147-A177-3AD203B41FA5}">
                      <a16:colId xmlns:a16="http://schemas.microsoft.com/office/drawing/2014/main" val="157784484"/>
                    </a:ext>
                  </a:extLst>
                </a:gridCol>
                <a:gridCol w="2104340">
                  <a:extLst>
                    <a:ext uri="{9D8B030D-6E8A-4147-A177-3AD203B41FA5}">
                      <a16:colId xmlns:a16="http://schemas.microsoft.com/office/drawing/2014/main" val="3934264254"/>
                    </a:ext>
                  </a:extLst>
                </a:gridCol>
                <a:gridCol w="2104340">
                  <a:extLst>
                    <a:ext uri="{9D8B030D-6E8A-4147-A177-3AD203B41FA5}">
                      <a16:colId xmlns:a16="http://schemas.microsoft.com/office/drawing/2014/main" val="923901367"/>
                    </a:ext>
                  </a:extLst>
                </a:gridCol>
                <a:gridCol w="2104340">
                  <a:extLst>
                    <a:ext uri="{9D8B030D-6E8A-4147-A177-3AD203B41FA5}">
                      <a16:colId xmlns:a16="http://schemas.microsoft.com/office/drawing/2014/main" val="2903581436"/>
                    </a:ext>
                  </a:extLst>
                </a:gridCol>
                <a:gridCol w="2104340">
                  <a:extLst>
                    <a:ext uri="{9D8B030D-6E8A-4147-A177-3AD203B41FA5}">
                      <a16:colId xmlns:a16="http://schemas.microsoft.com/office/drawing/2014/main" val="3955868065"/>
                    </a:ext>
                  </a:extLst>
                </a:gridCol>
              </a:tblGrid>
              <a:tr h="1256305">
                <a:tc>
                  <a:txBody>
                    <a:bodyPr/>
                    <a:lstStyle/>
                    <a:p>
                      <a:r>
                        <a:rPr lang="en-US" sz="2000" dirty="0"/>
                        <a:t>True Class Prior</a:t>
                      </a:r>
                    </a:p>
                  </a:txBody>
                  <a:tcPr/>
                </a:tc>
                <a:tc>
                  <a:txBody>
                    <a:bodyPr/>
                    <a:lstStyle/>
                    <a:p>
                      <a:r>
                        <a:rPr lang="en-US" sz="2000"/>
                        <a:t>Estimated Class prior</a:t>
                      </a:r>
                    </a:p>
                  </a:txBody>
                  <a:tcPr/>
                </a:tc>
                <a:tc>
                  <a:txBody>
                    <a:bodyPr/>
                    <a:lstStyle/>
                    <a:p>
                      <a:r>
                        <a:rPr lang="en-US" sz="2000"/>
                        <a:t>Lambda</a:t>
                      </a:r>
                    </a:p>
                  </a:txBody>
                  <a:tcPr/>
                </a:tc>
                <a:tc>
                  <a:txBody>
                    <a:bodyPr/>
                    <a:lstStyle/>
                    <a:p>
                      <a:r>
                        <a:rPr lang="en-US" sz="2000"/>
                        <a:t>Sigma</a:t>
                      </a:r>
                    </a:p>
                  </a:txBody>
                  <a:tcPr/>
                </a:tc>
                <a:tc>
                  <a:txBody>
                    <a:bodyPr/>
                    <a:lstStyle/>
                    <a:p>
                      <a:r>
                        <a:rPr lang="en-US" sz="2000"/>
                        <a:t>Accuracy(%)</a:t>
                      </a:r>
                    </a:p>
                  </a:txBody>
                  <a:tcPr/>
                </a:tc>
                <a:extLst>
                  <a:ext uri="{0D108BD9-81ED-4DB2-BD59-A6C34878D82A}">
                    <a16:rowId xmlns:a16="http://schemas.microsoft.com/office/drawing/2014/main" val="58785624"/>
                  </a:ext>
                </a:extLst>
              </a:tr>
              <a:tr h="727859">
                <a:tc>
                  <a:txBody>
                    <a:bodyPr/>
                    <a:lstStyle/>
                    <a:p>
                      <a:r>
                        <a:rPr lang="en-US" sz="2000" dirty="0"/>
                        <a:t>0.2</a:t>
                      </a:r>
                    </a:p>
                  </a:txBody>
                  <a:tcPr/>
                </a:tc>
                <a:tc>
                  <a:txBody>
                    <a:bodyPr/>
                    <a:lstStyle/>
                    <a:p>
                      <a:r>
                        <a:rPr lang="en-US" sz="2000"/>
                        <a:t>0.2</a:t>
                      </a:r>
                    </a:p>
                  </a:txBody>
                  <a:tcPr/>
                </a:tc>
                <a:tc>
                  <a:txBody>
                    <a:bodyPr/>
                    <a:lstStyle/>
                    <a:p>
                      <a:r>
                        <a:rPr lang="en-US" sz="2000"/>
                        <a:t>0.1</a:t>
                      </a:r>
                    </a:p>
                  </a:txBody>
                  <a:tcPr/>
                </a:tc>
                <a:tc>
                  <a:txBody>
                    <a:bodyPr/>
                    <a:lstStyle/>
                    <a:p>
                      <a:r>
                        <a:rPr lang="en-US" sz="2000"/>
                        <a:t>11.299</a:t>
                      </a:r>
                    </a:p>
                  </a:txBody>
                  <a:tcPr/>
                </a:tc>
                <a:tc>
                  <a:txBody>
                    <a:bodyPr/>
                    <a:lstStyle/>
                    <a:p>
                      <a:r>
                        <a:rPr lang="en-US" sz="2000" dirty="0"/>
                        <a:t>81.25</a:t>
                      </a:r>
                    </a:p>
                  </a:txBody>
                  <a:tcPr/>
                </a:tc>
                <a:extLst>
                  <a:ext uri="{0D108BD9-81ED-4DB2-BD59-A6C34878D82A}">
                    <a16:rowId xmlns:a16="http://schemas.microsoft.com/office/drawing/2014/main" val="3587248437"/>
                  </a:ext>
                </a:extLst>
              </a:tr>
              <a:tr h="727859">
                <a:tc>
                  <a:txBody>
                    <a:bodyPr/>
                    <a:lstStyle/>
                    <a:p>
                      <a:r>
                        <a:rPr lang="en-US" sz="2000"/>
                        <a:t>0.4</a:t>
                      </a:r>
                    </a:p>
                  </a:txBody>
                  <a:tcPr/>
                </a:tc>
                <a:tc>
                  <a:txBody>
                    <a:bodyPr/>
                    <a:lstStyle/>
                    <a:p>
                      <a:r>
                        <a:rPr lang="en-US" sz="2000"/>
                        <a:t>0.2</a:t>
                      </a:r>
                    </a:p>
                  </a:txBody>
                  <a:tcPr/>
                </a:tc>
                <a:tc>
                  <a:txBody>
                    <a:bodyPr/>
                    <a:lstStyle/>
                    <a:p>
                      <a:pPr lvl="0" algn="l">
                        <a:lnSpc>
                          <a:spcPct val="100000"/>
                        </a:lnSpc>
                        <a:spcBef>
                          <a:spcPts val="0"/>
                        </a:spcBef>
                        <a:spcAft>
                          <a:spcPts val="0"/>
                        </a:spcAft>
                        <a:buNone/>
                      </a:pPr>
                      <a:r>
                        <a:rPr lang="en-US" sz="2000" b="0" i="0" u="none" strike="noStrike" noProof="0">
                          <a:latin typeface="Calibri"/>
                        </a:rPr>
                        <a:t>0.1</a:t>
                      </a:r>
                    </a:p>
                  </a:txBody>
                  <a:tcPr/>
                </a:tc>
                <a:tc>
                  <a:txBody>
                    <a:bodyPr/>
                    <a:lstStyle/>
                    <a:p>
                      <a:r>
                        <a:rPr lang="en-US" sz="2000"/>
                        <a:t>1.3688</a:t>
                      </a:r>
                    </a:p>
                  </a:txBody>
                  <a:tcPr/>
                </a:tc>
                <a:tc>
                  <a:txBody>
                    <a:bodyPr/>
                    <a:lstStyle/>
                    <a:p>
                      <a:r>
                        <a:rPr lang="en-US" sz="2000"/>
                        <a:t>83.33</a:t>
                      </a:r>
                    </a:p>
                  </a:txBody>
                  <a:tcPr/>
                </a:tc>
                <a:extLst>
                  <a:ext uri="{0D108BD9-81ED-4DB2-BD59-A6C34878D82A}">
                    <a16:rowId xmlns:a16="http://schemas.microsoft.com/office/drawing/2014/main" val="2053704614"/>
                  </a:ext>
                </a:extLst>
              </a:tr>
              <a:tr h="727859">
                <a:tc>
                  <a:txBody>
                    <a:bodyPr/>
                    <a:lstStyle/>
                    <a:p>
                      <a:r>
                        <a:rPr lang="en-US" sz="2000"/>
                        <a:t>0.6</a:t>
                      </a:r>
                    </a:p>
                  </a:txBody>
                  <a:tcPr/>
                </a:tc>
                <a:tc>
                  <a:txBody>
                    <a:bodyPr/>
                    <a:lstStyle/>
                    <a:p>
                      <a:r>
                        <a:rPr lang="en-US" sz="2000" dirty="0"/>
                        <a:t>0.2</a:t>
                      </a:r>
                      <a:endParaRPr lang="en-US" dirty="0"/>
                    </a:p>
                  </a:txBody>
                  <a:tcPr/>
                </a:tc>
                <a:tc>
                  <a:txBody>
                    <a:bodyPr/>
                    <a:lstStyle/>
                    <a:p>
                      <a:pPr lvl="0" algn="l">
                        <a:lnSpc>
                          <a:spcPct val="100000"/>
                        </a:lnSpc>
                        <a:spcBef>
                          <a:spcPts val="0"/>
                        </a:spcBef>
                        <a:spcAft>
                          <a:spcPts val="0"/>
                        </a:spcAft>
                        <a:buNone/>
                      </a:pPr>
                      <a:r>
                        <a:rPr lang="en-US" sz="2000" b="0" i="0" u="none" strike="noStrike" noProof="0">
                          <a:latin typeface="Calibri"/>
                        </a:rPr>
                        <a:t>0.1</a:t>
                      </a:r>
                    </a:p>
                  </a:txBody>
                  <a:tcPr/>
                </a:tc>
                <a:tc>
                  <a:txBody>
                    <a:bodyPr/>
                    <a:lstStyle/>
                    <a:p>
                      <a:pPr lvl="0">
                        <a:buNone/>
                      </a:pPr>
                      <a:r>
                        <a:rPr lang="en-US" sz="2000"/>
                        <a:t>12.3198</a:t>
                      </a:r>
                      <a:endParaRPr lang="en-US"/>
                    </a:p>
                  </a:txBody>
                  <a:tcPr/>
                </a:tc>
                <a:tc>
                  <a:txBody>
                    <a:bodyPr/>
                    <a:lstStyle/>
                    <a:p>
                      <a:r>
                        <a:rPr lang="en-US" sz="2000"/>
                        <a:t>75.0</a:t>
                      </a:r>
                    </a:p>
                  </a:txBody>
                  <a:tcPr/>
                </a:tc>
                <a:extLst>
                  <a:ext uri="{0D108BD9-81ED-4DB2-BD59-A6C34878D82A}">
                    <a16:rowId xmlns:a16="http://schemas.microsoft.com/office/drawing/2014/main" val="554693905"/>
                  </a:ext>
                </a:extLst>
              </a:tr>
              <a:tr h="727859">
                <a:tc>
                  <a:txBody>
                    <a:bodyPr/>
                    <a:lstStyle/>
                    <a:p>
                      <a:r>
                        <a:rPr lang="en-US" sz="2000"/>
                        <a:t>0.8</a:t>
                      </a:r>
                    </a:p>
                  </a:txBody>
                  <a:tcPr/>
                </a:tc>
                <a:tc>
                  <a:txBody>
                    <a:bodyPr/>
                    <a:lstStyle/>
                    <a:p>
                      <a:r>
                        <a:rPr lang="en-US" sz="2000"/>
                        <a:t>0.6</a:t>
                      </a:r>
                    </a:p>
                  </a:txBody>
                  <a:tcPr/>
                </a:tc>
                <a:tc>
                  <a:txBody>
                    <a:bodyPr/>
                    <a:lstStyle/>
                    <a:p>
                      <a:pPr lvl="0" algn="l">
                        <a:lnSpc>
                          <a:spcPct val="100000"/>
                        </a:lnSpc>
                        <a:spcBef>
                          <a:spcPts val="0"/>
                        </a:spcBef>
                        <a:spcAft>
                          <a:spcPts val="0"/>
                        </a:spcAft>
                        <a:buNone/>
                      </a:pPr>
                      <a:r>
                        <a:rPr lang="en-US" sz="2000" b="0" i="0" u="none" strike="noStrike" noProof="0" dirty="0">
                          <a:latin typeface="Calibri"/>
                        </a:rPr>
                        <a:t>0.1</a:t>
                      </a:r>
                    </a:p>
                  </a:txBody>
                  <a:tcPr/>
                </a:tc>
                <a:tc>
                  <a:txBody>
                    <a:bodyPr/>
                    <a:lstStyle/>
                    <a:p>
                      <a:r>
                        <a:rPr lang="en-US" sz="2000"/>
                        <a:t>1.205</a:t>
                      </a:r>
                    </a:p>
                  </a:txBody>
                  <a:tcPr/>
                </a:tc>
                <a:tc>
                  <a:txBody>
                    <a:bodyPr/>
                    <a:lstStyle/>
                    <a:p>
                      <a:r>
                        <a:rPr lang="en-US" sz="2000" dirty="0"/>
                        <a:t>50.0</a:t>
                      </a:r>
                    </a:p>
                  </a:txBody>
                  <a:tcPr/>
                </a:tc>
                <a:extLst>
                  <a:ext uri="{0D108BD9-81ED-4DB2-BD59-A6C34878D82A}">
                    <a16:rowId xmlns:a16="http://schemas.microsoft.com/office/drawing/2014/main" val="3306642496"/>
                  </a:ext>
                </a:extLst>
              </a:tr>
            </a:tbl>
          </a:graphicData>
        </a:graphic>
      </p:graphicFrame>
    </p:spTree>
    <p:extLst>
      <p:ext uri="{BB962C8B-B14F-4D97-AF65-F5344CB8AC3E}">
        <p14:creationId xmlns:p14="http://schemas.microsoft.com/office/powerpoint/2010/main" val="2557412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68566958"/>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panose="020B0604020202020204" pitchFamily="34" charset="0"/>
                          <a:cs typeface="Arial" panose="020B0604020202020204" pitchFamily="34" charset="0"/>
                        </a:rPr>
                        <a:t>Conclusion</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p:sp>
        <p:nvSpPr>
          <p:cNvPr id="3" name="Content Placeholder 2">
            <a:extLst>
              <a:ext uri="{FF2B5EF4-FFF2-40B4-BE49-F238E27FC236}">
                <a16:creationId xmlns:a16="http://schemas.microsoft.com/office/drawing/2014/main" id="{A9E9A596-5D35-FB05-36AA-4C650EF8991A}"/>
              </a:ext>
            </a:extLst>
          </p:cNvPr>
          <p:cNvSpPr>
            <a:spLocks noGrp="1"/>
          </p:cNvSpPr>
          <p:nvPr>
            <p:ph idx="1"/>
          </p:nvPr>
        </p:nvSpPr>
        <p:spPr>
          <a:xfrm>
            <a:off x="838200" y="1049154"/>
            <a:ext cx="10515600" cy="5127809"/>
          </a:xfrm>
        </p:spPr>
        <p:txBody>
          <a:bodyPr>
            <a:normAutofit/>
          </a:bodyPr>
          <a:lstStyle/>
          <a:p>
            <a:endParaRPr lang="en-IN" dirty="0"/>
          </a:p>
          <a:p>
            <a:pPr marL="0" indent="0">
              <a:buNone/>
            </a:pPr>
            <a:endParaRPr lang="en-IN" dirty="0"/>
          </a:p>
        </p:txBody>
      </p:sp>
      <p:sp>
        <p:nvSpPr>
          <p:cNvPr id="2" name="TextBox 1">
            <a:extLst>
              <a:ext uri="{FF2B5EF4-FFF2-40B4-BE49-F238E27FC236}">
                <a16:creationId xmlns:a16="http://schemas.microsoft.com/office/drawing/2014/main" id="{760DFA83-CF19-AA43-52CF-32B69286EC51}"/>
              </a:ext>
            </a:extLst>
          </p:cNvPr>
          <p:cNvSpPr txBox="1"/>
          <p:nvPr/>
        </p:nvSpPr>
        <p:spPr>
          <a:xfrm>
            <a:off x="1449657" y="1533292"/>
            <a:ext cx="976846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a:cs typeface="Calibri" panose="020F0502020204030204"/>
              </a:rPr>
              <a:t>Without Noise: </a:t>
            </a:r>
            <a:br>
              <a:rPr lang="en-US" sz="2000">
                <a:cs typeface="Calibri" panose="020F0502020204030204"/>
              </a:rPr>
            </a:br>
            <a:r>
              <a:rPr lang="en-US" sz="2000">
                <a:cs typeface="Calibri" panose="020F0502020204030204"/>
              </a:rPr>
              <a:t>- The accuracy was highest for the true class prior value 0.4</a:t>
            </a:r>
            <a:br>
              <a:rPr lang="en-US" sz="2000">
                <a:cs typeface="Calibri" panose="020F0502020204030204"/>
              </a:rPr>
            </a:br>
            <a:r>
              <a:rPr lang="en-US" sz="2000">
                <a:cs typeface="Calibri" panose="020F0502020204030204"/>
              </a:rPr>
              <a:t>- All the estimated class prior was same with the true class prior for all except 0.8</a:t>
            </a:r>
            <a:br>
              <a:rPr lang="en-US" sz="2000">
                <a:cs typeface="Calibri" panose="020F0502020204030204"/>
              </a:rPr>
            </a:br>
            <a:r>
              <a:rPr lang="en-US" sz="2000">
                <a:cs typeface="Calibri" panose="020F0502020204030204"/>
              </a:rPr>
              <a:t>- More accurate class prior results in better accuracy</a:t>
            </a:r>
            <a:br>
              <a:rPr lang="en-US" sz="2000">
                <a:cs typeface="Calibri" panose="020F0502020204030204"/>
              </a:rPr>
            </a:br>
            <a:br>
              <a:rPr lang="en-US" sz="2000">
                <a:cs typeface="Calibri" panose="020F0502020204030204"/>
              </a:rPr>
            </a:br>
            <a:endParaRPr lang="en-US" sz="2000">
              <a:cs typeface="Calibri" panose="020F0502020204030204"/>
            </a:endParaRPr>
          </a:p>
          <a:p>
            <a:pPr marL="285750" indent="-285750">
              <a:buFont typeface="Arial"/>
              <a:buChar char="•"/>
            </a:pPr>
            <a:r>
              <a:rPr lang="en-US" sz="2000" b="1">
                <a:ea typeface="+mn-lt"/>
                <a:cs typeface="+mn-lt"/>
              </a:rPr>
              <a:t>With Noise: </a:t>
            </a:r>
            <a:br>
              <a:rPr lang="en-US" sz="2000">
                <a:ea typeface="+mn-lt"/>
                <a:cs typeface="+mn-lt"/>
              </a:rPr>
            </a:br>
            <a:r>
              <a:rPr lang="en-US" sz="2000">
                <a:ea typeface="+mn-lt"/>
                <a:cs typeface="+mn-lt"/>
              </a:rPr>
              <a:t>- The accuracy was highest for the true class prior value 0.4</a:t>
            </a:r>
            <a:br>
              <a:rPr lang="en-US" sz="2000">
                <a:ea typeface="+mn-lt"/>
                <a:cs typeface="+mn-lt"/>
              </a:rPr>
            </a:br>
            <a:r>
              <a:rPr lang="en-US" sz="2000">
                <a:ea typeface="+mn-lt"/>
                <a:cs typeface="+mn-lt"/>
              </a:rPr>
              <a:t>- All the estimated class prior was different from the true class prior for all except for 0.2</a:t>
            </a:r>
            <a:br>
              <a:rPr lang="en-US" sz="2000">
                <a:ea typeface="+mn-lt"/>
                <a:cs typeface="+mn-lt"/>
              </a:rPr>
            </a:br>
            <a:r>
              <a:rPr lang="en-US" sz="2000">
                <a:ea typeface="+mn-lt"/>
                <a:cs typeface="+mn-lt"/>
              </a:rPr>
              <a:t>- All the accuracy was a bit less compared to the without noise data</a:t>
            </a:r>
            <a:endParaRPr lang="en-US" sz="2000">
              <a:cs typeface="Calibri" panose="020F0502020204030204"/>
            </a:endParaRPr>
          </a:p>
        </p:txBody>
      </p:sp>
    </p:spTree>
    <p:extLst>
      <p:ext uri="{BB962C8B-B14F-4D97-AF65-F5344CB8AC3E}">
        <p14:creationId xmlns:p14="http://schemas.microsoft.com/office/powerpoint/2010/main" val="4058132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13164245"/>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US" sz="3200" b="0" dirty="0">
                          <a:latin typeface="Arial" panose="020B0604020202020204" pitchFamily="34" charset="0"/>
                          <a:cs typeface="Arial" panose="020B0604020202020204" pitchFamily="34" charset="0"/>
                        </a:rPr>
                        <a:t>References</a:t>
                      </a:r>
                      <a:endParaRPr lang="en-IN" sz="3200" b="0" dirty="0">
                        <a:latin typeface="Arial" panose="020B0604020202020204" pitchFamily="34" charset="0"/>
                        <a:cs typeface="Arial" panose="020B0604020202020204" pitchFamily="34" charset="0"/>
                      </a:endParaRP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p:sp>
        <p:nvSpPr>
          <p:cNvPr id="7" name="Title 2">
            <a:extLst>
              <a:ext uri="{FF2B5EF4-FFF2-40B4-BE49-F238E27FC236}">
                <a16:creationId xmlns:a16="http://schemas.microsoft.com/office/drawing/2014/main" id="{37B33FC6-C7A9-4AE2-4C35-E13D2F7B5E5C}"/>
              </a:ext>
            </a:extLst>
          </p:cNvPr>
          <p:cNvSpPr>
            <a:spLocks noGrp="1"/>
          </p:cNvSpPr>
          <p:nvPr>
            <p:ph idx="1"/>
          </p:nvPr>
        </p:nvSpPr>
        <p:spPr>
          <a:xfrm>
            <a:off x="838200" y="722313"/>
            <a:ext cx="10515600" cy="5454650"/>
          </a:xfrm>
        </p:spPr>
        <p:txBody>
          <a:bodyPr vert="horz" lIns="91440" tIns="45720" rIns="91440" bIns="45720" rtlCol="0" anchor="t">
            <a:normAutofit/>
          </a:bodyPr>
          <a:lstStyle/>
          <a:p>
            <a:endParaRPr lang="en-IN" sz="2000" dirty="0"/>
          </a:p>
          <a:p>
            <a:endParaRPr lang="en-IN" sz="2000" dirty="0"/>
          </a:p>
          <a:p>
            <a:pPr marL="0" indent="0">
              <a:buNone/>
            </a:pPr>
            <a:endParaRPr lang="en-IN" sz="2000" dirty="0"/>
          </a:p>
          <a:p>
            <a:r>
              <a:rPr lang="en-IN" sz="2000" dirty="0"/>
              <a:t>M. C. du Plessis, G. Niu, and M. Sugiyama. Analysis of learning from positive and unlabeled data. In Z. Ghahramani, M. Welling, C. Cortes, N. D. Lawrence, and K. Q. Weinberger, editors, Advances in Neural Information Processing Systems 27, pages 703–711, 2014.</a:t>
            </a:r>
          </a:p>
          <a:p>
            <a:r>
              <a:rPr lang="en-US" sz="2000" dirty="0"/>
              <a:t>M. C. du Plessis and M. Sugiyama. Semi-supervised learning of class balance under class-prior change by distribution matching. In ICML 2012, pages 823– 830, Jun. 26–Jul. 1 2012.</a:t>
            </a:r>
            <a:endParaRPr lang="en-IN" sz="2000" dirty="0"/>
          </a:p>
          <a:p>
            <a:r>
              <a:rPr lang="en-IN" sz="2000" b="0" i="0" dirty="0">
                <a:solidFill>
                  <a:srgbClr val="222222"/>
                </a:solidFill>
                <a:effectLst/>
              </a:rPr>
              <a:t>Christoffel, Marthinus, Gang Niu, and Masashi Sugiyama. "Class-prior estimation for learning from positive and unlabeled data." </a:t>
            </a:r>
            <a:r>
              <a:rPr lang="en-IN" sz="2000" b="0" i="1" dirty="0">
                <a:solidFill>
                  <a:srgbClr val="222222"/>
                </a:solidFill>
                <a:effectLst/>
              </a:rPr>
              <a:t>Asian Conference on Machine Learning</a:t>
            </a:r>
            <a:r>
              <a:rPr lang="en-IN" sz="2000" b="0" i="0" dirty="0">
                <a:solidFill>
                  <a:srgbClr val="222222"/>
                </a:solidFill>
                <a:effectLst/>
              </a:rPr>
              <a:t>. PMLR, 2016.</a:t>
            </a:r>
          </a:p>
          <a:p>
            <a:r>
              <a:rPr lang="en-IN" sz="2000" dirty="0" err="1">
                <a:ea typeface="+mn-lt"/>
                <a:cs typeface="+mn-lt"/>
                <a:hlinkClick r:id="rId2"/>
              </a:rPr>
              <a:t>GitHub_Code_Repository</a:t>
            </a:r>
            <a:endParaRPr lang="en-IN" sz="2000" dirty="0">
              <a:ea typeface="+mn-lt"/>
              <a:cs typeface="+mn-lt"/>
            </a:endParaRPr>
          </a:p>
        </p:txBody>
      </p:sp>
    </p:spTree>
    <p:extLst>
      <p:ext uri="{BB962C8B-B14F-4D97-AF65-F5344CB8AC3E}">
        <p14:creationId xmlns:p14="http://schemas.microsoft.com/office/powerpoint/2010/main" val="106611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F70C27-0B61-43DE-8108-7461E34546C0}"/>
              </a:ext>
            </a:extLst>
          </p:cNvPr>
          <p:cNvSpPr txBox="1"/>
          <p:nvPr/>
        </p:nvSpPr>
        <p:spPr>
          <a:xfrm>
            <a:off x="11229" y="546964"/>
            <a:ext cx="12192000" cy="707886"/>
          </a:xfrm>
          <a:prstGeom prst="rect">
            <a:avLst/>
          </a:prstGeom>
          <a:noFill/>
        </p:spPr>
        <p:txBody>
          <a:bodyPr wrap="square" rtlCol="0">
            <a:spAutoFit/>
          </a:bodyPr>
          <a:lstStyle/>
          <a:p>
            <a:pPr algn="ctr"/>
            <a:r>
              <a:rPr lang="en-IN" sz="4000" dirty="0">
                <a:solidFill>
                  <a:schemeClr val="accent5">
                    <a:lumMod val="75000"/>
                  </a:schemeClr>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1965367646"/>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endParaRPr lang="en-IN" sz="2400" b="0" dirty="0">
                        <a:latin typeface="Arial" panose="020B0604020202020204" pitchFamily="34" charset="0"/>
                        <a:cs typeface="Arial" panose="020B0604020202020204" pitchFamily="34" charset="0"/>
                      </a:endParaRP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p:sp>
        <p:nvSpPr>
          <p:cNvPr id="3" name="TextBox 2">
            <a:extLst>
              <a:ext uri="{FF2B5EF4-FFF2-40B4-BE49-F238E27FC236}">
                <a16:creationId xmlns:a16="http://schemas.microsoft.com/office/drawing/2014/main" id="{CC60CB94-C92D-CAF3-A0D4-0B07B38E4E76}"/>
              </a:ext>
            </a:extLst>
          </p:cNvPr>
          <p:cNvSpPr txBox="1"/>
          <p:nvPr/>
        </p:nvSpPr>
        <p:spPr>
          <a:xfrm>
            <a:off x="5650029" y="2983831"/>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DB4B448A-F58E-90AB-F232-67FDE9C4D9F0}"/>
              </a:ext>
            </a:extLst>
          </p:cNvPr>
          <p:cNvSpPr txBox="1"/>
          <p:nvPr/>
        </p:nvSpPr>
        <p:spPr>
          <a:xfrm>
            <a:off x="2924476" y="2382124"/>
            <a:ext cx="9278753" cy="1200329"/>
          </a:xfrm>
          <a:prstGeom prst="rect">
            <a:avLst/>
          </a:prstGeom>
          <a:noFill/>
        </p:spPr>
        <p:txBody>
          <a:bodyPr wrap="square" rtlCol="0">
            <a:spAutoFit/>
          </a:bodyPr>
          <a:lstStyle/>
          <a:p>
            <a:r>
              <a:rPr lang="en-US" sz="7200" b="1" dirty="0">
                <a:solidFill>
                  <a:srgbClr val="002060"/>
                </a:solidFill>
                <a:latin typeface="Goudy Old Style" panose="02020502050305020303" pitchFamily="18" charset="0"/>
              </a:rPr>
              <a:t>THANK YOU !!</a:t>
            </a:r>
            <a:endParaRPr lang="en-IN" sz="7200" dirty="0"/>
          </a:p>
        </p:txBody>
      </p:sp>
    </p:spTree>
    <p:extLst>
      <p:ext uri="{BB962C8B-B14F-4D97-AF65-F5344CB8AC3E}">
        <p14:creationId xmlns:p14="http://schemas.microsoft.com/office/powerpoint/2010/main" val="55095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6334590"/>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panose="020B0604020202020204" pitchFamily="34" charset="0"/>
                          <a:cs typeface="Arial" panose="020B0604020202020204" pitchFamily="34" charset="0"/>
                        </a:rPr>
                        <a:t>Content</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p:sp>
        <p:nvSpPr>
          <p:cNvPr id="3" name="Content Placeholder 2">
            <a:extLst>
              <a:ext uri="{FF2B5EF4-FFF2-40B4-BE49-F238E27FC236}">
                <a16:creationId xmlns:a16="http://schemas.microsoft.com/office/drawing/2014/main" id="{BAAF583F-23AF-9E3C-B0FF-364B362CB38E}"/>
              </a:ext>
            </a:extLst>
          </p:cNvPr>
          <p:cNvSpPr>
            <a:spLocks noGrp="1"/>
          </p:cNvSpPr>
          <p:nvPr>
            <p:ph idx="1"/>
          </p:nvPr>
        </p:nvSpPr>
        <p:spPr>
          <a:xfrm>
            <a:off x="838200" y="885524"/>
            <a:ext cx="10515600" cy="5291439"/>
          </a:xfrm>
        </p:spPr>
        <p:txBody>
          <a:bodyPr/>
          <a:lstStyle/>
          <a:p>
            <a:endParaRPr lang="en-IN" dirty="0"/>
          </a:p>
          <a:p>
            <a:r>
              <a:rPr lang="en-IN" dirty="0"/>
              <a:t>Problem Description</a:t>
            </a:r>
          </a:p>
          <a:p>
            <a:r>
              <a:rPr lang="en-IN" dirty="0"/>
              <a:t>Work Before Midsem</a:t>
            </a:r>
          </a:p>
          <a:p>
            <a:r>
              <a:rPr lang="en-IN" dirty="0"/>
              <a:t>Major Comments (Midterm Review)</a:t>
            </a:r>
          </a:p>
          <a:p>
            <a:r>
              <a:rPr lang="en-IN" dirty="0"/>
              <a:t>Experiments &amp; Results </a:t>
            </a:r>
          </a:p>
          <a:p>
            <a:r>
              <a:rPr lang="en-IN" dirty="0"/>
              <a:t>Conclusion</a:t>
            </a:r>
          </a:p>
          <a:p>
            <a:r>
              <a:rPr lang="en-IN" dirty="0"/>
              <a:t>References</a:t>
            </a:r>
          </a:p>
          <a:p>
            <a:endParaRPr lang="en-IN" dirty="0"/>
          </a:p>
          <a:p>
            <a:endParaRPr lang="en-IN" dirty="0"/>
          </a:p>
        </p:txBody>
      </p:sp>
    </p:spTree>
    <p:extLst>
      <p:ext uri="{BB962C8B-B14F-4D97-AF65-F5344CB8AC3E}">
        <p14:creationId xmlns:p14="http://schemas.microsoft.com/office/powerpoint/2010/main" val="252408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91764737"/>
              </p:ext>
            </p:extLst>
          </p:nvPr>
        </p:nvGraphicFramePr>
        <p:xfrm>
          <a:off x="0" y="2675823"/>
          <a:ext cx="12192000" cy="1318662"/>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1318662">
                <a:tc>
                  <a:txBody>
                    <a:bodyPr/>
                    <a:lstStyle/>
                    <a:p>
                      <a:pPr algn="ctr"/>
                      <a:r>
                        <a:rPr lang="en-IN" sz="5400" b="0" dirty="0">
                          <a:latin typeface="Arial" panose="020B0604020202020204" pitchFamily="34" charset="0"/>
                          <a:cs typeface="Arial" panose="020B0604020202020204" pitchFamily="34" charset="0"/>
                        </a:rPr>
                        <a:t>Before Midterm</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Tree>
    <p:extLst>
      <p:ext uri="{BB962C8B-B14F-4D97-AF65-F5344CB8AC3E}">
        <p14:creationId xmlns:p14="http://schemas.microsoft.com/office/powerpoint/2010/main" val="157943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97601287"/>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panose="020B0604020202020204" pitchFamily="34" charset="0"/>
                          <a:cs typeface="Arial" panose="020B0604020202020204" pitchFamily="34" charset="0"/>
                        </a:rPr>
                        <a:t>Problem Statement &amp; Setup</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3AC11A-3F26-0F81-6AC5-EE0BCB27A872}"/>
                  </a:ext>
                </a:extLst>
              </p:cNvPr>
              <p:cNvSpPr>
                <a:spLocks noGrp="1"/>
              </p:cNvSpPr>
              <p:nvPr>
                <p:ph idx="1"/>
              </p:nvPr>
            </p:nvSpPr>
            <p:spPr>
              <a:xfrm>
                <a:off x="838200" y="904775"/>
                <a:ext cx="11353800" cy="5272188"/>
              </a:xfrm>
            </p:spPr>
            <p:txBody>
              <a:bodyPr>
                <a:normAutofit fontScale="92500"/>
              </a:bodyPr>
              <a:lstStyle/>
              <a:p>
                <a:r>
                  <a:rPr lang="en-IN" sz="2400" dirty="0"/>
                  <a:t>Estimate the class prior of unlabelled dataset using positive labelled data</a:t>
                </a:r>
              </a:p>
              <a:p>
                <a:endParaRPr lang="en-IN" sz="2400" dirty="0"/>
              </a:p>
              <a:p>
                <a14:m>
                  <m:oMath xmlns:m="http://schemas.openxmlformats.org/officeDocument/2006/math">
                    <m:r>
                      <a:rPr lang="en-IN" sz="2400" i="1" dirty="0" smtClean="0">
                        <a:latin typeface="Cambria Math" panose="02040503050406030204" pitchFamily="18" charset="0"/>
                      </a:rPr>
                      <m:t>𝑋</m:t>
                    </m:r>
                    <m:r>
                      <a:rPr lang="en-IN" sz="2400" i="0" dirty="0" smtClean="0">
                        <a:latin typeface="Cambria Math" panose="02040503050406030204" pitchFamily="18" charset="0"/>
                      </a:rPr>
                      <m:t>~</m:t>
                    </m:r>
                    <m:r>
                      <a:rPr lang="en-US" sz="2400" b="0" i="1" dirty="0" smtClean="0">
                        <a:latin typeface="Cambria Math" panose="02040503050406030204" pitchFamily="18" charset="0"/>
                      </a:rPr>
                      <m:t>𝑝</m:t>
                    </m:r>
                    <m:d>
                      <m:dPr>
                        <m:ctrlPr>
                          <a:rPr lang="en-IN" sz="2400" i="1" dirty="0" smtClean="0">
                            <a:solidFill>
                              <a:srgbClr val="836967"/>
                            </a:solidFill>
                            <a:latin typeface="Cambria Math" panose="02040503050406030204" pitchFamily="18" charset="0"/>
                          </a:rPr>
                        </m:ctrlPr>
                      </m:dPr>
                      <m:e>
                        <m:d>
                          <m:dPr>
                            <m:begChr m:val=""/>
                            <m:endChr m:val="|"/>
                            <m:ctrlPr>
                              <a:rPr lang="en-IN" sz="2400" i="1" dirty="0" smtClean="0">
                                <a:solidFill>
                                  <a:srgbClr val="836967"/>
                                </a:solidFill>
                                <a:latin typeface="Cambria Math" panose="02040503050406030204" pitchFamily="18" charset="0"/>
                              </a:rPr>
                            </m:ctrlPr>
                          </m:dPr>
                          <m:e>
                            <m:r>
                              <a:rPr lang="en-IN" sz="2400" i="1" dirty="0" smtClean="0">
                                <a:latin typeface="Cambria Math" panose="02040503050406030204" pitchFamily="18" charset="0"/>
                              </a:rPr>
                              <m:t>𝑥</m:t>
                            </m:r>
                          </m:e>
                        </m:d>
                        <m:r>
                          <a:rPr lang="en-IN" sz="2400" i="1" dirty="0" smtClean="0">
                            <a:latin typeface="Cambria Math" panose="02040503050406030204" pitchFamily="18" charset="0"/>
                          </a:rPr>
                          <m:t>𝑦</m:t>
                        </m:r>
                        <m:r>
                          <a:rPr lang="en-IN" sz="2400" i="0" dirty="0" smtClean="0">
                            <a:latin typeface="Cambria Math" panose="02040503050406030204" pitchFamily="18" charset="0"/>
                          </a:rPr>
                          <m:t>=1</m:t>
                        </m:r>
                      </m:e>
                    </m:d>
                  </m:oMath>
                </a14:m>
                <a:r>
                  <a:rPr lang="en-IN" sz="2400" dirty="0"/>
                  <a:t> - positive labelled  samples</a:t>
                </a:r>
              </a:p>
              <a:p>
                <a:endParaRPr lang="en-IN" sz="2400" dirty="0"/>
              </a:p>
              <a:p>
                <a14:m>
                  <m:oMath xmlns:m="http://schemas.openxmlformats.org/officeDocument/2006/math">
                    <m:r>
                      <a:rPr lang="en-IN" sz="2400" i="1" dirty="0">
                        <a:latin typeface="Cambria Math" panose="02040503050406030204" pitchFamily="18" charset="0"/>
                      </a:rPr>
                      <m:t>𝑋</m:t>
                    </m:r>
                    <m:r>
                      <a:rPr lang="en-US" sz="2400" b="0" i="1" dirty="0" smtClean="0">
                        <a:latin typeface="Cambria Math" panose="02040503050406030204" pitchFamily="18" charset="0"/>
                      </a:rPr>
                      <m:t>′</m:t>
                    </m:r>
                    <m:r>
                      <a:rPr lang="en-IN" sz="2400" dirty="0">
                        <a:latin typeface="Cambria Math" panose="02040503050406030204" pitchFamily="18" charset="0"/>
                      </a:rPr>
                      <m:t>~</m:t>
                    </m:r>
                    <m:r>
                      <a:rPr lang="en-US" sz="2400" i="1" dirty="0">
                        <a:latin typeface="Cambria Math" panose="02040503050406030204" pitchFamily="18" charset="0"/>
                      </a:rPr>
                      <m:t>𝑝</m:t>
                    </m:r>
                    <m:d>
                      <m:dPr>
                        <m:ctrlPr>
                          <a:rPr lang="en-IN" sz="2400" i="1" dirty="0">
                            <a:solidFill>
                              <a:srgbClr val="836967"/>
                            </a:solidFill>
                            <a:latin typeface="Cambria Math" panose="02040503050406030204" pitchFamily="18" charset="0"/>
                          </a:rPr>
                        </m:ctrlPr>
                      </m:dPr>
                      <m:e>
                        <m:r>
                          <a:rPr lang="en-IN" sz="2400" i="1" dirty="0" smtClean="0">
                            <a:latin typeface="Cambria Math" panose="02040503050406030204" pitchFamily="18" charset="0"/>
                          </a:rPr>
                          <m:t>𝑥</m:t>
                        </m:r>
                      </m:e>
                    </m:d>
                  </m:oMath>
                </a14:m>
                <a:r>
                  <a:rPr lang="en-IN" sz="2400" dirty="0"/>
                  <a:t> - unlabelled samples:  </a:t>
                </a:r>
                <a14:m>
                  <m:oMath xmlns:m="http://schemas.openxmlformats.org/officeDocument/2006/math">
                    <m:r>
                      <a:rPr lang="en-US" sz="2400" i="1" dirty="0" smtClean="0">
                        <a:latin typeface="Cambria Math" panose="02040503050406030204" pitchFamily="18" charset="0"/>
                      </a:rPr>
                      <m:t>𝑝</m:t>
                    </m:r>
                    <m:d>
                      <m:dPr>
                        <m:ctrlPr>
                          <a:rPr lang="en-IN" sz="2400" i="1" dirty="0">
                            <a:solidFill>
                              <a:srgbClr val="836967"/>
                            </a:solidFill>
                            <a:latin typeface="Cambria Math" panose="02040503050406030204" pitchFamily="18" charset="0"/>
                          </a:rPr>
                        </m:ctrlPr>
                      </m:dPr>
                      <m:e>
                        <m:r>
                          <a:rPr lang="en-IN" sz="2400" i="1" dirty="0" smtClean="0">
                            <a:latin typeface="Cambria Math" panose="02040503050406030204" pitchFamily="18" charset="0"/>
                          </a:rPr>
                          <m:t>𝑥</m:t>
                        </m:r>
                      </m:e>
                    </m:d>
                  </m:oMath>
                </a14:m>
                <a:r>
                  <a:rPr lang="en-IN" sz="2400" dirty="0"/>
                  <a:t> = </a:t>
                </a:r>
                <a14:m>
                  <m:oMath xmlns:m="http://schemas.openxmlformats.org/officeDocument/2006/math">
                    <m:r>
                      <a:rPr lang="en-IN" sz="2400" i="1" dirty="0" smtClean="0">
                        <a:latin typeface="Cambria Math" panose="02040503050406030204" pitchFamily="18" charset="0"/>
                      </a:rPr>
                      <m:t>𝜋</m:t>
                    </m:r>
                    <m:r>
                      <a:rPr lang="en-US" sz="2400" i="1" dirty="0">
                        <a:latin typeface="Cambria Math" panose="02040503050406030204" pitchFamily="18" charset="0"/>
                      </a:rPr>
                      <m:t>𝑝</m:t>
                    </m:r>
                    <m:d>
                      <m:dPr>
                        <m:ctrlPr>
                          <a:rPr lang="en-IN" sz="2400" i="1" dirty="0">
                            <a:solidFill>
                              <a:srgbClr val="836967"/>
                            </a:solidFill>
                            <a:latin typeface="Cambria Math" panose="02040503050406030204" pitchFamily="18" charset="0"/>
                          </a:rPr>
                        </m:ctrlPr>
                      </m:dPr>
                      <m:e>
                        <m:d>
                          <m:dPr>
                            <m:begChr m:val=""/>
                            <m:endChr m:val="|"/>
                            <m:ctrlPr>
                              <a:rPr lang="en-IN" sz="2400" i="1" dirty="0">
                                <a:solidFill>
                                  <a:srgbClr val="836967"/>
                                </a:solidFill>
                                <a:latin typeface="Cambria Math" panose="02040503050406030204" pitchFamily="18" charset="0"/>
                              </a:rPr>
                            </m:ctrlPr>
                          </m:dPr>
                          <m:e>
                            <m:r>
                              <a:rPr lang="en-IN" sz="2400" i="1" dirty="0">
                                <a:latin typeface="Cambria Math" panose="02040503050406030204" pitchFamily="18" charset="0"/>
                              </a:rPr>
                              <m:t>𝑥</m:t>
                            </m:r>
                          </m:e>
                        </m:d>
                        <m:r>
                          <a:rPr lang="en-IN" sz="2400" i="1" dirty="0">
                            <a:latin typeface="Cambria Math" panose="02040503050406030204" pitchFamily="18" charset="0"/>
                          </a:rPr>
                          <m:t>𝑦</m:t>
                        </m:r>
                        <m:r>
                          <a:rPr lang="en-IN" sz="2400" dirty="0">
                            <a:latin typeface="Cambria Math" panose="02040503050406030204" pitchFamily="18" charset="0"/>
                          </a:rPr>
                          <m:t>=1</m:t>
                        </m:r>
                      </m:e>
                    </m:d>
                  </m:oMath>
                </a14:m>
                <a:r>
                  <a:rPr lang="en-IN" sz="2400" dirty="0"/>
                  <a:t> + </a:t>
                </a:r>
                <a14:m>
                  <m:oMath xmlns:m="http://schemas.openxmlformats.org/officeDocument/2006/math">
                    <m:r>
                      <a:rPr lang="en-IN" sz="2400" b="0" i="0" dirty="0" smtClean="0">
                        <a:latin typeface="Cambria Math" panose="02040503050406030204" pitchFamily="18" charset="0"/>
                      </a:rPr>
                      <m:t>(1−</m:t>
                    </m:r>
                    <m:r>
                      <a:rPr lang="en-IN" sz="2400" i="1" dirty="0">
                        <a:latin typeface="Cambria Math" panose="02040503050406030204" pitchFamily="18" charset="0"/>
                      </a:rPr>
                      <m:t>𝜋</m:t>
                    </m:r>
                    <m:r>
                      <a:rPr lang="en-IN" sz="2400" b="0" i="1" dirty="0" smtClean="0">
                        <a:latin typeface="Cambria Math" panose="02040503050406030204" pitchFamily="18" charset="0"/>
                      </a:rPr>
                      <m:t>)</m:t>
                    </m:r>
                    <m:r>
                      <a:rPr lang="en-US" sz="2400" i="1" dirty="0">
                        <a:latin typeface="Cambria Math" panose="02040503050406030204" pitchFamily="18" charset="0"/>
                      </a:rPr>
                      <m:t>𝑝</m:t>
                    </m:r>
                    <m:d>
                      <m:dPr>
                        <m:ctrlPr>
                          <a:rPr lang="en-IN" sz="2400" i="1" dirty="0">
                            <a:solidFill>
                              <a:srgbClr val="836967"/>
                            </a:solidFill>
                            <a:latin typeface="Cambria Math" panose="02040503050406030204" pitchFamily="18" charset="0"/>
                          </a:rPr>
                        </m:ctrlPr>
                      </m:dPr>
                      <m:e>
                        <m:d>
                          <m:dPr>
                            <m:begChr m:val=""/>
                            <m:endChr m:val="|"/>
                            <m:ctrlPr>
                              <a:rPr lang="en-IN" sz="2400" i="1" dirty="0">
                                <a:solidFill>
                                  <a:srgbClr val="836967"/>
                                </a:solidFill>
                                <a:latin typeface="Cambria Math" panose="02040503050406030204" pitchFamily="18" charset="0"/>
                              </a:rPr>
                            </m:ctrlPr>
                          </m:dPr>
                          <m:e>
                            <m:r>
                              <a:rPr lang="en-IN" sz="2400" i="1" dirty="0">
                                <a:latin typeface="Cambria Math" panose="02040503050406030204" pitchFamily="18" charset="0"/>
                              </a:rPr>
                              <m:t>𝑥</m:t>
                            </m:r>
                          </m:e>
                        </m:d>
                        <m:r>
                          <a:rPr lang="en-IN" sz="2400" i="1" dirty="0">
                            <a:latin typeface="Cambria Math" panose="02040503050406030204" pitchFamily="18" charset="0"/>
                          </a:rPr>
                          <m:t>𝑦</m:t>
                        </m:r>
                        <m:r>
                          <a:rPr lang="en-IN" sz="2400" dirty="0">
                            <a:latin typeface="Cambria Math" panose="02040503050406030204" pitchFamily="18" charset="0"/>
                          </a:rPr>
                          <m:t>=</m:t>
                        </m:r>
                        <m:r>
                          <a:rPr lang="en-IN" sz="2400" b="0" i="0" dirty="0" smtClean="0">
                            <a:latin typeface="Cambria Math" panose="02040503050406030204" pitchFamily="18" charset="0"/>
                          </a:rPr>
                          <m:t>−</m:t>
                        </m:r>
                        <m:r>
                          <a:rPr lang="en-IN" sz="2400" dirty="0">
                            <a:latin typeface="Cambria Math" panose="02040503050406030204" pitchFamily="18" charset="0"/>
                          </a:rPr>
                          <m:t>1</m:t>
                        </m:r>
                      </m:e>
                    </m:d>
                  </m:oMath>
                </a14:m>
                <a:r>
                  <a:rPr lang="en-IN" sz="2400" dirty="0"/>
                  <a:t> </a:t>
                </a:r>
              </a:p>
              <a:p>
                <a:pPr marL="0" indent="0" algn="ctr">
                  <a:buNone/>
                </a:pPr>
                <a:endParaRPr lang="en-IN" sz="2400" dirty="0"/>
              </a:p>
              <a:p>
                <a:r>
                  <a:rPr lang="en-IN" sz="2400" dirty="0"/>
                  <a:t>Partial model used: </a:t>
                </a:r>
                <a14:m>
                  <m:oMath xmlns:m="http://schemas.openxmlformats.org/officeDocument/2006/math">
                    <m:r>
                      <a:rPr lang="en-US" sz="2400" b="0" i="0" dirty="0" smtClean="0">
                        <a:latin typeface="Cambria Math" panose="02040503050406030204" pitchFamily="18" charset="0"/>
                      </a:rPr>
                      <m:t> </m:t>
                    </m:r>
                    <m:r>
                      <a:rPr lang="en-IN" sz="2400" i="1" dirty="0" smtClean="0">
                        <a:latin typeface="Cambria Math" panose="02040503050406030204" pitchFamily="18" charset="0"/>
                      </a:rPr>
                      <m:t>𝑞</m:t>
                    </m:r>
                    <m:d>
                      <m:dPr>
                        <m:ctrlPr>
                          <a:rPr lang="en-IN" sz="2400" i="1" dirty="0" smtClean="0">
                            <a:solidFill>
                              <a:srgbClr val="836967"/>
                            </a:solidFill>
                            <a:latin typeface="Cambria Math" panose="02040503050406030204" pitchFamily="18" charset="0"/>
                          </a:rPr>
                        </m:ctrlPr>
                      </m:dPr>
                      <m:e>
                        <m:r>
                          <a:rPr lang="en-IN" sz="2400" i="1" dirty="0" smtClean="0">
                            <a:latin typeface="Cambria Math" panose="02040503050406030204" pitchFamily="18" charset="0"/>
                          </a:rPr>
                          <m:t>𝑥</m:t>
                        </m:r>
                        <m:r>
                          <a:rPr lang="en-IN" sz="2400" i="0" dirty="0" smtClean="0">
                            <a:latin typeface="Cambria Math" panose="02040503050406030204" pitchFamily="18" charset="0"/>
                          </a:rPr>
                          <m:t>,</m:t>
                        </m:r>
                        <m:r>
                          <a:rPr lang="en-IN" sz="2400" i="1" dirty="0" smtClean="0">
                            <a:latin typeface="Cambria Math" panose="02040503050406030204" pitchFamily="18" charset="0"/>
                          </a:rPr>
                          <m:t>𝜃</m:t>
                        </m:r>
                      </m:e>
                    </m:d>
                    <m:r>
                      <a:rPr lang="en-IN" sz="2400" i="0" dirty="0" smtClean="0">
                        <a:latin typeface="Cambria Math" panose="02040503050406030204" pitchFamily="18" charset="0"/>
                      </a:rPr>
                      <m:t>=</m:t>
                    </m:r>
                    <m:r>
                      <a:rPr lang="en-IN" sz="2400" i="1" dirty="0" smtClean="0">
                        <a:latin typeface="Cambria Math" panose="02040503050406030204" pitchFamily="18" charset="0"/>
                      </a:rPr>
                      <m:t>𝜃</m:t>
                    </m:r>
                    <m:r>
                      <a:rPr lang="en-IN" sz="2400" i="1" dirty="0" smtClean="0">
                        <a:latin typeface="Cambria Math" panose="02040503050406030204" pitchFamily="18" charset="0"/>
                      </a:rPr>
                      <m:t>𝑝</m:t>
                    </m:r>
                    <m:d>
                      <m:dPr>
                        <m:ctrlPr>
                          <a:rPr lang="en-IN" sz="2400" i="1" dirty="0" smtClean="0">
                            <a:solidFill>
                              <a:srgbClr val="836967"/>
                            </a:solidFill>
                            <a:latin typeface="Cambria Math" panose="02040503050406030204" pitchFamily="18" charset="0"/>
                          </a:rPr>
                        </m:ctrlPr>
                      </m:dPr>
                      <m:e>
                        <m:d>
                          <m:dPr>
                            <m:begChr m:val=""/>
                            <m:endChr m:val="|"/>
                            <m:ctrlPr>
                              <a:rPr lang="en-IN" sz="2400" i="1" dirty="0" smtClean="0">
                                <a:solidFill>
                                  <a:srgbClr val="836967"/>
                                </a:solidFill>
                                <a:latin typeface="Cambria Math" panose="02040503050406030204" pitchFamily="18" charset="0"/>
                              </a:rPr>
                            </m:ctrlPr>
                          </m:dPr>
                          <m:e>
                            <m:r>
                              <a:rPr lang="en-IN" sz="2400" i="1" dirty="0" smtClean="0">
                                <a:latin typeface="Cambria Math" panose="02040503050406030204" pitchFamily="18" charset="0"/>
                              </a:rPr>
                              <m:t>𝑥</m:t>
                            </m:r>
                          </m:e>
                        </m:d>
                        <m:r>
                          <a:rPr lang="en-IN" sz="2400" i="1" dirty="0" smtClean="0">
                            <a:latin typeface="Cambria Math" panose="02040503050406030204" pitchFamily="18" charset="0"/>
                          </a:rPr>
                          <m:t>𝑦</m:t>
                        </m:r>
                        <m:r>
                          <a:rPr lang="en-IN" sz="2400" i="0" dirty="0" smtClean="0">
                            <a:latin typeface="Cambria Math" panose="02040503050406030204" pitchFamily="18" charset="0"/>
                          </a:rPr>
                          <m:t>=1</m:t>
                        </m:r>
                      </m:e>
                    </m:d>
                  </m:oMath>
                </a14:m>
                <a:endParaRPr lang="en-IN" sz="2400" dirty="0"/>
              </a:p>
              <a:p>
                <a:r>
                  <a:rPr lang="en-IN" sz="2400" dirty="0"/>
                  <a:t>Estimated class prior : </a:t>
                </a:r>
                <a14:m>
                  <m:oMath xmlns:m="http://schemas.openxmlformats.org/officeDocument/2006/math">
                    <m:sSup>
                      <m:sSupPr>
                        <m:ctrlPr>
                          <a:rPr lang="en-IN" sz="2400" i="1" dirty="0" smtClean="0">
                            <a:solidFill>
                              <a:srgbClr val="836967"/>
                            </a:solidFill>
                            <a:latin typeface="Cambria Math" panose="02040503050406030204" pitchFamily="18" charset="0"/>
                          </a:rPr>
                        </m:ctrlPr>
                      </m:sSupPr>
                      <m:e>
                        <m:r>
                          <a:rPr lang="en-IN" sz="2400" i="1" dirty="0">
                            <a:latin typeface="Cambria Math" panose="02040503050406030204" pitchFamily="18" charset="0"/>
                          </a:rPr>
                          <m:t>𝜃</m:t>
                        </m:r>
                      </m:e>
                      <m:sup>
                        <m:r>
                          <a:rPr lang="en-IN" sz="2400" i="0" dirty="0">
                            <a:latin typeface="Cambria Math" panose="02040503050406030204" pitchFamily="18" charset="0"/>
                          </a:rPr>
                          <m:t>∗</m:t>
                        </m:r>
                      </m:sup>
                    </m:sSup>
                    <m:r>
                      <a:rPr lang="en-IN" sz="2400" i="0" dirty="0">
                        <a:latin typeface="Cambria Math" panose="02040503050406030204" pitchFamily="18" charset="0"/>
                      </a:rPr>
                      <m:t>=</m:t>
                    </m:r>
                    <m:func>
                      <m:funcPr>
                        <m:ctrlPr>
                          <a:rPr lang="en-IN" sz="2400" i="1" dirty="0">
                            <a:latin typeface="Cambria Math" panose="02040503050406030204" pitchFamily="18" charset="0"/>
                          </a:rPr>
                        </m:ctrlPr>
                      </m:funcPr>
                      <m:fName>
                        <m:r>
                          <m:rPr>
                            <m:sty m:val="p"/>
                          </m:rPr>
                          <a:rPr lang="en-IN" sz="2400" i="0" dirty="0">
                            <a:latin typeface="Cambria Math" panose="02040503050406030204" pitchFamily="18" charset="0"/>
                          </a:rPr>
                          <m:t>arg</m:t>
                        </m:r>
                      </m:fName>
                      <m:e>
                        <m:limLow>
                          <m:limLowPr>
                            <m:ctrlPr>
                              <a:rPr lang="en-IN" sz="2400" i="1" dirty="0">
                                <a:solidFill>
                                  <a:srgbClr val="836967"/>
                                </a:solidFill>
                                <a:latin typeface="Cambria Math" panose="02040503050406030204" pitchFamily="18" charset="0"/>
                              </a:rPr>
                            </m:ctrlPr>
                          </m:limLowPr>
                          <m:e>
                            <m:r>
                              <m:rPr>
                                <m:sty m:val="p"/>
                              </m:rPr>
                              <a:rPr lang="en-IN" sz="2400" i="0" dirty="0">
                                <a:latin typeface="Cambria Math" panose="02040503050406030204" pitchFamily="18" charset="0"/>
                              </a:rPr>
                              <m:t>min</m:t>
                            </m:r>
                          </m:e>
                          <m:lim>
                            <m:r>
                              <a:rPr lang="en-IN" sz="2400" i="0" dirty="0">
                                <a:latin typeface="Cambria Math" panose="02040503050406030204" pitchFamily="18" charset="0"/>
                              </a:rPr>
                              <m:t>0</m:t>
                            </m:r>
                            <m:r>
                              <a:rPr lang="en-US" sz="2400" b="0" i="0" dirty="0" smtClean="0">
                                <a:latin typeface="Cambria Math" panose="02040503050406030204" pitchFamily="18" charset="0"/>
                              </a:rPr>
                              <m:t>≤ </m:t>
                            </m:r>
                            <m:r>
                              <m:rPr>
                                <m:sty m:val="p"/>
                              </m:rPr>
                              <a:rPr lang="el-GR" sz="2400" b="0" i="1" dirty="0" smtClean="0">
                                <a:latin typeface="Cambria Math" panose="02040503050406030204" pitchFamily="18" charset="0"/>
                                <a:ea typeface="Cambria Math" panose="02040503050406030204" pitchFamily="18" charset="0"/>
                              </a:rPr>
                              <m:t>θ</m:t>
                            </m:r>
                            <m:r>
                              <a:rPr lang="en-US" sz="2400" b="0" i="1" dirty="0" smtClean="0">
                                <a:latin typeface="Cambria Math" panose="02040503050406030204" pitchFamily="18" charset="0"/>
                                <a:ea typeface="Cambria Math" panose="02040503050406030204" pitchFamily="18" charset="0"/>
                              </a:rPr>
                              <m:t>≤1</m:t>
                            </m:r>
                          </m:lim>
                        </m:limLow>
                        <m:r>
                          <a:rPr lang="en-IN" sz="2400" i="1" dirty="0" smtClean="0">
                            <a:latin typeface="Cambria Math" panose="02040503050406030204" pitchFamily="18" charset="0"/>
                          </a:rPr>
                          <m:t>𝐷</m:t>
                        </m:r>
                        <m:r>
                          <a:rPr lang="en-IN" sz="2400" i="1" dirty="0" smtClean="0">
                            <a:latin typeface="Cambria Math" panose="02040503050406030204" pitchFamily="18" charset="0"/>
                          </a:rPr>
                          <m:t>ⅈ</m:t>
                        </m:r>
                        <m:sSub>
                          <m:sSubPr>
                            <m:ctrlPr>
                              <a:rPr lang="en-IN" sz="2400" i="1" dirty="0">
                                <a:solidFill>
                                  <a:srgbClr val="836967"/>
                                </a:solidFill>
                                <a:latin typeface="Cambria Math" panose="02040503050406030204" pitchFamily="18" charset="0"/>
                              </a:rPr>
                            </m:ctrlPr>
                          </m:sSubPr>
                          <m:e>
                            <m:r>
                              <a:rPr lang="en-IN" sz="2400" i="1" dirty="0">
                                <a:latin typeface="Cambria Math" panose="02040503050406030204" pitchFamily="18" charset="0"/>
                              </a:rPr>
                              <m:t>𝑣</m:t>
                            </m:r>
                          </m:e>
                          <m:sub>
                            <m:r>
                              <a:rPr lang="en-IN" sz="2400" i="1" dirty="0">
                                <a:latin typeface="Cambria Math" panose="02040503050406030204" pitchFamily="18" charset="0"/>
                              </a:rPr>
                              <m:t>𝑓</m:t>
                            </m:r>
                          </m:sub>
                        </m:sSub>
                        <m:d>
                          <m:dPr>
                            <m:ctrlPr>
                              <a:rPr lang="en-IN" sz="2400" i="1" dirty="0">
                                <a:solidFill>
                                  <a:srgbClr val="836967"/>
                                </a:solidFill>
                                <a:latin typeface="Cambria Math" panose="02040503050406030204" pitchFamily="18" charset="0"/>
                              </a:rPr>
                            </m:ctrlPr>
                          </m:dPr>
                          <m:e>
                            <m:r>
                              <a:rPr lang="en-IN" sz="2400" i="1" dirty="0">
                                <a:latin typeface="Cambria Math" panose="02040503050406030204" pitchFamily="18" charset="0"/>
                              </a:rPr>
                              <m:t>𝜃</m:t>
                            </m:r>
                          </m:e>
                        </m:d>
                      </m:e>
                    </m:func>
                  </m:oMath>
                </a14:m>
                <a:r>
                  <a:rPr lang="en-IN" sz="2400" dirty="0"/>
                  <a:t>,  where, </a:t>
                </a:r>
                <a14:m>
                  <m:oMath xmlns:m="http://schemas.openxmlformats.org/officeDocument/2006/math">
                    <m:r>
                      <a:rPr lang="en-IN" sz="2400" i="1" dirty="0">
                        <a:latin typeface="Cambria Math" panose="02040503050406030204" pitchFamily="18" charset="0"/>
                      </a:rPr>
                      <m:t>𝐷</m:t>
                    </m:r>
                    <m:r>
                      <a:rPr lang="en-IN" sz="2400" i="1" dirty="0">
                        <a:latin typeface="Cambria Math" panose="02040503050406030204" pitchFamily="18" charset="0"/>
                      </a:rPr>
                      <m:t>ⅈ</m:t>
                    </m:r>
                    <m:sSub>
                      <m:sSubPr>
                        <m:ctrlPr>
                          <a:rPr lang="en-IN" sz="2400" i="1" dirty="0">
                            <a:solidFill>
                              <a:srgbClr val="836967"/>
                            </a:solidFill>
                            <a:latin typeface="Cambria Math" panose="02040503050406030204" pitchFamily="18" charset="0"/>
                          </a:rPr>
                        </m:ctrlPr>
                      </m:sSubPr>
                      <m:e>
                        <m:r>
                          <a:rPr lang="en-IN" sz="2400" i="1" dirty="0">
                            <a:latin typeface="Cambria Math" panose="02040503050406030204" pitchFamily="18" charset="0"/>
                          </a:rPr>
                          <m:t>𝑣</m:t>
                        </m:r>
                      </m:e>
                      <m:sub>
                        <m:r>
                          <a:rPr lang="en-IN" sz="2400" i="1" dirty="0">
                            <a:latin typeface="Cambria Math" panose="02040503050406030204" pitchFamily="18" charset="0"/>
                          </a:rPr>
                          <m:t>𝑓</m:t>
                        </m:r>
                      </m:sub>
                    </m:sSub>
                    <m:d>
                      <m:dPr>
                        <m:ctrlPr>
                          <a:rPr lang="en-IN" sz="2400" i="1" dirty="0">
                            <a:solidFill>
                              <a:srgbClr val="836967"/>
                            </a:solidFill>
                            <a:latin typeface="Cambria Math" panose="02040503050406030204" pitchFamily="18" charset="0"/>
                          </a:rPr>
                        </m:ctrlPr>
                      </m:dPr>
                      <m:e>
                        <m:r>
                          <a:rPr lang="en-IN" sz="2400" i="1" dirty="0">
                            <a:latin typeface="Cambria Math" panose="02040503050406030204" pitchFamily="18" charset="0"/>
                          </a:rPr>
                          <m:t>𝜃</m:t>
                        </m:r>
                      </m:e>
                    </m:d>
                  </m:oMath>
                </a14:m>
                <a:r>
                  <a:rPr lang="en-IN" sz="2400" dirty="0"/>
                  <a:t>= </a:t>
                </a:r>
                <a14:m>
                  <m:oMath xmlns:m="http://schemas.openxmlformats.org/officeDocument/2006/math">
                    <m:nary>
                      <m:naryPr>
                        <m:grow m:val="on"/>
                        <m:subHide m:val="on"/>
                        <m:supHide m:val="on"/>
                        <m:ctrlPr>
                          <a:rPr lang="en-IN" sz="2400" i="1" dirty="0">
                            <a:solidFill>
                              <a:srgbClr val="836967"/>
                            </a:solidFill>
                            <a:latin typeface="Cambria Math" panose="02040503050406030204" pitchFamily="18" charset="0"/>
                          </a:rPr>
                        </m:ctrlPr>
                      </m:naryPr>
                      <m:sub/>
                      <m:sup/>
                      <m:e>
                        <m:sSup>
                          <m:sSupPr>
                            <m:ctrlPr>
                              <a:rPr lang="en-IN" sz="2400" i="1" dirty="0">
                                <a:solidFill>
                                  <a:srgbClr val="836967"/>
                                </a:solidFill>
                                <a:latin typeface="Cambria Math" panose="02040503050406030204" pitchFamily="18" charset="0"/>
                              </a:rPr>
                            </m:ctrlPr>
                          </m:sSupPr>
                          <m:e>
                            <m:r>
                              <a:rPr lang="en-IN" sz="2400" i="1" dirty="0" smtClean="0">
                                <a:solidFill>
                                  <a:srgbClr val="836967"/>
                                </a:solidFill>
                                <a:latin typeface="Cambria Math" panose="02040503050406030204" pitchFamily="18" charset="0"/>
                              </a:rPr>
                              <m:t>𝑓</m:t>
                            </m:r>
                            <m:d>
                              <m:dPr>
                                <m:ctrlPr>
                                  <a:rPr lang="en-IN" sz="2400" i="1" dirty="0">
                                    <a:solidFill>
                                      <a:srgbClr val="836967"/>
                                    </a:solidFill>
                                    <a:latin typeface="Cambria Math" panose="02040503050406030204" pitchFamily="18" charset="0"/>
                                  </a:rPr>
                                </m:ctrlPr>
                              </m:dPr>
                              <m:e>
                                <m:f>
                                  <m:fPr>
                                    <m:ctrlPr>
                                      <a:rPr lang="en-IN" sz="2400" i="1" dirty="0">
                                        <a:solidFill>
                                          <a:srgbClr val="836967"/>
                                        </a:solidFill>
                                        <a:latin typeface="Cambria Math" panose="02040503050406030204" pitchFamily="18" charset="0"/>
                                      </a:rPr>
                                    </m:ctrlPr>
                                  </m:fPr>
                                  <m:num>
                                    <m:r>
                                      <a:rPr lang="en-IN" sz="2400" i="1" dirty="0">
                                        <a:latin typeface="Cambria Math" panose="02040503050406030204" pitchFamily="18" charset="0"/>
                                      </a:rPr>
                                      <m:t>𝜃</m:t>
                                    </m:r>
                                    <m:r>
                                      <a:rPr lang="en-IN" sz="2400" i="1" dirty="0">
                                        <a:latin typeface="Cambria Math" panose="02040503050406030204" pitchFamily="18" charset="0"/>
                                      </a:rPr>
                                      <m:t>𝑝</m:t>
                                    </m:r>
                                    <m:d>
                                      <m:dPr>
                                        <m:ctrlPr>
                                          <a:rPr lang="en-IN" sz="2400" i="1" dirty="0">
                                            <a:solidFill>
                                              <a:srgbClr val="836967"/>
                                            </a:solidFill>
                                            <a:latin typeface="Cambria Math" panose="02040503050406030204" pitchFamily="18" charset="0"/>
                                          </a:rPr>
                                        </m:ctrlPr>
                                      </m:dPr>
                                      <m:e>
                                        <m:d>
                                          <m:dPr>
                                            <m:begChr m:val=""/>
                                            <m:endChr m:val="|"/>
                                            <m:ctrlPr>
                                              <a:rPr lang="en-IN" sz="2400" i="1" dirty="0">
                                                <a:solidFill>
                                                  <a:srgbClr val="836967"/>
                                                </a:solidFill>
                                                <a:latin typeface="Cambria Math" panose="02040503050406030204" pitchFamily="18" charset="0"/>
                                              </a:rPr>
                                            </m:ctrlPr>
                                          </m:dPr>
                                          <m:e>
                                            <m:r>
                                              <a:rPr lang="en-IN" sz="2400" i="1" dirty="0">
                                                <a:latin typeface="Cambria Math" panose="02040503050406030204" pitchFamily="18" charset="0"/>
                                              </a:rPr>
                                              <m:t>𝑥</m:t>
                                            </m:r>
                                          </m:e>
                                        </m:d>
                                        <m:r>
                                          <a:rPr lang="en-IN" sz="2400" i="1" dirty="0">
                                            <a:latin typeface="Cambria Math" panose="02040503050406030204" pitchFamily="18" charset="0"/>
                                          </a:rPr>
                                          <m:t>𝑦</m:t>
                                        </m:r>
                                        <m:r>
                                          <a:rPr lang="en-IN" sz="2400" dirty="0">
                                            <a:latin typeface="Cambria Math" panose="02040503050406030204" pitchFamily="18" charset="0"/>
                                          </a:rPr>
                                          <m:t>=1</m:t>
                                        </m:r>
                                      </m:e>
                                    </m:d>
                                  </m:num>
                                  <m:den>
                                    <m:r>
                                      <a:rPr lang="en-IN" sz="2400" i="1" dirty="0">
                                        <a:latin typeface="Cambria Math" panose="02040503050406030204" pitchFamily="18" charset="0"/>
                                      </a:rPr>
                                      <m:t>𝑝</m:t>
                                    </m:r>
                                    <m:d>
                                      <m:dPr>
                                        <m:ctrlPr>
                                          <a:rPr lang="en-IN" sz="2400" i="1" dirty="0">
                                            <a:solidFill>
                                              <a:srgbClr val="836967"/>
                                            </a:solidFill>
                                            <a:latin typeface="Cambria Math" panose="02040503050406030204" pitchFamily="18" charset="0"/>
                                          </a:rPr>
                                        </m:ctrlPr>
                                      </m:dPr>
                                      <m:e>
                                        <m:r>
                                          <a:rPr lang="en-IN" sz="2400" i="1" dirty="0">
                                            <a:latin typeface="Cambria Math" panose="02040503050406030204" pitchFamily="18" charset="0"/>
                                          </a:rPr>
                                          <m:t>𝑥</m:t>
                                        </m:r>
                                      </m:e>
                                    </m:d>
                                  </m:den>
                                </m:f>
                              </m:e>
                            </m:d>
                          </m:e>
                          <m:sup/>
                        </m:sSup>
                        <m:r>
                          <a:rPr lang="en-IN" sz="2400" i="1" dirty="0">
                            <a:latin typeface="Cambria Math" panose="02040503050406030204" pitchFamily="18" charset="0"/>
                          </a:rPr>
                          <m:t>𝑝</m:t>
                        </m:r>
                        <m:d>
                          <m:dPr>
                            <m:ctrlPr>
                              <a:rPr lang="en-IN" sz="2400" i="1" dirty="0">
                                <a:solidFill>
                                  <a:srgbClr val="836967"/>
                                </a:solidFill>
                                <a:latin typeface="Cambria Math" panose="02040503050406030204" pitchFamily="18" charset="0"/>
                              </a:rPr>
                            </m:ctrlPr>
                          </m:dPr>
                          <m:e>
                            <m:r>
                              <a:rPr lang="en-IN" sz="2400" i="1" dirty="0">
                                <a:latin typeface="Cambria Math" panose="02040503050406030204" pitchFamily="18" charset="0"/>
                              </a:rPr>
                              <m:t>𝑥</m:t>
                            </m:r>
                          </m:e>
                        </m:d>
                        <m:r>
                          <a:rPr lang="en-IN" sz="2400" dirty="0">
                            <a:latin typeface="Cambria Math" panose="02040503050406030204" pitchFamily="18" charset="0"/>
                          </a:rPr>
                          <m:t>ⅆ</m:t>
                        </m:r>
                        <m:r>
                          <a:rPr lang="en-IN" sz="2400" i="1" dirty="0">
                            <a:latin typeface="Cambria Math" panose="02040503050406030204" pitchFamily="18" charset="0"/>
                          </a:rPr>
                          <m:t>𝑥</m:t>
                        </m:r>
                      </m:e>
                    </m:nary>
                  </m:oMath>
                </a14:m>
                <a:r>
                  <a:rPr lang="en-IN" sz="2400" dirty="0"/>
                  <a:t> </a:t>
                </a:r>
              </a:p>
              <a:p>
                <a:r>
                  <a:rPr lang="en-IN" sz="2400" dirty="0"/>
                  <a:t>Using penalized </a:t>
                </a:r>
                <a14:m>
                  <m:oMath xmlns:m="http://schemas.openxmlformats.org/officeDocument/2006/math">
                    <m:r>
                      <a:rPr lang="en-IN" sz="2400" i="1">
                        <a:latin typeface="Cambria Math" panose="02040503050406030204" pitchFamily="18" charset="0"/>
                      </a:rPr>
                      <m:t>𝑓</m:t>
                    </m:r>
                    <m:r>
                      <a:rPr lang="en-IN" sz="2400" i="1">
                        <a:latin typeface="Cambria Math" panose="02040503050406030204" pitchFamily="18" charset="0"/>
                      </a:rPr>
                      <m:t>−</m:t>
                    </m:r>
                  </m:oMath>
                </a14:m>
                <a:r>
                  <a:rPr lang="en-IN" sz="2400" dirty="0"/>
                  <a:t>divergences for model fitting , Penalized </a:t>
                </a:r>
                <a14:m>
                  <m:oMath xmlns:m="http://schemas.openxmlformats.org/officeDocument/2006/math">
                    <m:r>
                      <a:rPr lang="en-IN" sz="2400" i="1" smtClean="0">
                        <a:latin typeface="Cambria Math" panose="02040503050406030204" pitchFamily="18" charset="0"/>
                      </a:rPr>
                      <m:t>𝑓</m:t>
                    </m:r>
                  </m:oMath>
                </a14:m>
                <a:r>
                  <a:rPr lang="en-IN" sz="2400" dirty="0"/>
                  <a:t>:     </a:t>
                </a:r>
                <a14:m>
                  <m:oMath xmlns:m="http://schemas.openxmlformats.org/officeDocument/2006/math">
                    <m:acc>
                      <m:accPr>
                        <m:chr m:val="̃"/>
                        <m:ctrlPr>
                          <a:rPr lang="en-IN" sz="2400" i="1" dirty="0" smtClean="0">
                            <a:solidFill>
                              <a:srgbClr val="836967"/>
                            </a:solidFill>
                            <a:latin typeface="Cambria Math" panose="02040503050406030204" pitchFamily="18" charset="0"/>
                          </a:rPr>
                        </m:ctrlPr>
                      </m:accPr>
                      <m:e>
                        <m:r>
                          <a:rPr lang="en-IN" sz="2400" i="1" dirty="0" smtClean="0">
                            <a:latin typeface="Cambria Math" panose="02040503050406030204" pitchFamily="18" charset="0"/>
                          </a:rPr>
                          <m:t>𝑓</m:t>
                        </m:r>
                      </m:e>
                    </m:acc>
                    <m:d>
                      <m:dPr>
                        <m:ctrlPr>
                          <a:rPr lang="en-IN" sz="2400" i="1" dirty="0" smtClean="0">
                            <a:solidFill>
                              <a:srgbClr val="836967"/>
                            </a:solidFill>
                            <a:latin typeface="Cambria Math" panose="02040503050406030204" pitchFamily="18" charset="0"/>
                          </a:rPr>
                        </m:ctrlPr>
                      </m:dPr>
                      <m:e>
                        <m:r>
                          <a:rPr lang="en-IN" sz="2400" i="1" dirty="0" smtClean="0">
                            <a:latin typeface="Cambria Math" panose="02040503050406030204" pitchFamily="18" charset="0"/>
                          </a:rPr>
                          <m:t>𝑡</m:t>
                        </m:r>
                      </m:e>
                    </m:d>
                    <m:d>
                      <m:dPr>
                        <m:begChr m:val="{"/>
                        <m:endChr m:val=""/>
                        <m:ctrlPr>
                          <a:rPr lang="en-IN" sz="2400" i="1" dirty="0" smtClean="0">
                            <a:solidFill>
                              <a:srgbClr val="836967"/>
                            </a:solidFill>
                            <a:latin typeface="Cambria Math" panose="02040503050406030204" pitchFamily="18" charset="0"/>
                          </a:rPr>
                        </m:ctrlPr>
                      </m:dPr>
                      <m:e>
                        <m:m>
                          <m:mPr>
                            <m:plcHide m:val="on"/>
                            <m:mcs>
                              <m:mc>
                                <m:mcPr>
                                  <m:count m:val="1"/>
                                  <m:mcJc m:val="center"/>
                                </m:mcPr>
                              </m:mc>
                            </m:mcs>
                            <m:ctrlPr>
                              <a:rPr lang="en-IN" sz="2400" i="1" dirty="0" smtClean="0">
                                <a:solidFill>
                                  <a:srgbClr val="836967"/>
                                </a:solidFill>
                                <a:latin typeface="Cambria Math" panose="02040503050406030204" pitchFamily="18" charset="0"/>
                              </a:rPr>
                            </m:ctrlPr>
                          </m:mPr>
                          <m:mr>
                            <m:e>
                              <m:r>
                                <a:rPr lang="en-IN" sz="2400" i="1" dirty="0" smtClean="0">
                                  <a:latin typeface="Cambria Math" panose="02040503050406030204" pitchFamily="18" charset="0"/>
                                </a:rPr>
                                <m:t>𝑓</m:t>
                              </m:r>
                              <m:d>
                                <m:dPr>
                                  <m:ctrlPr>
                                    <a:rPr lang="en-IN" sz="2400" i="1" dirty="0" smtClean="0">
                                      <a:solidFill>
                                        <a:srgbClr val="836967"/>
                                      </a:solidFill>
                                      <a:latin typeface="Cambria Math" panose="02040503050406030204" pitchFamily="18" charset="0"/>
                                    </a:rPr>
                                  </m:ctrlPr>
                                </m:dPr>
                                <m:e>
                                  <m:r>
                                    <a:rPr lang="en-IN" sz="2400" i="1" dirty="0" smtClean="0">
                                      <a:latin typeface="Cambria Math" panose="02040503050406030204" pitchFamily="18" charset="0"/>
                                    </a:rPr>
                                    <m:t>𝑡</m:t>
                                  </m:r>
                                </m:e>
                              </m:d>
                              <m:r>
                                <a:rPr lang="en-IN" sz="2400" b="0" i="1" dirty="0" smtClean="0">
                                  <a:latin typeface="Cambria Math" panose="02040503050406030204" pitchFamily="18" charset="0"/>
                                </a:rPr>
                                <m:t>     </m:t>
                              </m:r>
                              <m:r>
                                <a:rPr lang="en-IN" sz="2400" i="0" dirty="0" smtClean="0">
                                  <a:latin typeface="Cambria Math" panose="02040503050406030204" pitchFamily="18" charset="0"/>
                                </a:rPr>
                                <m:t>0≤</m:t>
                              </m:r>
                              <m:r>
                                <a:rPr lang="en-IN" sz="2400" i="1" dirty="0" smtClean="0">
                                  <a:latin typeface="Cambria Math" panose="02040503050406030204" pitchFamily="18" charset="0"/>
                                </a:rPr>
                                <m:t>𝑡</m:t>
                              </m:r>
                              <m:r>
                                <a:rPr lang="en-IN" sz="2400" i="0" dirty="0" smtClean="0">
                                  <a:latin typeface="Cambria Math" panose="02040503050406030204" pitchFamily="18" charset="0"/>
                                </a:rPr>
                                <m:t>≤1</m:t>
                              </m:r>
                            </m:e>
                          </m:mr>
                          <m:mr>
                            <m:e>
                              <m:r>
                                <a:rPr lang="en-IN" sz="2400" i="0" dirty="0" smtClean="0">
                                  <a:latin typeface="Cambria Math" panose="02040503050406030204" pitchFamily="18" charset="0"/>
                                </a:rPr>
                                <m:t>∞</m:t>
                              </m:r>
                              <m:r>
                                <a:rPr lang="en-IN" sz="2400" b="0" i="0" dirty="0" smtClean="0">
                                  <a:latin typeface="Cambria Math" panose="02040503050406030204" pitchFamily="18" charset="0"/>
                                </a:rPr>
                                <m:t>       </m:t>
                              </m:r>
                              <m:r>
                                <a:rPr lang="en-IN" sz="2400" b="0" i="1" dirty="0" smtClean="0">
                                  <a:latin typeface="Cambria Math" panose="02040503050406030204" pitchFamily="18" charset="0"/>
                                </a:rPr>
                                <m:t>𝑜𝑡h𝑒𝑟𝑤𝑖𝑠𝑒</m:t>
                              </m:r>
                            </m:e>
                          </m:mr>
                        </m:m>
                      </m:e>
                    </m:d>
                  </m:oMath>
                </a14:m>
                <a:endParaRPr lang="en-IN" sz="2400" dirty="0"/>
              </a:p>
              <a:p>
                <a:endParaRPr lang="en-IN" sz="2800" dirty="0"/>
              </a:p>
              <a:p>
                <a:endParaRPr lang="en-IN" dirty="0"/>
              </a:p>
            </p:txBody>
          </p:sp>
        </mc:Choice>
        <mc:Fallback xmlns="">
          <p:sp>
            <p:nvSpPr>
              <p:cNvPr id="3" name="Content Placeholder 2">
                <a:extLst>
                  <a:ext uri="{FF2B5EF4-FFF2-40B4-BE49-F238E27FC236}">
                    <a16:creationId xmlns:a16="http://schemas.microsoft.com/office/drawing/2014/main" id="{903AC11A-3F26-0F81-6AC5-EE0BCB27A872}"/>
                  </a:ext>
                </a:extLst>
              </p:cNvPr>
              <p:cNvSpPr>
                <a:spLocks noGrp="1" noRot="1" noChangeAspect="1" noMove="1" noResize="1" noEditPoints="1" noAdjustHandles="1" noChangeArrowheads="1" noChangeShapeType="1" noTextEdit="1"/>
              </p:cNvSpPr>
              <p:nvPr>
                <p:ph idx="1"/>
              </p:nvPr>
            </p:nvSpPr>
            <p:spPr>
              <a:xfrm>
                <a:off x="838200" y="904775"/>
                <a:ext cx="11353800" cy="5272188"/>
              </a:xfrm>
              <a:blipFill>
                <a:blip r:embed="rId2"/>
                <a:stretch>
                  <a:fillRect l="-644" t="-1387"/>
                </a:stretch>
              </a:blipFill>
            </p:spPr>
            <p:txBody>
              <a:bodyPr/>
              <a:lstStyle/>
              <a:p>
                <a:r>
                  <a:rPr lang="en-US">
                    <a:noFill/>
                  </a:rPr>
                  <a:t> </a:t>
                </a:r>
              </a:p>
            </p:txBody>
          </p:sp>
        </mc:Fallback>
      </mc:AlternateContent>
    </p:spTree>
    <p:extLst>
      <p:ext uri="{BB962C8B-B14F-4D97-AF65-F5344CB8AC3E}">
        <p14:creationId xmlns:p14="http://schemas.microsoft.com/office/powerpoint/2010/main" val="213309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20756536"/>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panose="020B0604020202020204" pitchFamily="34" charset="0"/>
                          <a:cs typeface="Arial" panose="020B0604020202020204" pitchFamily="34" charset="0"/>
                        </a:rPr>
                        <a:t>Solution Approach</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C7063707-C2A6-D164-5D70-956E6DCCCC98}"/>
                  </a:ext>
                </a:extLst>
              </p:cNvPr>
              <p:cNvSpPr>
                <a:spLocks noGrp="1"/>
              </p:cNvSpPr>
              <p:nvPr>
                <p:ph idx="1"/>
              </p:nvPr>
            </p:nvSpPr>
            <p:spPr>
              <a:xfrm>
                <a:off x="190901" y="817461"/>
                <a:ext cx="11810198" cy="5709155"/>
              </a:xfrm>
            </p:spPr>
            <p:txBody>
              <a:bodyPr>
                <a:normAutofit/>
              </a:bodyPr>
              <a:lstStyle/>
              <a:p>
                <a:r>
                  <a:rPr lang="en-IN" sz="2400" dirty="0">
                    <a:solidFill>
                      <a:schemeClr val="tx1">
                        <a:lumMod val="95000"/>
                        <a:lumOff val="5000"/>
                      </a:schemeClr>
                    </a:solidFill>
                  </a:rPr>
                  <a:t>Replacing expectations with sample averages </a:t>
                </a:r>
              </a:p>
              <a:p>
                <a:pPr marL="0" indent="0" algn="ctr">
                  <a:buNone/>
                </a:pPr>
                <a14:m>
                  <m:oMath xmlns:m="http://schemas.openxmlformats.org/officeDocument/2006/math">
                    <m:r>
                      <a:rPr lang="en-IN" sz="2400" i="1" dirty="0" smtClean="0">
                        <a:solidFill>
                          <a:schemeClr val="tx1">
                            <a:lumMod val="95000"/>
                            <a:lumOff val="5000"/>
                          </a:schemeClr>
                        </a:solidFill>
                        <a:latin typeface="Cambria Math" panose="02040503050406030204" pitchFamily="18" charset="0"/>
                      </a:rPr>
                      <m:t>𝐷</m:t>
                    </m:r>
                    <m:r>
                      <a:rPr lang="en-IN" sz="2400" i="1" dirty="0" smtClean="0">
                        <a:solidFill>
                          <a:schemeClr val="tx1">
                            <a:lumMod val="95000"/>
                            <a:lumOff val="5000"/>
                          </a:schemeClr>
                        </a:solidFill>
                        <a:latin typeface="Cambria Math" panose="02040503050406030204" pitchFamily="18" charset="0"/>
                      </a:rPr>
                      <m:t>ⅈ</m:t>
                    </m:r>
                    <m:sSub>
                      <m:sSubPr>
                        <m:ctrlPr>
                          <a:rPr lang="en-IN" sz="2400" i="1" dirty="0">
                            <a:solidFill>
                              <a:schemeClr val="tx1">
                                <a:lumMod val="95000"/>
                                <a:lumOff val="5000"/>
                              </a:schemeClr>
                            </a:solidFill>
                            <a:latin typeface="Cambria Math" panose="02040503050406030204" pitchFamily="18" charset="0"/>
                          </a:rPr>
                        </m:ctrlPr>
                      </m:sSubPr>
                      <m:e>
                        <m:r>
                          <a:rPr lang="en-IN" sz="2400" i="1" dirty="0">
                            <a:solidFill>
                              <a:schemeClr val="tx1">
                                <a:lumMod val="95000"/>
                                <a:lumOff val="5000"/>
                              </a:schemeClr>
                            </a:solidFill>
                            <a:latin typeface="Cambria Math" panose="02040503050406030204" pitchFamily="18" charset="0"/>
                          </a:rPr>
                          <m:t>𝑣</m:t>
                        </m:r>
                      </m:e>
                      <m:sub>
                        <m:r>
                          <a:rPr lang="en-IN" sz="2400" i="1" dirty="0">
                            <a:solidFill>
                              <a:schemeClr val="tx1">
                                <a:lumMod val="95000"/>
                                <a:lumOff val="5000"/>
                              </a:schemeClr>
                            </a:solidFill>
                            <a:latin typeface="Cambria Math" panose="02040503050406030204" pitchFamily="18" charset="0"/>
                          </a:rPr>
                          <m:t>𝑓</m:t>
                        </m:r>
                      </m:sub>
                    </m:sSub>
                    <m:d>
                      <m:dPr>
                        <m:ctrlPr>
                          <a:rPr lang="en-IN" sz="2400" i="1" dirty="0">
                            <a:solidFill>
                              <a:schemeClr val="tx1">
                                <a:lumMod val="95000"/>
                                <a:lumOff val="5000"/>
                              </a:schemeClr>
                            </a:solidFill>
                            <a:latin typeface="Cambria Math" panose="02040503050406030204" pitchFamily="18" charset="0"/>
                          </a:rPr>
                        </m:ctrlPr>
                      </m:dPr>
                      <m:e>
                        <m:r>
                          <a:rPr lang="en-IN" sz="2400" i="1" dirty="0">
                            <a:solidFill>
                              <a:schemeClr val="tx1">
                                <a:lumMod val="95000"/>
                                <a:lumOff val="5000"/>
                              </a:schemeClr>
                            </a:solidFill>
                            <a:latin typeface="Cambria Math" panose="02040503050406030204" pitchFamily="18" charset="0"/>
                          </a:rPr>
                          <m:t>𝜃</m:t>
                        </m:r>
                      </m:e>
                    </m:d>
                    <m:r>
                      <a:rPr lang="en-IN" sz="2400" b="0" i="0" dirty="0" smtClean="0">
                        <a:solidFill>
                          <a:schemeClr val="tx1">
                            <a:lumMod val="95000"/>
                            <a:lumOff val="5000"/>
                          </a:schemeClr>
                        </a:solidFill>
                        <a:latin typeface="Cambria Math" panose="02040503050406030204" pitchFamily="18" charset="0"/>
                      </a:rPr>
                      <m:t>≥</m:t>
                    </m:r>
                  </m:oMath>
                </a14:m>
                <a:r>
                  <a:rPr lang="en-IN" sz="2400" dirty="0">
                    <a:solidFill>
                      <a:schemeClr val="tx1">
                        <a:lumMod val="95000"/>
                        <a:lumOff val="5000"/>
                      </a:schemeClr>
                    </a:solidFill>
                  </a:rPr>
                  <a:t> </a:t>
                </a:r>
                <a14:m>
                  <m:oMath xmlns:m="http://schemas.openxmlformats.org/officeDocument/2006/math">
                    <m:limLow>
                      <m:limLowPr>
                        <m:ctrlPr>
                          <a:rPr lang="en-IN" sz="2400" i="1" dirty="0">
                            <a:solidFill>
                              <a:schemeClr val="tx1">
                                <a:lumMod val="95000"/>
                                <a:lumOff val="5000"/>
                              </a:schemeClr>
                            </a:solidFill>
                            <a:latin typeface="Cambria Math" panose="02040503050406030204" pitchFamily="18" charset="0"/>
                          </a:rPr>
                        </m:ctrlPr>
                      </m:limLowPr>
                      <m:e>
                        <m:r>
                          <m:rPr>
                            <m:sty m:val="p"/>
                          </m:rPr>
                          <a:rPr lang="en-IN" sz="2400" dirty="0">
                            <a:solidFill>
                              <a:schemeClr val="tx1">
                                <a:lumMod val="95000"/>
                                <a:lumOff val="5000"/>
                              </a:schemeClr>
                            </a:solidFill>
                            <a:latin typeface="Cambria Math" panose="02040503050406030204" pitchFamily="18" charset="0"/>
                          </a:rPr>
                          <m:t>sup</m:t>
                        </m:r>
                      </m:e>
                      <m:lim>
                        <m:r>
                          <m:rPr>
                            <m:sty m:val="p"/>
                          </m:rPr>
                          <a:rPr lang="en-IN" sz="2400" dirty="0">
                            <a:solidFill>
                              <a:schemeClr val="tx1">
                                <a:lumMod val="95000"/>
                                <a:lumOff val="5000"/>
                              </a:schemeClr>
                            </a:solidFill>
                            <a:latin typeface="Cambria Math" panose="02040503050406030204" pitchFamily="18" charset="0"/>
                          </a:rPr>
                          <m:t>r</m:t>
                        </m:r>
                      </m:lim>
                    </m:limLow>
                  </m:oMath>
                </a14:m>
                <a:r>
                  <a:rPr lang="en-IN" sz="2400" dirty="0">
                    <a:solidFill>
                      <a:schemeClr val="tx1">
                        <a:lumMod val="95000"/>
                        <a:lumOff val="5000"/>
                      </a:schemeClr>
                    </a:solidFill>
                  </a:rPr>
                  <a:t> { </a:t>
                </a:r>
                <a14:m>
                  <m:oMath xmlns:m="http://schemas.openxmlformats.org/officeDocument/2006/math">
                    <m:f>
                      <m:fPr>
                        <m:ctrlPr>
                          <a:rPr lang="en-IN" sz="2400" i="1" dirty="0" smtClean="0">
                            <a:solidFill>
                              <a:schemeClr val="tx1">
                                <a:lumMod val="95000"/>
                                <a:lumOff val="5000"/>
                              </a:schemeClr>
                            </a:solidFill>
                            <a:latin typeface="Cambria Math" panose="02040503050406030204" pitchFamily="18" charset="0"/>
                          </a:rPr>
                        </m:ctrlPr>
                      </m:fPr>
                      <m:num>
                        <m:r>
                          <a:rPr lang="en-IN" sz="2400" i="1" dirty="0" smtClean="0">
                            <a:solidFill>
                              <a:schemeClr val="tx1">
                                <a:lumMod val="95000"/>
                                <a:lumOff val="5000"/>
                              </a:schemeClr>
                            </a:solidFill>
                            <a:latin typeface="Cambria Math" panose="02040503050406030204" pitchFamily="18" charset="0"/>
                          </a:rPr>
                          <m:t>𝜃</m:t>
                        </m:r>
                      </m:num>
                      <m:den>
                        <m:r>
                          <a:rPr lang="en-IN" sz="2400" i="0" dirty="0">
                            <a:solidFill>
                              <a:schemeClr val="tx1">
                                <a:lumMod val="95000"/>
                                <a:lumOff val="5000"/>
                              </a:schemeClr>
                            </a:solidFill>
                            <a:latin typeface="Cambria Math" panose="02040503050406030204" pitchFamily="18" charset="0"/>
                          </a:rPr>
                          <m:t>𝑛</m:t>
                        </m:r>
                      </m:den>
                    </m:f>
                    <m:nary>
                      <m:naryPr>
                        <m:chr m:val="∑"/>
                        <m:limLoc m:val="undOvr"/>
                        <m:grow m:val="on"/>
                        <m:ctrlPr>
                          <a:rPr lang="en-IN" sz="2400" i="1" dirty="0">
                            <a:solidFill>
                              <a:schemeClr val="tx1">
                                <a:lumMod val="95000"/>
                                <a:lumOff val="5000"/>
                              </a:schemeClr>
                            </a:solidFill>
                            <a:latin typeface="Cambria Math" panose="02040503050406030204" pitchFamily="18" charset="0"/>
                          </a:rPr>
                        </m:ctrlPr>
                      </m:naryPr>
                      <m:sub>
                        <m:r>
                          <a:rPr lang="en-IN" sz="2400" i="1" dirty="0">
                            <a:solidFill>
                              <a:schemeClr val="tx1">
                                <a:lumMod val="95000"/>
                                <a:lumOff val="5000"/>
                              </a:schemeClr>
                            </a:solidFill>
                            <a:latin typeface="Cambria Math" panose="02040503050406030204" pitchFamily="18" charset="0"/>
                          </a:rPr>
                          <m:t>𝑖</m:t>
                        </m:r>
                        <m:r>
                          <a:rPr lang="en-IN" sz="2400" i="1" dirty="0">
                            <a:solidFill>
                              <a:schemeClr val="tx1">
                                <a:lumMod val="95000"/>
                                <a:lumOff val="5000"/>
                              </a:schemeClr>
                            </a:solidFill>
                            <a:latin typeface="Cambria Math" panose="02040503050406030204" pitchFamily="18" charset="0"/>
                          </a:rPr>
                          <m:t>=1</m:t>
                        </m:r>
                      </m:sub>
                      <m:sup>
                        <m:sSup>
                          <m:sSupPr>
                            <m:ctrlPr>
                              <a:rPr lang="en-IN" sz="2400" i="1" dirty="0" smtClean="0">
                                <a:solidFill>
                                  <a:schemeClr val="tx1">
                                    <a:lumMod val="95000"/>
                                    <a:lumOff val="5000"/>
                                  </a:schemeClr>
                                </a:solidFill>
                                <a:latin typeface="Cambria Math" panose="02040503050406030204" pitchFamily="18" charset="0"/>
                              </a:rPr>
                            </m:ctrlPr>
                          </m:sSupPr>
                          <m:e>
                            <m:r>
                              <a:rPr lang="en-IN" sz="2400" i="1" dirty="0">
                                <a:solidFill>
                                  <a:schemeClr val="tx1">
                                    <a:lumMod val="95000"/>
                                    <a:lumOff val="5000"/>
                                  </a:schemeClr>
                                </a:solidFill>
                                <a:latin typeface="Cambria Math" panose="02040503050406030204" pitchFamily="18" charset="0"/>
                              </a:rPr>
                              <m:t>𝑛</m:t>
                            </m:r>
                          </m:e>
                          <m:sup/>
                        </m:sSup>
                      </m:sup>
                      <m:e>
                        <m:r>
                          <a:rPr lang="en-IN" sz="2400" b="0" i="1" dirty="0" smtClean="0">
                            <a:solidFill>
                              <a:schemeClr val="tx1">
                                <a:lumMod val="95000"/>
                                <a:lumOff val="5000"/>
                              </a:schemeClr>
                            </a:solidFill>
                            <a:latin typeface="Cambria Math" panose="02040503050406030204" pitchFamily="18" charset="0"/>
                          </a:rPr>
                          <m:t>𝑟</m:t>
                        </m:r>
                        <m:d>
                          <m:dPr>
                            <m:ctrlPr>
                              <a:rPr lang="en-IN" sz="2400" i="1" dirty="0" smtClean="0">
                                <a:solidFill>
                                  <a:schemeClr val="tx1">
                                    <a:lumMod val="95000"/>
                                    <a:lumOff val="5000"/>
                                  </a:schemeClr>
                                </a:solidFill>
                                <a:latin typeface="Cambria Math" panose="02040503050406030204" pitchFamily="18" charset="0"/>
                              </a:rPr>
                            </m:ctrlPr>
                          </m:dPr>
                          <m:e>
                            <m:sSub>
                              <m:sSubPr>
                                <m:ctrlPr>
                                  <a:rPr lang="en-IN" sz="2400" i="1" dirty="0" smtClean="0">
                                    <a:solidFill>
                                      <a:schemeClr val="tx1">
                                        <a:lumMod val="95000"/>
                                        <a:lumOff val="5000"/>
                                      </a:schemeClr>
                                    </a:solidFill>
                                    <a:latin typeface="Cambria Math" panose="02040503050406030204" pitchFamily="18" charset="0"/>
                                  </a:rPr>
                                </m:ctrlPr>
                              </m:sSubPr>
                              <m:e>
                                <m:r>
                                  <a:rPr lang="en-IN" sz="2400" i="1" dirty="0" smtClean="0">
                                    <a:solidFill>
                                      <a:schemeClr val="tx1">
                                        <a:lumMod val="95000"/>
                                        <a:lumOff val="5000"/>
                                      </a:schemeClr>
                                    </a:solidFill>
                                    <a:latin typeface="Cambria Math" panose="02040503050406030204" pitchFamily="18" charset="0"/>
                                  </a:rPr>
                                  <m:t>𝑥</m:t>
                                </m:r>
                              </m:e>
                              <m:sub>
                                <m:r>
                                  <a:rPr lang="en-IN" sz="2400" i="1" dirty="0" smtClean="0">
                                    <a:solidFill>
                                      <a:schemeClr val="tx1">
                                        <a:lumMod val="95000"/>
                                        <a:lumOff val="5000"/>
                                      </a:schemeClr>
                                    </a:solidFill>
                                    <a:latin typeface="Cambria Math" panose="02040503050406030204" pitchFamily="18" charset="0"/>
                                  </a:rPr>
                                  <m:t>𝑖</m:t>
                                </m:r>
                              </m:sub>
                            </m:sSub>
                          </m:e>
                        </m:d>
                      </m:e>
                    </m:nary>
                    <m:r>
                      <a:rPr lang="en-IN" sz="2400" i="0" dirty="0">
                        <a:solidFill>
                          <a:schemeClr val="tx1">
                            <a:lumMod val="95000"/>
                            <a:lumOff val="5000"/>
                          </a:schemeClr>
                        </a:solidFill>
                        <a:latin typeface="Cambria Math" panose="02040503050406030204" pitchFamily="18" charset="0"/>
                      </a:rPr>
                      <m:t>−</m:t>
                    </m:r>
                    <m:f>
                      <m:fPr>
                        <m:ctrlPr>
                          <a:rPr lang="en-IN" sz="2400" i="1" dirty="0">
                            <a:solidFill>
                              <a:schemeClr val="tx1">
                                <a:lumMod val="95000"/>
                                <a:lumOff val="5000"/>
                              </a:schemeClr>
                            </a:solidFill>
                            <a:latin typeface="Cambria Math" panose="02040503050406030204" pitchFamily="18" charset="0"/>
                          </a:rPr>
                        </m:ctrlPr>
                      </m:fPr>
                      <m:num>
                        <m:r>
                          <a:rPr lang="en-IN" sz="2400" b="0" i="1" dirty="0" smtClean="0">
                            <a:solidFill>
                              <a:schemeClr val="tx1">
                                <a:lumMod val="95000"/>
                                <a:lumOff val="5000"/>
                              </a:schemeClr>
                            </a:solidFill>
                            <a:latin typeface="Cambria Math" panose="02040503050406030204" pitchFamily="18" charset="0"/>
                          </a:rPr>
                          <m:t>1</m:t>
                        </m:r>
                      </m:num>
                      <m:den>
                        <m:sSup>
                          <m:sSupPr>
                            <m:ctrlPr>
                              <a:rPr lang="en-IN" sz="2400" i="1" dirty="0">
                                <a:solidFill>
                                  <a:schemeClr val="tx1">
                                    <a:lumMod val="95000"/>
                                    <a:lumOff val="5000"/>
                                  </a:schemeClr>
                                </a:solidFill>
                                <a:latin typeface="Cambria Math" panose="02040503050406030204" pitchFamily="18" charset="0"/>
                              </a:rPr>
                            </m:ctrlPr>
                          </m:sSupPr>
                          <m:e>
                            <m:r>
                              <a:rPr lang="en-IN" sz="2400" i="1" dirty="0">
                                <a:solidFill>
                                  <a:schemeClr val="tx1">
                                    <a:lumMod val="95000"/>
                                    <a:lumOff val="5000"/>
                                  </a:schemeClr>
                                </a:solidFill>
                                <a:latin typeface="Cambria Math" panose="02040503050406030204" pitchFamily="18" charset="0"/>
                              </a:rPr>
                              <m:t>𝑛</m:t>
                            </m:r>
                          </m:e>
                          <m:sup>
                            <m:r>
                              <a:rPr lang="en-IN" sz="2400" i="1" dirty="0">
                                <a:solidFill>
                                  <a:schemeClr val="tx1">
                                    <a:lumMod val="95000"/>
                                    <a:lumOff val="5000"/>
                                  </a:schemeClr>
                                </a:solidFill>
                                <a:latin typeface="Cambria Math" panose="02040503050406030204" pitchFamily="18" charset="0"/>
                              </a:rPr>
                              <m:t>′</m:t>
                            </m:r>
                          </m:sup>
                        </m:sSup>
                      </m:den>
                    </m:f>
                    <m:nary>
                      <m:naryPr>
                        <m:chr m:val="∑"/>
                        <m:limLoc m:val="undOvr"/>
                        <m:grow m:val="on"/>
                        <m:ctrlPr>
                          <a:rPr lang="en-IN" sz="2400" b="0" i="1" dirty="0" smtClean="0">
                            <a:solidFill>
                              <a:schemeClr val="tx1">
                                <a:lumMod val="95000"/>
                                <a:lumOff val="5000"/>
                              </a:schemeClr>
                            </a:solidFill>
                            <a:latin typeface="Cambria Math" panose="02040503050406030204" pitchFamily="18" charset="0"/>
                          </a:rPr>
                        </m:ctrlPr>
                      </m:naryPr>
                      <m:sub>
                        <m:r>
                          <a:rPr lang="en-IN" sz="2400" b="0" i="1" dirty="0" smtClean="0">
                            <a:solidFill>
                              <a:schemeClr val="tx1">
                                <a:lumMod val="95000"/>
                                <a:lumOff val="5000"/>
                              </a:schemeClr>
                            </a:solidFill>
                            <a:latin typeface="Cambria Math" panose="02040503050406030204" pitchFamily="18" charset="0"/>
                          </a:rPr>
                          <m:t>𝑖</m:t>
                        </m:r>
                        <m:r>
                          <a:rPr lang="en-IN" sz="2400" b="0" i="1" dirty="0" smtClean="0">
                            <a:solidFill>
                              <a:schemeClr val="tx1">
                                <a:lumMod val="95000"/>
                                <a:lumOff val="5000"/>
                              </a:schemeClr>
                            </a:solidFill>
                            <a:latin typeface="Cambria Math" panose="02040503050406030204" pitchFamily="18" charset="0"/>
                          </a:rPr>
                          <m:t>=1</m:t>
                        </m:r>
                      </m:sub>
                      <m:sup>
                        <m:sSup>
                          <m:sSupPr>
                            <m:ctrlPr>
                              <a:rPr lang="en-IN" sz="2400" b="0" i="1" dirty="0" smtClean="0">
                                <a:solidFill>
                                  <a:schemeClr val="tx1">
                                    <a:lumMod val="95000"/>
                                    <a:lumOff val="5000"/>
                                  </a:schemeClr>
                                </a:solidFill>
                                <a:latin typeface="Cambria Math" panose="02040503050406030204" pitchFamily="18" charset="0"/>
                              </a:rPr>
                            </m:ctrlPr>
                          </m:sSupPr>
                          <m:e>
                            <m:r>
                              <a:rPr lang="en-IN" sz="2400" b="0" i="1" dirty="0" smtClean="0">
                                <a:solidFill>
                                  <a:schemeClr val="tx1">
                                    <a:lumMod val="95000"/>
                                    <a:lumOff val="5000"/>
                                  </a:schemeClr>
                                </a:solidFill>
                                <a:latin typeface="Cambria Math" panose="02040503050406030204" pitchFamily="18" charset="0"/>
                              </a:rPr>
                              <m:t>𝑛</m:t>
                            </m:r>
                          </m:e>
                          <m:sup>
                            <m:r>
                              <a:rPr lang="en-IN" sz="2400" b="0" i="1" dirty="0" smtClean="0">
                                <a:solidFill>
                                  <a:schemeClr val="tx1">
                                    <a:lumMod val="95000"/>
                                    <a:lumOff val="5000"/>
                                  </a:schemeClr>
                                </a:solidFill>
                                <a:latin typeface="Cambria Math" panose="02040503050406030204" pitchFamily="18" charset="0"/>
                              </a:rPr>
                              <m:t>′</m:t>
                            </m:r>
                          </m:sup>
                        </m:sSup>
                      </m:sup>
                      <m:e>
                        <m:sSup>
                          <m:sSupPr>
                            <m:ctrlPr>
                              <a:rPr lang="en-IN" sz="2400" b="0" i="1" dirty="0" smtClean="0">
                                <a:solidFill>
                                  <a:schemeClr val="tx1">
                                    <a:lumMod val="95000"/>
                                    <a:lumOff val="5000"/>
                                  </a:schemeClr>
                                </a:solidFill>
                                <a:latin typeface="Cambria Math" panose="02040503050406030204" pitchFamily="18" charset="0"/>
                              </a:rPr>
                            </m:ctrlPr>
                          </m:sSupPr>
                          <m:e>
                            <m:r>
                              <a:rPr lang="en-IN" sz="2400" b="0" i="1" dirty="0" smtClean="0">
                                <a:solidFill>
                                  <a:schemeClr val="tx1">
                                    <a:lumMod val="95000"/>
                                    <a:lumOff val="5000"/>
                                  </a:schemeClr>
                                </a:solidFill>
                                <a:latin typeface="Cambria Math" panose="02040503050406030204" pitchFamily="18" charset="0"/>
                              </a:rPr>
                              <m:t>𝑓</m:t>
                            </m:r>
                          </m:e>
                          <m:sup>
                            <m:r>
                              <a:rPr lang="en-IN" sz="2400" b="0" i="1" dirty="0" smtClean="0">
                                <a:solidFill>
                                  <a:schemeClr val="tx1">
                                    <a:lumMod val="95000"/>
                                    <a:lumOff val="5000"/>
                                  </a:schemeClr>
                                </a:solidFill>
                                <a:latin typeface="Cambria Math" panose="02040503050406030204" pitchFamily="18" charset="0"/>
                              </a:rPr>
                              <m:t>∗</m:t>
                            </m:r>
                          </m:sup>
                        </m:sSup>
                        <m:d>
                          <m:dPr>
                            <m:ctrlPr>
                              <a:rPr lang="en-IN" sz="2400" b="0" i="1" dirty="0" smtClean="0">
                                <a:solidFill>
                                  <a:schemeClr val="tx1">
                                    <a:lumMod val="95000"/>
                                    <a:lumOff val="5000"/>
                                  </a:schemeClr>
                                </a:solidFill>
                                <a:latin typeface="Cambria Math" panose="02040503050406030204" pitchFamily="18" charset="0"/>
                              </a:rPr>
                            </m:ctrlPr>
                          </m:dPr>
                          <m:e>
                            <m:r>
                              <a:rPr lang="en-IN" sz="2400" b="0" i="1" dirty="0" smtClean="0">
                                <a:solidFill>
                                  <a:schemeClr val="tx1">
                                    <a:lumMod val="95000"/>
                                    <a:lumOff val="5000"/>
                                  </a:schemeClr>
                                </a:solidFill>
                                <a:latin typeface="Cambria Math" panose="02040503050406030204" pitchFamily="18" charset="0"/>
                              </a:rPr>
                              <m:t>𝑟</m:t>
                            </m:r>
                            <m:d>
                              <m:dPr>
                                <m:ctrlPr>
                                  <a:rPr lang="en-IN" sz="2400" b="0" i="1" dirty="0" smtClean="0">
                                    <a:solidFill>
                                      <a:schemeClr val="tx1">
                                        <a:lumMod val="95000"/>
                                        <a:lumOff val="5000"/>
                                      </a:schemeClr>
                                    </a:solidFill>
                                    <a:latin typeface="Cambria Math" panose="02040503050406030204" pitchFamily="18" charset="0"/>
                                  </a:rPr>
                                </m:ctrlPr>
                              </m:dPr>
                              <m:e>
                                <m:sSubSup>
                                  <m:sSubSupPr>
                                    <m:ctrlPr>
                                      <a:rPr lang="en-IN" sz="2400" b="0" i="1" dirty="0" smtClean="0">
                                        <a:solidFill>
                                          <a:schemeClr val="tx1">
                                            <a:lumMod val="95000"/>
                                            <a:lumOff val="5000"/>
                                          </a:schemeClr>
                                        </a:solidFill>
                                        <a:latin typeface="Cambria Math" panose="02040503050406030204" pitchFamily="18" charset="0"/>
                                      </a:rPr>
                                    </m:ctrlPr>
                                  </m:sSubSupPr>
                                  <m:e>
                                    <m:r>
                                      <a:rPr lang="en-IN" sz="2400" b="0" i="1" dirty="0" smtClean="0">
                                        <a:solidFill>
                                          <a:schemeClr val="tx1">
                                            <a:lumMod val="95000"/>
                                            <a:lumOff val="5000"/>
                                          </a:schemeClr>
                                        </a:solidFill>
                                        <a:latin typeface="Cambria Math" panose="02040503050406030204" pitchFamily="18" charset="0"/>
                                      </a:rPr>
                                      <m:t>𝑥</m:t>
                                    </m:r>
                                  </m:e>
                                  <m:sub>
                                    <m:r>
                                      <a:rPr lang="en-IN" sz="2400" b="0" i="1" dirty="0" smtClean="0">
                                        <a:solidFill>
                                          <a:schemeClr val="tx1">
                                            <a:lumMod val="95000"/>
                                            <a:lumOff val="5000"/>
                                          </a:schemeClr>
                                        </a:solidFill>
                                        <a:latin typeface="Cambria Math" panose="02040503050406030204" pitchFamily="18" charset="0"/>
                                      </a:rPr>
                                      <m:t>𝑗</m:t>
                                    </m:r>
                                  </m:sub>
                                  <m:sup>
                                    <m:r>
                                      <a:rPr lang="en-IN" sz="2400" b="0" i="1" dirty="0" smtClean="0">
                                        <a:solidFill>
                                          <a:schemeClr val="tx1">
                                            <a:lumMod val="95000"/>
                                            <a:lumOff val="5000"/>
                                          </a:schemeClr>
                                        </a:solidFill>
                                        <a:latin typeface="Cambria Math" panose="02040503050406030204" pitchFamily="18" charset="0"/>
                                      </a:rPr>
                                      <m:t>′</m:t>
                                    </m:r>
                                  </m:sup>
                                </m:sSubSup>
                              </m:e>
                            </m:d>
                          </m:e>
                        </m:d>
                      </m:e>
                    </m:nary>
                    <m:r>
                      <a:rPr lang="en-IN" sz="2400" b="0" i="1" dirty="0" smtClean="0">
                        <a:solidFill>
                          <a:schemeClr val="tx1">
                            <a:lumMod val="95000"/>
                            <a:lumOff val="5000"/>
                          </a:schemeClr>
                        </a:solidFill>
                        <a:latin typeface="Cambria Math" panose="02040503050406030204" pitchFamily="18" charset="0"/>
                      </a:rPr>
                      <m:t> }</m:t>
                    </m:r>
                  </m:oMath>
                </a14:m>
                <a:r>
                  <a:rPr lang="en-IN" sz="2400" dirty="0">
                    <a:solidFill>
                      <a:schemeClr val="tx1">
                        <a:lumMod val="95000"/>
                        <a:lumOff val="5000"/>
                      </a:schemeClr>
                    </a:solidFill>
                  </a:rPr>
                  <a:t> -------</a:t>
                </a:r>
                <a14:m>
                  <m:oMath xmlns:m="http://schemas.openxmlformats.org/officeDocument/2006/math">
                    <m:d>
                      <m:dPr>
                        <m:ctrlPr>
                          <a:rPr lang="en-IN" sz="2400" b="1" i="1" dirty="0" smtClean="0">
                            <a:solidFill>
                              <a:schemeClr val="tx1">
                                <a:lumMod val="95000"/>
                                <a:lumOff val="5000"/>
                              </a:schemeClr>
                            </a:solidFill>
                            <a:latin typeface="Cambria Math" panose="02040503050406030204" pitchFamily="18" charset="0"/>
                          </a:rPr>
                        </m:ctrlPr>
                      </m:dPr>
                      <m:e>
                        <m:r>
                          <a:rPr lang="en-IN" sz="2400" b="1" i="1" dirty="0" smtClean="0">
                            <a:solidFill>
                              <a:schemeClr val="tx1">
                                <a:lumMod val="95000"/>
                                <a:lumOff val="5000"/>
                              </a:schemeClr>
                            </a:solidFill>
                            <a:latin typeface="Cambria Math" panose="02040503050406030204" pitchFamily="18" charset="0"/>
                          </a:rPr>
                          <m:t>ⅈ</m:t>
                        </m:r>
                        <m:r>
                          <a:rPr lang="en-IN" sz="2400" b="1" i="1" dirty="0" smtClean="0">
                            <a:solidFill>
                              <a:schemeClr val="tx1">
                                <a:lumMod val="95000"/>
                                <a:lumOff val="5000"/>
                              </a:schemeClr>
                            </a:solidFill>
                            <a:latin typeface="Cambria Math" panose="02040503050406030204" pitchFamily="18" charset="0"/>
                          </a:rPr>
                          <m:t>𝒊</m:t>
                        </m:r>
                      </m:e>
                    </m:d>
                  </m:oMath>
                </a14:m>
                <a:endParaRPr lang="en-IN" sz="2400" dirty="0">
                  <a:solidFill>
                    <a:schemeClr val="tx1">
                      <a:lumMod val="95000"/>
                      <a:lumOff val="5000"/>
                    </a:schemeClr>
                  </a:solidFill>
                </a:endParaRPr>
              </a:p>
              <a:p>
                <a:endParaRPr lang="en-IN" sz="2400" dirty="0">
                  <a:solidFill>
                    <a:schemeClr val="tx1">
                      <a:lumMod val="95000"/>
                      <a:lumOff val="5000"/>
                    </a:schemeClr>
                  </a:solidFill>
                </a:endParaRPr>
              </a:p>
              <a:p>
                <a:r>
                  <a:rPr lang="en-IN" sz="2400" dirty="0">
                    <a:solidFill>
                      <a:schemeClr val="tx1">
                        <a:lumMod val="95000"/>
                        <a:lumOff val="5000"/>
                      </a:schemeClr>
                    </a:solidFill>
                  </a:rPr>
                  <a:t>Considered : </a:t>
                </a:r>
                <a14:m>
                  <m:oMath xmlns:m="http://schemas.openxmlformats.org/officeDocument/2006/math">
                    <m:r>
                      <a:rPr lang="en-IN" sz="2400" i="1" dirty="0">
                        <a:solidFill>
                          <a:schemeClr val="tx1">
                            <a:lumMod val="95000"/>
                            <a:lumOff val="5000"/>
                          </a:schemeClr>
                        </a:solidFill>
                        <a:latin typeface="Cambria Math" panose="02040503050406030204" pitchFamily="18" charset="0"/>
                      </a:rPr>
                      <m:t>𝑓</m:t>
                    </m:r>
                    <m:d>
                      <m:dPr>
                        <m:ctrlPr>
                          <a:rPr lang="en-IN" sz="2400" i="1" dirty="0">
                            <a:solidFill>
                              <a:schemeClr val="tx1">
                                <a:lumMod val="95000"/>
                                <a:lumOff val="5000"/>
                              </a:schemeClr>
                            </a:solidFill>
                            <a:latin typeface="Cambria Math" panose="02040503050406030204" pitchFamily="18" charset="0"/>
                          </a:rPr>
                        </m:ctrlPr>
                      </m:dPr>
                      <m:e>
                        <m:r>
                          <a:rPr lang="en-IN" sz="2400" i="1" dirty="0">
                            <a:solidFill>
                              <a:schemeClr val="tx1">
                                <a:lumMod val="95000"/>
                                <a:lumOff val="5000"/>
                              </a:schemeClr>
                            </a:solidFill>
                            <a:latin typeface="Cambria Math" panose="02040503050406030204" pitchFamily="18" charset="0"/>
                          </a:rPr>
                          <m:t>𝑡</m:t>
                        </m:r>
                      </m:e>
                    </m:d>
                    <m:r>
                      <a:rPr lang="en-IN" sz="2400" i="0" dirty="0" smtClean="0">
                        <a:solidFill>
                          <a:schemeClr val="tx1">
                            <a:lumMod val="95000"/>
                            <a:lumOff val="5000"/>
                          </a:schemeClr>
                        </a:solidFill>
                        <a:latin typeface="Cambria Math" panose="02040503050406030204" pitchFamily="18" charset="0"/>
                      </a:rPr>
                      <m:t>=</m:t>
                    </m:r>
                    <m:d>
                      <m:dPr>
                        <m:begChr m:val="{"/>
                        <m:endChr m:val=""/>
                        <m:ctrlPr>
                          <a:rPr lang="en-IN" sz="2400" i="1" dirty="0" smtClean="0">
                            <a:solidFill>
                              <a:schemeClr val="tx1">
                                <a:lumMod val="95000"/>
                                <a:lumOff val="5000"/>
                              </a:schemeClr>
                            </a:solidFill>
                            <a:latin typeface="Cambria Math" panose="02040503050406030204" pitchFamily="18" charset="0"/>
                          </a:rPr>
                        </m:ctrlPr>
                      </m:dPr>
                      <m:e>
                        <m:m>
                          <m:mPr>
                            <m:plcHide m:val="on"/>
                            <m:mcs>
                              <m:mc>
                                <m:mcPr>
                                  <m:count m:val="1"/>
                                  <m:mcJc m:val="center"/>
                                </m:mcPr>
                              </m:mc>
                            </m:mcs>
                            <m:ctrlPr>
                              <a:rPr lang="en-IN" sz="2400" i="1" dirty="0" smtClean="0">
                                <a:solidFill>
                                  <a:schemeClr val="tx1">
                                    <a:lumMod val="95000"/>
                                    <a:lumOff val="5000"/>
                                  </a:schemeClr>
                                </a:solidFill>
                                <a:latin typeface="Cambria Math" panose="02040503050406030204" pitchFamily="18" charset="0"/>
                              </a:rPr>
                            </m:ctrlPr>
                          </m:mPr>
                          <m:mr>
                            <m:e>
                              <m:r>
                                <a:rPr lang="en-IN" sz="2400" i="1" dirty="0" smtClean="0">
                                  <a:solidFill>
                                    <a:schemeClr val="tx1">
                                      <a:lumMod val="95000"/>
                                      <a:lumOff val="5000"/>
                                    </a:schemeClr>
                                  </a:solidFill>
                                  <a:latin typeface="Cambria Math" panose="02040503050406030204" pitchFamily="18" charset="0"/>
                                </a:rPr>
                                <m:t>−</m:t>
                              </m:r>
                              <m:d>
                                <m:dPr>
                                  <m:ctrlPr>
                                    <a:rPr lang="en-IN" sz="2400" b="0" i="1" dirty="0" smtClean="0">
                                      <a:solidFill>
                                        <a:schemeClr val="tx1">
                                          <a:lumMod val="95000"/>
                                          <a:lumOff val="5000"/>
                                        </a:schemeClr>
                                      </a:solidFill>
                                      <a:latin typeface="Cambria Math" panose="02040503050406030204" pitchFamily="18" charset="0"/>
                                    </a:rPr>
                                  </m:ctrlPr>
                                </m:dPr>
                                <m:e>
                                  <m:r>
                                    <a:rPr lang="en-IN" sz="2400" b="0" i="1" dirty="0" smtClean="0">
                                      <a:solidFill>
                                        <a:schemeClr val="tx1">
                                          <a:lumMod val="95000"/>
                                          <a:lumOff val="5000"/>
                                        </a:schemeClr>
                                      </a:solidFill>
                                      <a:latin typeface="Cambria Math" panose="02040503050406030204" pitchFamily="18" charset="0"/>
                                    </a:rPr>
                                    <m:t>𝑡</m:t>
                                  </m:r>
                                  <m:r>
                                    <a:rPr lang="en-IN" sz="2400" b="0" i="1" dirty="0" smtClean="0">
                                      <a:solidFill>
                                        <a:schemeClr val="tx1">
                                          <a:lumMod val="95000"/>
                                          <a:lumOff val="5000"/>
                                        </a:schemeClr>
                                      </a:solidFill>
                                      <a:latin typeface="Cambria Math" panose="02040503050406030204" pitchFamily="18" charset="0"/>
                                    </a:rPr>
                                    <m:t>−1</m:t>
                                  </m:r>
                                </m:e>
                              </m:d>
                              <m:r>
                                <a:rPr lang="en-IN" sz="2400" b="0" i="1" dirty="0" smtClean="0">
                                  <a:solidFill>
                                    <a:schemeClr val="tx1">
                                      <a:lumMod val="95000"/>
                                      <a:lumOff val="5000"/>
                                    </a:schemeClr>
                                  </a:solidFill>
                                  <a:latin typeface="Cambria Math" panose="02040503050406030204" pitchFamily="18" charset="0"/>
                                </a:rPr>
                                <m:t>    </m:t>
                              </m:r>
                              <m:r>
                                <m:rPr>
                                  <m:sty m:val="p"/>
                                </m:rPr>
                                <a:rPr lang="en-IN" sz="2400" b="0" i="0" dirty="0" smtClean="0">
                                  <a:solidFill>
                                    <a:schemeClr val="tx1">
                                      <a:lumMod val="95000"/>
                                      <a:lumOff val="5000"/>
                                    </a:schemeClr>
                                  </a:solidFill>
                                  <a:latin typeface="Cambria Math" panose="02040503050406030204" pitchFamily="18" charset="0"/>
                                </a:rPr>
                                <m:t>t</m:t>
                              </m:r>
                              <m:r>
                                <a:rPr lang="en-IN" sz="2400" i="0" dirty="0" smtClean="0">
                                  <a:solidFill>
                                    <a:schemeClr val="tx1">
                                      <a:lumMod val="95000"/>
                                      <a:lumOff val="5000"/>
                                    </a:schemeClr>
                                  </a:solidFill>
                                  <a:latin typeface="Cambria Math" panose="02040503050406030204" pitchFamily="18" charset="0"/>
                                </a:rPr>
                                <m:t>≤1</m:t>
                              </m:r>
                            </m:e>
                          </m:mr>
                          <m:mr>
                            <m:e>
                              <m:r>
                                <m:rPr>
                                  <m:sty m:val="p"/>
                                </m:rPr>
                                <a:rPr lang="en-IN" sz="2400" b="0" i="0" dirty="0" smtClean="0">
                                  <a:solidFill>
                                    <a:schemeClr val="tx1">
                                      <a:lumMod val="95000"/>
                                      <a:lumOff val="5000"/>
                                    </a:schemeClr>
                                  </a:solidFill>
                                  <a:latin typeface="Cambria Math" panose="02040503050406030204" pitchFamily="18" charset="0"/>
                                </a:rPr>
                                <m:t>c</m:t>
                              </m:r>
                              <m:d>
                                <m:dPr>
                                  <m:ctrlPr>
                                    <a:rPr lang="en-IN" sz="2400" b="0" i="1" dirty="0" smtClean="0">
                                      <a:solidFill>
                                        <a:schemeClr val="tx1">
                                          <a:lumMod val="95000"/>
                                          <a:lumOff val="5000"/>
                                        </a:schemeClr>
                                      </a:solidFill>
                                      <a:latin typeface="Cambria Math" panose="02040503050406030204" pitchFamily="18" charset="0"/>
                                    </a:rPr>
                                  </m:ctrlPr>
                                </m:dPr>
                                <m:e>
                                  <m:r>
                                    <m:rPr>
                                      <m:sty m:val="p"/>
                                    </m:rPr>
                                    <a:rPr lang="en-IN" sz="2400" b="0" i="0" dirty="0" smtClean="0">
                                      <a:solidFill>
                                        <a:schemeClr val="tx1">
                                          <a:lumMod val="95000"/>
                                          <a:lumOff val="5000"/>
                                        </a:schemeClr>
                                      </a:solidFill>
                                      <a:latin typeface="Cambria Math" panose="02040503050406030204" pitchFamily="18" charset="0"/>
                                    </a:rPr>
                                    <m:t>t</m:t>
                                  </m:r>
                                  <m:r>
                                    <a:rPr lang="en-IN" sz="2400" b="0" i="0" dirty="0" smtClean="0">
                                      <a:solidFill>
                                        <a:schemeClr val="tx1">
                                          <a:lumMod val="95000"/>
                                          <a:lumOff val="5000"/>
                                        </a:schemeClr>
                                      </a:solidFill>
                                      <a:latin typeface="Cambria Math" panose="02040503050406030204" pitchFamily="18" charset="0"/>
                                    </a:rPr>
                                    <m:t>−1</m:t>
                                  </m:r>
                                </m:e>
                              </m:d>
                              <m:r>
                                <a:rPr lang="en-IN" sz="2400" b="0" i="0" dirty="0" smtClean="0">
                                  <a:solidFill>
                                    <a:schemeClr val="tx1">
                                      <a:lumMod val="95000"/>
                                      <a:lumOff val="5000"/>
                                    </a:schemeClr>
                                  </a:solidFill>
                                  <a:latin typeface="Cambria Math" panose="02040503050406030204" pitchFamily="18" charset="0"/>
                                </a:rPr>
                                <m:t>      </m:t>
                              </m:r>
                              <m:r>
                                <a:rPr lang="en-IN" sz="2400" b="0" i="1" dirty="0" smtClean="0">
                                  <a:solidFill>
                                    <a:schemeClr val="tx1">
                                      <a:lumMod val="95000"/>
                                      <a:lumOff val="5000"/>
                                    </a:schemeClr>
                                  </a:solidFill>
                                  <a:latin typeface="Cambria Math" panose="02040503050406030204" pitchFamily="18" charset="0"/>
                                </a:rPr>
                                <m:t>𝑡</m:t>
                              </m:r>
                              <m:r>
                                <a:rPr lang="en-IN" sz="2400" b="0" i="1" dirty="0" smtClean="0">
                                  <a:solidFill>
                                    <a:schemeClr val="tx1">
                                      <a:lumMod val="95000"/>
                                      <a:lumOff val="5000"/>
                                    </a:schemeClr>
                                  </a:solidFill>
                                  <a:latin typeface="Cambria Math" panose="02040503050406030204" pitchFamily="18" charset="0"/>
                                </a:rPr>
                                <m:t>&gt;1</m:t>
                              </m:r>
                            </m:e>
                          </m:mr>
                        </m:m>
                      </m:e>
                    </m:d>
                  </m:oMath>
                </a14:m>
                <a:endParaRPr lang="en-IN" sz="2400" dirty="0">
                  <a:solidFill>
                    <a:schemeClr val="tx1">
                      <a:lumMod val="95000"/>
                      <a:lumOff val="5000"/>
                    </a:schemeClr>
                  </a:solidFill>
                </a:endParaRPr>
              </a:p>
              <a:p>
                <a:pPr marL="0" indent="0" algn="ctr">
                  <a:buNone/>
                </a:pPr>
                <a:endParaRPr lang="en-IN" sz="2400" dirty="0">
                  <a:solidFill>
                    <a:schemeClr val="tx1">
                      <a:lumMod val="95000"/>
                      <a:lumOff val="5000"/>
                    </a:schemeClr>
                  </a:solidFill>
                </a:endParaRPr>
              </a:p>
              <a:p>
                <a:r>
                  <a:rPr lang="en-IN" sz="2400" b="0" dirty="0">
                    <a:solidFill>
                      <a:schemeClr val="tx1">
                        <a:lumMod val="95000"/>
                        <a:lumOff val="5000"/>
                      </a:schemeClr>
                    </a:solidFill>
                  </a:rPr>
                  <a:t>Considered linear model:   </a:t>
                </a:r>
                <a14:m>
                  <m:oMath xmlns:m="http://schemas.openxmlformats.org/officeDocument/2006/math">
                    <m:r>
                      <a:rPr lang="en-IN" sz="2400" b="0" i="1" dirty="0" smtClean="0">
                        <a:solidFill>
                          <a:schemeClr val="tx1">
                            <a:lumMod val="95000"/>
                            <a:lumOff val="5000"/>
                          </a:schemeClr>
                        </a:solidFill>
                        <a:latin typeface="Cambria Math" panose="02040503050406030204" pitchFamily="18" charset="0"/>
                      </a:rPr>
                      <m:t>𝑟</m:t>
                    </m:r>
                    <m:d>
                      <m:dPr>
                        <m:ctrlPr>
                          <a:rPr lang="en-IN" sz="2400" i="1" dirty="0">
                            <a:solidFill>
                              <a:schemeClr val="tx1">
                                <a:lumMod val="95000"/>
                                <a:lumOff val="5000"/>
                              </a:schemeClr>
                            </a:solidFill>
                            <a:latin typeface="Cambria Math" panose="02040503050406030204" pitchFamily="18" charset="0"/>
                          </a:rPr>
                        </m:ctrlPr>
                      </m:dPr>
                      <m:e>
                        <m:r>
                          <a:rPr lang="en-IN" sz="2400" i="1" dirty="0">
                            <a:solidFill>
                              <a:schemeClr val="tx1">
                                <a:lumMod val="95000"/>
                                <a:lumOff val="5000"/>
                              </a:schemeClr>
                            </a:solidFill>
                            <a:latin typeface="Cambria Math" panose="02040503050406030204" pitchFamily="18" charset="0"/>
                          </a:rPr>
                          <m:t>𝑥</m:t>
                        </m:r>
                      </m:e>
                    </m:d>
                    <m:r>
                      <a:rPr lang="en-IN" sz="2400" i="0" dirty="0">
                        <a:solidFill>
                          <a:schemeClr val="tx1">
                            <a:lumMod val="95000"/>
                            <a:lumOff val="5000"/>
                          </a:schemeClr>
                        </a:solidFill>
                        <a:latin typeface="Cambria Math" panose="02040503050406030204" pitchFamily="18" charset="0"/>
                      </a:rPr>
                      <m:t>=</m:t>
                    </m:r>
                    <m:nary>
                      <m:naryPr>
                        <m:chr m:val="∑"/>
                        <m:limLoc m:val="undOvr"/>
                        <m:grow m:val="on"/>
                        <m:ctrlPr>
                          <a:rPr lang="en-IN" sz="2400" i="1" dirty="0">
                            <a:solidFill>
                              <a:schemeClr val="tx1">
                                <a:lumMod val="95000"/>
                                <a:lumOff val="5000"/>
                              </a:schemeClr>
                            </a:solidFill>
                            <a:latin typeface="Cambria Math" panose="02040503050406030204" pitchFamily="18" charset="0"/>
                          </a:rPr>
                        </m:ctrlPr>
                      </m:naryPr>
                      <m:sub>
                        <m:r>
                          <m:rPr>
                            <m:sty m:val="p"/>
                            <m:brk/>
                            <m:aln/>
                          </m:rPr>
                          <a:rPr lang="en-IN" sz="2400" b="0" i="0" dirty="0" smtClean="0">
                            <a:solidFill>
                              <a:schemeClr val="tx1">
                                <a:lumMod val="95000"/>
                                <a:lumOff val="5000"/>
                              </a:schemeClr>
                            </a:solidFill>
                            <a:latin typeface="Cambria Math" panose="02040503050406030204" pitchFamily="18" charset="0"/>
                          </a:rPr>
                          <m:t>l</m:t>
                        </m:r>
                        <m:r>
                          <a:rPr lang="en-IN" sz="2400" i="0" dirty="0">
                            <a:solidFill>
                              <a:schemeClr val="tx1">
                                <a:lumMod val="95000"/>
                                <a:lumOff val="5000"/>
                              </a:schemeClr>
                            </a:solidFill>
                            <a:latin typeface="Cambria Math" panose="02040503050406030204" pitchFamily="18" charset="0"/>
                          </a:rPr>
                          <m:t>=1</m:t>
                        </m:r>
                      </m:sub>
                      <m:sup>
                        <m:r>
                          <a:rPr lang="en-IN" sz="2400" i="1" dirty="0">
                            <a:solidFill>
                              <a:schemeClr val="tx1">
                                <a:lumMod val="95000"/>
                                <a:lumOff val="5000"/>
                              </a:schemeClr>
                            </a:solidFill>
                            <a:latin typeface="Cambria Math" panose="02040503050406030204" pitchFamily="18" charset="0"/>
                          </a:rPr>
                          <m:t>𝑏</m:t>
                        </m:r>
                      </m:sup>
                      <m:e>
                        <m:sSub>
                          <m:sSubPr>
                            <m:ctrlPr>
                              <a:rPr lang="en-IN" sz="2400" i="1" dirty="0" smtClean="0">
                                <a:solidFill>
                                  <a:schemeClr val="tx1">
                                    <a:lumMod val="95000"/>
                                    <a:lumOff val="5000"/>
                                  </a:schemeClr>
                                </a:solidFill>
                                <a:latin typeface="Cambria Math" panose="02040503050406030204" pitchFamily="18" charset="0"/>
                              </a:rPr>
                            </m:ctrlPr>
                          </m:sSubPr>
                          <m:e>
                            <m:r>
                              <a:rPr lang="en-IN" sz="2400" i="1" dirty="0">
                                <a:solidFill>
                                  <a:schemeClr val="tx1">
                                    <a:lumMod val="95000"/>
                                    <a:lumOff val="5000"/>
                                  </a:schemeClr>
                                </a:solidFill>
                                <a:latin typeface="Cambria Math" panose="02040503050406030204" pitchFamily="18" charset="0"/>
                              </a:rPr>
                              <m:t>𝛼</m:t>
                            </m:r>
                          </m:e>
                          <m:sub>
                            <m:r>
                              <m:rPr>
                                <m:sty m:val="p"/>
                              </m:rPr>
                              <a:rPr lang="en-IN" sz="2400" b="0" i="0" dirty="0" smtClean="0">
                                <a:solidFill>
                                  <a:schemeClr val="tx1">
                                    <a:lumMod val="95000"/>
                                    <a:lumOff val="5000"/>
                                  </a:schemeClr>
                                </a:solidFill>
                                <a:latin typeface="Cambria Math" panose="02040503050406030204" pitchFamily="18" charset="0"/>
                              </a:rPr>
                              <m:t>l</m:t>
                            </m:r>
                          </m:sub>
                        </m:sSub>
                        <m:sSub>
                          <m:sSubPr>
                            <m:ctrlPr>
                              <a:rPr lang="en-IN" sz="2400" i="1" dirty="0">
                                <a:solidFill>
                                  <a:schemeClr val="tx1">
                                    <a:lumMod val="95000"/>
                                    <a:lumOff val="5000"/>
                                  </a:schemeClr>
                                </a:solidFill>
                                <a:latin typeface="Cambria Math" panose="02040503050406030204" pitchFamily="18" charset="0"/>
                              </a:rPr>
                            </m:ctrlPr>
                          </m:sSubPr>
                          <m:e>
                            <m:r>
                              <a:rPr lang="en-IN" sz="2400" i="1" dirty="0" smtClean="0">
                                <a:solidFill>
                                  <a:schemeClr val="tx1">
                                    <a:lumMod val="95000"/>
                                    <a:lumOff val="5000"/>
                                  </a:schemeClr>
                                </a:solidFill>
                                <a:latin typeface="Cambria Math" panose="02040503050406030204" pitchFamily="18" charset="0"/>
                                <a:ea typeface="Cambria Math" panose="02040503050406030204" pitchFamily="18" charset="0"/>
                              </a:rPr>
                              <m:t>∅</m:t>
                            </m:r>
                          </m:e>
                          <m:sub>
                            <m:r>
                              <m:rPr>
                                <m:sty m:val="p"/>
                              </m:rPr>
                              <a:rPr lang="en-IN" sz="2400" dirty="0">
                                <a:solidFill>
                                  <a:schemeClr val="tx1">
                                    <a:lumMod val="95000"/>
                                    <a:lumOff val="5000"/>
                                  </a:schemeClr>
                                </a:solidFill>
                                <a:latin typeface="Cambria Math" panose="02040503050406030204" pitchFamily="18" charset="0"/>
                              </a:rPr>
                              <m:t>l</m:t>
                            </m:r>
                          </m:sub>
                        </m:sSub>
                        <m:d>
                          <m:dPr>
                            <m:ctrlPr>
                              <a:rPr lang="en-IN" sz="2400" i="1" dirty="0">
                                <a:solidFill>
                                  <a:schemeClr val="tx1">
                                    <a:lumMod val="95000"/>
                                    <a:lumOff val="5000"/>
                                  </a:schemeClr>
                                </a:solidFill>
                                <a:latin typeface="Cambria Math" panose="02040503050406030204" pitchFamily="18" charset="0"/>
                              </a:rPr>
                            </m:ctrlPr>
                          </m:dPr>
                          <m:e>
                            <m:r>
                              <a:rPr lang="en-IN" sz="2400" i="1" dirty="0">
                                <a:solidFill>
                                  <a:schemeClr val="tx1">
                                    <a:lumMod val="95000"/>
                                    <a:lumOff val="5000"/>
                                  </a:schemeClr>
                                </a:solidFill>
                                <a:latin typeface="Cambria Math" panose="02040503050406030204" pitchFamily="18" charset="0"/>
                              </a:rPr>
                              <m:t>𝑥</m:t>
                            </m:r>
                          </m:e>
                        </m:d>
                      </m:e>
                    </m:nary>
                    <m:r>
                      <a:rPr lang="en-IN" sz="2400" i="0" dirty="0">
                        <a:solidFill>
                          <a:schemeClr val="tx1">
                            <a:lumMod val="95000"/>
                            <a:lumOff val="5000"/>
                          </a:schemeClr>
                        </a:solidFill>
                        <a:latin typeface="Cambria Math" panose="02040503050406030204" pitchFamily="18" charset="0"/>
                      </a:rPr>
                      <m:t>−1</m:t>
                    </m:r>
                  </m:oMath>
                </a14:m>
                <a:endParaRPr lang="en-IN" sz="2400" dirty="0">
                  <a:solidFill>
                    <a:schemeClr val="tx1">
                      <a:lumMod val="95000"/>
                      <a:lumOff val="5000"/>
                    </a:schemeClr>
                  </a:solidFill>
                </a:endParaRPr>
              </a:p>
              <a:p>
                <a:endParaRPr lang="en-IN" sz="2400" dirty="0">
                  <a:solidFill>
                    <a:schemeClr val="tx1">
                      <a:lumMod val="95000"/>
                      <a:lumOff val="5000"/>
                    </a:schemeClr>
                  </a:solidFill>
                </a:endParaRPr>
              </a:p>
              <a:p>
                <a:r>
                  <a:rPr lang="en-IN" sz="2400" dirty="0">
                    <a:solidFill>
                      <a:schemeClr val="tx1">
                        <a:lumMod val="95000"/>
                        <a:lumOff val="5000"/>
                      </a:schemeClr>
                    </a:solidFill>
                  </a:rPr>
                  <a:t>Setting c = </a:t>
                </a:r>
                <a14:m>
                  <m:oMath xmlns:m="http://schemas.openxmlformats.org/officeDocument/2006/math">
                    <m:r>
                      <a:rPr lang="en-IN" sz="2400" smtClean="0">
                        <a:solidFill>
                          <a:schemeClr val="tx1">
                            <a:lumMod val="95000"/>
                            <a:lumOff val="5000"/>
                          </a:schemeClr>
                        </a:solidFill>
                        <a:latin typeface="Cambria Math" panose="02040503050406030204" pitchFamily="18" charset="0"/>
                      </a:rPr>
                      <m:t>∞</m:t>
                    </m:r>
                  </m:oMath>
                </a14:m>
                <a:r>
                  <a:rPr lang="en-IN" sz="2400" dirty="0">
                    <a:solidFill>
                      <a:schemeClr val="tx1">
                        <a:lumMod val="95000"/>
                        <a:lumOff val="5000"/>
                      </a:schemeClr>
                    </a:solidFill>
                  </a:rPr>
                  <a:t> ,right hand side of eq.(</a:t>
                </a:r>
                <a:r>
                  <a:rPr lang="en-IN" sz="2400" b="1" dirty="0">
                    <a:solidFill>
                      <a:schemeClr val="tx1">
                        <a:lumMod val="95000"/>
                        <a:lumOff val="5000"/>
                      </a:schemeClr>
                    </a:solidFill>
                    <a:latin typeface="Cambria Math" panose="02040503050406030204" pitchFamily="18" charset="0"/>
                    <a:ea typeface="Cambria Math" panose="02040503050406030204" pitchFamily="18" charset="0"/>
                  </a:rPr>
                  <a:t>ii</a:t>
                </a:r>
                <a:r>
                  <a:rPr lang="en-IN" sz="2400" dirty="0">
                    <a:solidFill>
                      <a:schemeClr val="tx1">
                        <a:lumMod val="95000"/>
                        <a:lumOff val="5000"/>
                      </a:schemeClr>
                    </a:solidFill>
                  </a:rPr>
                  <a:t>) reduced to:</a:t>
                </a:r>
              </a:p>
              <a:p>
                <a:pPr marL="0" indent="0" algn="ctr">
                  <a:buNone/>
                </a:pPr>
                <a:r>
                  <a:rPr lang="en-IN" sz="2400" dirty="0">
                    <a:solidFill>
                      <a:schemeClr val="tx1">
                        <a:lumMod val="95000"/>
                        <a:lumOff val="5000"/>
                      </a:schemeClr>
                    </a:solidFill>
                  </a:rPr>
                  <a:t>(</a:t>
                </a:r>
                <a14:m>
                  <m:oMath xmlns:m="http://schemas.openxmlformats.org/officeDocument/2006/math">
                    <m:sSub>
                      <m:sSubPr>
                        <m:ctrlPr>
                          <a:rPr lang="en-IN" sz="2400" i="1" dirty="0" smtClean="0">
                            <a:solidFill>
                              <a:schemeClr val="tx1">
                                <a:lumMod val="95000"/>
                                <a:lumOff val="5000"/>
                              </a:schemeClr>
                            </a:solidFill>
                            <a:latin typeface="Cambria Math" panose="02040503050406030204" pitchFamily="18" charset="0"/>
                          </a:rPr>
                        </m:ctrlPr>
                      </m:sSubPr>
                      <m:e>
                        <m:acc>
                          <m:accPr>
                            <m:chr m:val="̂"/>
                            <m:ctrlPr>
                              <a:rPr lang="en-IN" sz="2400" i="1" dirty="0" smtClean="0">
                                <a:solidFill>
                                  <a:schemeClr val="tx1">
                                    <a:lumMod val="95000"/>
                                    <a:lumOff val="5000"/>
                                  </a:schemeClr>
                                </a:solidFill>
                                <a:latin typeface="Cambria Math" panose="02040503050406030204" pitchFamily="18" charset="0"/>
                              </a:rPr>
                            </m:ctrlPr>
                          </m:accPr>
                          <m:e>
                            <m:r>
                              <m:rPr>
                                <m:sty m:val="p"/>
                              </m:rPr>
                              <a:rPr lang="el-GR" sz="2400" i="1" dirty="0" smtClean="0">
                                <a:solidFill>
                                  <a:schemeClr val="tx1">
                                    <a:lumMod val="95000"/>
                                    <a:lumOff val="5000"/>
                                  </a:schemeClr>
                                </a:solidFill>
                                <a:latin typeface="Cambria Math" panose="02040503050406030204" pitchFamily="18" charset="0"/>
                                <a:ea typeface="Cambria Math" panose="02040503050406030204" pitchFamily="18" charset="0"/>
                              </a:rPr>
                              <m:t>α</m:t>
                            </m:r>
                          </m:e>
                        </m:acc>
                      </m:e>
                      <m:sub>
                        <m:r>
                          <a:rPr lang="en-IN" sz="2400" b="0" i="0" dirty="0" smtClean="0">
                            <a:solidFill>
                              <a:schemeClr val="tx1">
                                <a:lumMod val="95000"/>
                                <a:lumOff val="5000"/>
                              </a:schemeClr>
                            </a:solidFill>
                            <a:latin typeface="Cambria Math" panose="02040503050406030204" pitchFamily="18" charset="0"/>
                          </a:rPr>
                          <m:t>1</m:t>
                        </m:r>
                      </m:sub>
                    </m:sSub>
                    <m:r>
                      <a:rPr lang="en-IN" sz="2400" b="0" i="0" dirty="0" smtClean="0">
                        <a:solidFill>
                          <a:schemeClr val="tx1">
                            <a:lumMod val="95000"/>
                            <a:lumOff val="5000"/>
                          </a:schemeClr>
                        </a:solidFill>
                        <a:latin typeface="Cambria Math" panose="02040503050406030204" pitchFamily="18" charset="0"/>
                      </a:rPr>
                      <m:t>,</m:t>
                    </m:r>
                    <m:sSub>
                      <m:sSubPr>
                        <m:ctrlPr>
                          <a:rPr lang="en-IN" sz="2400" i="1" dirty="0">
                            <a:solidFill>
                              <a:schemeClr val="tx1">
                                <a:lumMod val="95000"/>
                                <a:lumOff val="5000"/>
                              </a:schemeClr>
                            </a:solidFill>
                            <a:latin typeface="Cambria Math" panose="02040503050406030204" pitchFamily="18" charset="0"/>
                          </a:rPr>
                        </m:ctrlPr>
                      </m:sSubPr>
                      <m:e>
                        <m:acc>
                          <m:accPr>
                            <m:chr m:val="̂"/>
                            <m:ctrlPr>
                              <a:rPr lang="en-IN" sz="2400" i="1" dirty="0">
                                <a:solidFill>
                                  <a:schemeClr val="tx1">
                                    <a:lumMod val="95000"/>
                                    <a:lumOff val="5000"/>
                                  </a:schemeClr>
                                </a:solidFill>
                                <a:latin typeface="Cambria Math" panose="02040503050406030204" pitchFamily="18" charset="0"/>
                              </a:rPr>
                            </m:ctrlPr>
                          </m:accPr>
                          <m:e>
                            <m:r>
                              <m:rPr>
                                <m:sty m:val="p"/>
                              </m:rPr>
                              <a:rPr lang="el-GR" sz="2400" i="1" dirty="0">
                                <a:solidFill>
                                  <a:schemeClr val="tx1">
                                    <a:lumMod val="95000"/>
                                    <a:lumOff val="5000"/>
                                  </a:schemeClr>
                                </a:solidFill>
                                <a:latin typeface="Cambria Math" panose="02040503050406030204" pitchFamily="18" charset="0"/>
                                <a:ea typeface="Cambria Math" panose="02040503050406030204" pitchFamily="18" charset="0"/>
                              </a:rPr>
                              <m:t>α</m:t>
                            </m:r>
                          </m:e>
                        </m:acc>
                      </m:e>
                      <m:sub>
                        <m:r>
                          <a:rPr lang="en-IN" sz="2400" b="0" i="0" dirty="0" smtClean="0">
                            <a:solidFill>
                              <a:schemeClr val="tx1">
                                <a:lumMod val="95000"/>
                                <a:lumOff val="5000"/>
                              </a:schemeClr>
                            </a:solidFill>
                            <a:latin typeface="Cambria Math" panose="02040503050406030204" pitchFamily="18" charset="0"/>
                            <a:ea typeface="Cambria Math" panose="02040503050406030204" pitchFamily="18" charset="0"/>
                          </a:rPr>
                          <m:t>2</m:t>
                        </m:r>
                      </m:sub>
                    </m:sSub>
                    <m:r>
                      <a:rPr lang="en-IN" sz="2400" b="0" i="0" dirty="0" smtClean="0">
                        <a:solidFill>
                          <a:schemeClr val="tx1">
                            <a:lumMod val="95000"/>
                            <a:lumOff val="5000"/>
                          </a:schemeClr>
                        </a:solidFill>
                        <a:latin typeface="Cambria Math" panose="02040503050406030204" pitchFamily="18" charset="0"/>
                      </a:rPr>
                      <m:t>…..</m:t>
                    </m:r>
                    <m:sSub>
                      <m:sSubPr>
                        <m:ctrlPr>
                          <a:rPr lang="en-IN" sz="2400" i="1" dirty="0">
                            <a:solidFill>
                              <a:schemeClr val="tx1">
                                <a:lumMod val="95000"/>
                                <a:lumOff val="5000"/>
                              </a:schemeClr>
                            </a:solidFill>
                            <a:latin typeface="Cambria Math" panose="02040503050406030204" pitchFamily="18" charset="0"/>
                          </a:rPr>
                        </m:ctrlPr>
                      </m:sSubPr>
                      <m:e>
                        <m:acc>
                          <m:accPr>
                            <m:chr m:val="̂"/>
                            <m:ctrlPr>
                              <a:rPr lang="en-IN" sz="2400" i="1" dirty="0">
                                <a:solidFill>
                                  <a:schemeClr val="tx1">
                                    <a:lumMod val="95000"/>
                                    <a:lumOff val="5000"/>
                                  </a:schemeClr>
                                </a:solidFill>
                                <a:latin typeface="Cambria Math" panose="02040503050406030204" pitchFamily="18" charset="0"/>
                              </a:rPr>
                            </m:ctrlPr>
                          </m:accPr>
                          <m:e>
                            <m:r>
                              <m:rPr>
                                <m:sty m:val="p"/>
                              </m:rPr>
                              <a:rPr lang="el-GR" sz="2400" i="1" dirty="0">
                                <a:solidFill>
                                  <a:schemeClr val="tx1">
                                    <a:lumMod val="95000"/>
                                    <a:lumOff val="5000"/>
                                  </a:schemeClr>
                                </a:solidFill>
                                <a:latin typeface="Cambria Math" panose="02040503050406030204" pitchFamily="18" charset="0"/>
                                <a:ea typeface="Cambria Math" panose="02040503050406030204" pitchFamily="18" charset="0"/>
                              </a:rPr>
                              <m:t>α</m:t>
                            </m:r>
                          </m:e>
                        </m:acc>
                      </m:e>
                      <m:sub>
                        <m:r>
                          <m:rPr>
                            <m:sty m:val="p"/>
                          </m:rPr>
                          <a:rPr lang="en-IN" sz="2400" b="0" i="0" dirty="0" smtClean="0">
                            <a:solidFill>
                              <a:schemeClr val="tx1">
                                <a:lumMod val="95000"/>
                                <a:lumOff val="5000"/>
                              </a:schemeClr>
                            </a:solidFill>
                            <a:latin typeface="Cambria Math" panose="02040503050406030204" pitchFamily="18" charset="0"/>
                            <a:ea typeface="Cambria Math" panose="02040503050406030204" pitchFamily="18" charset="0"/>
                          </a:rPr>
                          <m:t>b</m:t>
                        </m:r>
                      </m:sub>
                    </m:sSub>
                    <m:r>
                      <a:rPr lang="en-IN" sz="2400" b="0" i="0" dirty="0" smtClean="0">
                        <a:solidFill>
                          <a:schemeClr val="tx1">
                            <a:lumMod val="95000"/>
                            <a:lumOff val="5000"/>
                          </a:schemeClr>
                        </a:solidFill>
                        <a:latin typeface="Cambria Math" panose="02040503050406030204" pitchFamily="18" charset="0"/>
                      </a:rPr>
                      <m:t>)</m:t>
                    </m:r>
                    <m:r>
                      <a:rPr lang="en-IN" sz="2400" i="0" dirty="0" smtClean="0">
                        <a:solidFill>
                          <a:schemeClr val="tx1">
                            <a:lumMod val="95000"/>
                            <a:lumOff val="5000"/>
                          </a:schemeClr>
                        </a:solidFill>
                        <a:latin typeface="Cambria Math" panose="02040503050406030204" pitchFamily="18" charset="0"/>
                      </a:rPr>
                      <m:t>=</m:t>
                    </m:r>
                    <m:func>
                      <m:funcPr>
                        <m:ctrlPr>
                          <a:rPr lang="en-IN" sz="2400" i="1" dirty="0">
                            <a:solidFill>
                              <a:schemeClr val="tx1">
                                <a:lumMod val="95000"/>
                                <a:lumOff val="5000"/>
                              </a:schemeClr>
                            </a:solidFill>
                            <a:latin typeface="Cambria Math" panose="02040503050406030204" pitchFamily="18" charset="0"/>
                          </a:rPr>
                        </m:ctrlPr>
                      </m:funcPr>
                      <m:fName>
                        <m:r>
                          <m:rPr>
                            <m:sty m:val="p"/>
                          </m:rPr>
                          <a:rPr lang="en-IN" sz="2400" i="0" dirty="0">
                            <a:solidFill>
                              <a:schemeClr val="tx1">
                                <a:lumMod val="95000"/>
                                <a:lumOff val="5000"/>
                              </a:schemeClr>
                            </a:solidFill>
                            <a:latin typeface="Cambria Math" panose="02040503050406030204" pitchFamily="18" charset="0"/>
                          </a:rPr>
                          <m:t>arg</m:t>
                        </m:r>
                      </m:fName>
                      <m:e>
                        <m:limLow>
                          <m:limLowPr>
                            <m:ctrlPr>
                              <a:rPr lang="en-IN" sz="2400" i="1" dirty="0">
                                <a:solidFill>
                                  <a:schemeClr val="tx1">
                                    <a:lumMod val="95000"/>
                                    <a:lumOff val="5000"/>
                                  </a:schemeClr>
                                </a:solidFill>
                                <a:latin typeface="Cambria Math" panose="02040503050406030204" pitchFamily="18" charset="0"/>
                              </a:rPr>
                            </m:ctrlPr>
                          </m:limLowPr>
                          <m:e>
                            <m:r>
                              <m:rPr>
                                <m:sty m:val="p"/>
                              </m:rPr>
                              <a:rPr lang="en-IN" sz="2400" i="0" dirty="0">
                                <a:solidFill>
                                  <a:schemeClr val="tx1">
                                    <a:lumMod val="95000"/>
                                    <a:lumOff val="5000"/>
                                  </a:schemeClr>
                                </a:solidFill>
                                <a:latin typeface="Cambria Math" panose="02040503050406030204" pitchFamily="18" charset="0"/>
                              </a:rPr>
                              <m:t>min</m:t>
                            </m:r>
                          </m:e>
                          <m:lim>
                            <m:sSub>
                              <m:sSubPr>
                                <m:ctrlPr>
                                  <a:rPr lang="en-IN" sz="2400" i="1" dirty="0" smtClean="0">
                                    <a:solidFill>
                                      <a:schemeClr val="tx1">
                                        <a:lumMod val="95000"/>
                                        <a:lumOff val="5000"/>
                                      </a:schemeClr>
                                    </a:solidFill>
                                    <a:latin typeface="Cambria Math" panose="02040503050406030204" pitchFamily="18" charset="0"/>
                                  </a:rPr>
                                </m:ctrlPr>
                              </m:sSubPr>
                              <m:e>
                                <m:r>
                                  <a:rPr lang="en-IN" sz="2400" i="1" dirty="0" smtClean="0">
                                    <a:solidFill>
                                      <a:schemeClr val="tx1">
                                        <a:lumMod val="95000"/>
                                        <a:lumOff val="5000"/>
                                      </a:schemeClr>
                                    </a:solidFill>
                                    <a:latin typeface="Cambria Math" panose="02040503050406030204" pitchFamily="18" charset="0"/>
                                    <a:ea typeface="Cambria Math" panose="02040503050406030204" pitchFamily="18" charset="0"/>
                                  </a:rPr>
                                  <m:t>𝛼</m:t>
                                </m:r>
                              </m:e>
                              <m:sub>
                                <m:r>
                                  <a:rPr lang="en-IN" sz="2400" i="0" dirty="0">
                                    <a:solidFill>
                                      <a:schemeClr val="tx1">
                                        <a:lumMod val="95000"/>
                                        <a:lumOff val="5000"/>
                                      </a:schemeClr>
                                    </a:solidFill>
                                    <a:latin typeface="Cambria Math" panose="02040503050406030204" pitchFamily="18" charset="0"/>
                                  </a:rPr>
                                  <m:t>1</m:t>
                                </m:r>
                              </m:sub>
                            </m:sSub>
                            <m:r>
                              <a:rPr lang="en-IN" sz="2400" dirty="0">
                                <a:solidFill>
                                  <a:schemeClr val="tx1">
                                    <a:lumMod val="95000"/>
                                    <a:lumOff val="5000"/>
                                  </a:schemeClr>
                                </a:solidFill>
                                <a:latin typeface="Cambria Math" panose="02040503050406030204" pitchFamily="18" charset="0"/>
                              </a:rPr>
                              <m:t>,</m:t>
                            </m:r>
                            <m:r>
                              <a:rPr lang="en-IN" sz="2400" b="0" i="1" dirty="0" smtClean="0">
                                <a:solidFill>
                                  <a:schemeClr val="tx1">
                                    <a:lumMod val="95000"/>
                                    <a:lumOff val="5000"/>
                                  </a:schemeClr>
                                </a:solidFill>
                                <a:latin typeface="Cambria Math" panose="02040503050406030204" pitchFamily="18" charset="0"/>
                              </a:rPr>
                              <m:t>…</m:t>
                            </m:r>
                            <m:sSub>
                              <m:sSubPr>
                                <m:ctrlPr>
                                  <a:rPr lang="en-IN" sz="2400" i="1" dirty="0">
                                    <a:solidFill>
                                      <a:schemeClr val="tx1">
                                        <a:lumMod val="95000"/>
                                        <a:lumOff val="5000"/>
                                      </a:schemeClr>
                                    </a:solidFill>
                                    <a:latin typeface="Cambria Math" panose="02040503050406030204" pitchFamily="18" charset="0"/>
                                  </a:rPr>
                                </m:ctrlPr>
                              </m:sSubPr>
                              <m:e>
                                <m:r>
                                  <a:rPr lang="en-IN" sz="2400" b="0" i="1" dirty="0" smtClean="0">
                                    <a:solidFill>
                                      <a:schemeClr val="tx1">
                                        <a:lumMod val="95000"/>
                                        <a:lumOff val="5000"/>
                                      </a:schemeClr>
                                    </a:solidFill>
                                    <a:latin typeface="Cambria Math" panose="02040503050406030204" pitchFamily="18" charset="0"/>
                                  </a:rPr>
                                  <m:t>,</m:t>
                                </m:r>
                                <m:r>
                                  <a:rPr lang="en-IN" sz="2400" i="1" dirty="0">
                                    <a:solidFill>
                                      <a:schemeClr val="tx1">
                                        <a:lumMod val="95000"/>
                                        <a:lumOff val="5000"/>
                                      </a:schemeClr>
                                    </a:solidFill>
                                    <a:latin typeface="Cambria Math" panose="02040503050406030204" pitchFamily="18" charset="0"/>
                                    <a:ea typeface="Cambria Math" panose="02040503050406030204" pitchFamily="18" charset="0"/>
                                  </a:rPr>
                                  <m:t>𝛼</m:t>
                                </m:r>
                              </m:e>
                              <m:sub>
                                <m:r>
                                  <m:rPr>
                                    <m:sty m:val="p"/>
                                  </m:rPr>
                                  <a:rPr lang="en-IN" sz="2400" b="0" i="0" dirty="0" smtClean="0">
                                    <a:solidFill>
                                      <a:schemeClr val="tx1">
                                        <a:lumMod val="95000"/>
                                        <a:lumOff val="5000"/>
                                      </a:schemeClr>
                                    </a:solidFill>
                                    <a:latin typeface="Cambria Math" panose="02040503050406030204" pitchFamily="18" charset="0"/>
                                    <a:ea typeface="Cambria Math" panose="02040503050406030204" pitchFamily="18" charset="0"/>
                                  </a:rPr>
                                  <m:t>b</m:t>
                                </m:r>
                              </m:sub>
                            </m:sSub>
                          </m:lim>
                        </m:limLow>
                      </m:e>
                    </m:func>
                    <m:nary>
                      <m:naryPr>
                        <m:chr m:val="∑"/>
                        <m:limLoc m:val="undOvr"/>
                        <m:grow m:val="on"/>
                        <m:ctrlPr>
                          <a:rPr lang="en-IN" sz="2400" i="1" dirty="0" smtClean="0">
                            <a:solidFill>
                              <a:schemeClr val="tx1">
                                <a:lumMod val="95000"/>
                                <a:lumOff val="5000"/>
                              </a:schemeClr>
                            </a:solidFill>
                            <a:latin typeface="Cambria Math" panose="02040503050406030204" pitchFamily="18" charset="0"/>
                          </a:rPr>
                        </m:ctrlPr>
                      </m:naryPr>
                      <m:sub>
                        <m:r>
                          <a:rPr lang="en-IN" sz="2400" i="1" dirty="0" smtClean="0">
                            <a:solidFill>
                              <a:schemeClr val="tx1">
                                <a:lumMod val="95000"/>
                                <a:lumOff val="5000"/>
                              </a:schemeClr>
                            </a:solidFill>
                            <a:latin typeface="Cambria Math" panose="02040503050406030204" pitchFamily="18" charset="0"/>
                          </a:rPr>
                          <m:t>𝑙</m:t>
                        </m:r>
                        <m:r>
                          <a:rPr lang="en-IN" sz="2400" i="0" dirty="0" smtClean="0">
                            <a:solidFill>
                              <a:schemeClr val="tx1">
                                <a:lumMod val="95000"/>
                                <a:lumOff val="5000"/>
                              </a:schemeClr>
                            </a:solidFill>
                            <a:latin typeface="Cambria Math" panose="02040503050406030204" pitchFamily="18" charset="0"/>
                          </a:rPr>
                          <m:t>=1</m:t>
                        </m:r>
                      </m:sub>
                      <m:sup>
                        <m:r>
                          <a:rPr lang="en-IN" sz="2400" i="1" dirty="0" smtClean="0">
                            <a:solidFill>
                              <a:schemeClr val="tx1">
                                <a:lumMod val="95000"/>
                                <a:lumOff val="5000"/>
                              </a:schemeClr>
                            </a:solidFill>
                            <a:latin typeface="Cambria Math" panose="02040503050406030204" pitchFamily="18" charset="0"/>
                          </a:rPr>
                          <m:t>𝑏</m:t>
                        </m:r>
                      </m:sup>
                      <m:e>
                        <m:f>
                          <m:fPr>
                            <m:ctrlPr>
                              <a:rPr lang="en-IN" sz="2400" i="1" dirty="0" smtClean="0">
                                <a:solidFill>
                                  <a:schemeClr val="tx1">
                                    <a:lumMod val="95000"/>
                                    <a:lumOff val="5000"/>
                                  </a:schemeClr>
                                </a:solidFill>
                                <a:latin typeface="Cambria Math" panose="02040503050406030204" pitchFamily="18" charset="0"/>
                              </a:rPr>
                            </m:ctrlPr>
                          </m:fPr>
                          <m:num>
                            <m:r>
                              <a:rPr lang="en-IN" sz="2400" i="1" dirty="0" smtClean="0">
                                <a:solidFill>
                                  <a:schemeClr val="tx1">
                                    <a:lumMod val="95000"/>
                                    <a:lumOff val="5000"/>
                                  </a:schemeClr>
                                </a:solidFill>
                                <a:latin typeface="Cambria Math" panose="02040503050406030204" pitchFamily="18" charset="0"/>
                              </a:rPr>
                              <m:t>𝜆</m:t>
                            </m:r>
                          </m:num>
                          <m:den>
                            <m:r>
                              <a:rPr lang="en-IN" sz="2400" i="0" dirty="0" smtClean="0">
                                <a:solidFill>
                                  <a:schemeClr val="tx1">
                                    <a:lumMod val="95000"/>
                                    <a:lumOff val="5000"/>
                                  </a:schemeClr>
                                </a:solidFill>
                                <a:latin typeface="Cambria Math" panose="02040503050406030204" pitchFamily="18" charset="0"/>
                              </a:rPr>
                              <m:t>2</m:t>
                            </m:r>
                          </m:den>
                        </m:f>
                        <m:sSubSup>
                          <m:sSubSupPr>
                            <m:ctrlPr>
                              <a:rPr lang="en-IN" sz="2400" i="1" dirty="0" smtClean="0">
                                <a:solidFill>
                                  <a:schemeClr val="tx1">
                                    <a:lumMod val="95000"/>
                                    <a:lumOff val="5000"/>
                                  </a:schemeClr>
                                </a:solidFill>
                                <a:latin typeface="Cambria Math" panose="02040503050406030204" pitchFamily="18" charset="0"/>
                              </a:rPr>
                            </m:ctrlPr>
                          </m:sSubSupPr>
                          <m:e>
                            <m:r>
                              <a:rPr lang="en-IN" sz="2400" i="1" dirty="0" smtClean="0">
                                <a:solidFill>
                                  <a:schemeClr val="tx1">
                                    <a:lumMod val="95000"/>
                                    <a:lumOff val="5000"/>
                                  </a:schemeClr>
                                </a:solidFill>
                                <a:latin typeface="Cambria Math" panose="02040503050406030204" pitchFamily="18" charset="0"/>
                              </a:rPr>
                              <m:t>𝛼</m:t>
                            </m:r>
                          </m:e>
                          <m:sub>
                            <m:r>
                              <m:rPr>
                                <m:sty m:val="p"/>
                              </m:rPr>
                              <a:rPr lang="en-IN" sz="2400" b="0" i="0" dirty="0" smtClean="0">
                                <a:solidFill>
                                  <a:schemeClr val="tx1">
                                    <a:lumMod val="95000"/>
                                    <a:lumOff val="5000"/>
                                  </a:schemeClr>
                                </a:solidFill>
                                <a:latin typeface="Cambria Math" panose="02040503050406030204" pitchFamily="18" charset="0"/>
                              </a:rPr>
                              <m:t>l</m:t>
                            </m:r>
                          </m:sub>
                          <m:sup>
                            <m:r>
                              <a:rPr lang="en-IN" sz="2400" i="0" dirty="0" smtClean="0">
                                <a:solidFill>
                                  <a:schemeClr val="tx1">
                                    <a:lumMod val="95000"/>
                                    <a:lumOff val="5000"/>
                                  </a:schemeClr>
                                </a:solidFill>
                                <a:latin typeface="Cambria Math" panose="02040503050406030204" pitchFamily="18" charset="0"/>
                              </a:rPr>
                              <m:t>2</m:t>
                            </m:r>
                          </m:sup>
                        </m:sSubSup>
                      </m:e>
                    </m:nary>
                    <m:r>
                      <a:rPr lang="en-IN" sz="2400" i="0" dirty="0" smtClean="0">
                        <a:solidFill>
                          <a:schemeClr val="tx1">
                            <a:lumMod val="95000"/>
                            <a:lumOff val="5000"/>
                          </a:schemeClr>
                        </a:solidFill>
                        <a:latin typeface="Cambria Math" panose="02040503050406030204" pitchFamily="18" charset="0"/>
                      </a:rPr>
                      <m:t>−</m:t>
                    </m:r>
                    <m:nary>
                      <m:naryPr>
                        <m:chr m:val="∑"/>
                        <m:limLoc m:val="undOvr"/>
                        <m:grow m:val="on"/>
                        <m:ctrlPr>
                          <a:rPr lang="en-IN" sz="2400" i="1" dirty="0">
                            <a:solidFill>
                              <a:schemeClr val="tx1">
                                <a:lumMod val="95000"/>
                                <a:lumOff val="5000"/>
                              </a:schemeClr>
                            </a:solidFill>
                            <a:latin typeface="Cambria Math" panose="02040503050406030204" pitchFamily="18" charset="0"/>
                          </a:rPr>
                        </m:ctrlPr>
                      </m:naryPr>
                      <m:sub>
                        <m:r>
                          <a:rPr lang="en-IN" sz="2400" i="1" dirty="0">
                            <a:solidFill>
                              <a:schemeClr val="tx1">
                                <a:lumMod val="95000"/>
                                <a:lumOff val="5000"/>
                              </a:schemeClr>
                            </a:solidFill>
                            <a:latin typeface="Cambria Math" panose="02040503050406030204" pitchFamily="18" charset="0"/>
                          </a:rPr>
                          <m:t>𝑙</m:t>
                        </m:r>
                        <m:r>
                          <a:rPr lang="en-IN" sz="2400" dirty="0">
                            <a:solidFill>
                              <a:schemeClr val="tx1">
                                <a:lumMod val="95000"/>
                                <a:lumOff val="5000"/>
                              </a:schemeClr>
                            </a:solidFill>
                            <a:latin typeface="Cambria Math" panose="02040503050406030204" pitchFamily="18" charset="0"/>
                          </a:rPr>
                          <m:t>=1</m:t>
                        </m:r>
                      </m:sub>
                      <m:sup>
                        <m:r>
                          <a:rPr lang="en-IN" sz="2400" i="1" dirty="0">
                            <a:solidFill>
                              <a:schemeClr val="tx1">
                                <a:lumMod val="95000"/>
                                <a:lumOff val="5000"/>
                              </a:schemeClr>
                            </a:solidFill>
                            <a:latin typeface="Cambria Math" panose="02040503050406030204" pitchFamily="18" charset="0"/>
                          </a:rPr>
                          <m:t>𝑏</m:t>
                        </m:r>
                      </m:sup>
                      <m:e>
                        <m:sSubSup>
                          <m:sSubSupPr>
                            <m:ctrlPr>
                              <a:rPr lang="en-IN" sz="2400" i="1" dirty="0">
                                <a:solidFill>
                                  <a:schemeClr val="tx1">
                                    <a:lumMod val="95000"/>
                                    <a:lumOff val="5000"/>
                                  </a:schemeClr>
                                </a:solidFill>
                                <a:latin typeface="Cambria Math" panose="02040503050406030204" pitchFamily="18" charset="0"/>
                              </a:rPr>
                            </m:ctrlPr>
                          </m:sSubSupPr>
                          <m:e>
                            <m:r>
                              <a:rPr lang="en-IN" sz="2400" i="1" dirty="0">
                                <a:solidFill>
                                  <a:schemeClr val="tx1">
                                    <a:lumMod val="95000"/>
                                    <a:lumOff val="5000"/>
                                  </a:schemeClr>
                                </a:solidFill>
                                <a:latin typeface="Cambria Math" panose="02040503050406030204" pitchFamily="18" charset="0"/>
                              </a:rPr>
                              <m:t>𝛼</m:t>
                            </m:r>
                          </m:e>
                          <m:sub>
                            <m:r>
                              <m:rPr>
                                <m:sty m:val="p"/>
                              </m:rPr>
                              <a:rPr lang="en-IN" sz="2400" b="0" i="0" dirty="0" smtClean="0">
                                <a:solidFill>
                                  <a:schemeClr val="tx1">
                                    <a:lumMod val="95000"/>
                                    <a:lumOff val="5000"/>
                                  </a:schemeClr>
                                </a:solidFill>
                                <a:latin typeface="Cambria Math" panose="02040503050406030204" pitchFamily="18" charset="0"/>
                              </a:rPr>
                              <m:t>l</m:t>
                            </m:r>
                          </m:sub>
                          <m:sup/>
                        </m:sSubSup>
                        <m:sSub>
                          <m:sSubPr>
                            <m:ctrlPr>
                              <a:rPr lang="en-IN" sz="2400" i="1" dirty="0" smtClean="0">
                                <a:solidFill>
                                  <a:schemeClr val="tx1">
                                    <a:lumMod val="95000"/>
                                    <a:lumOff val="5000"/>
                                  </a:schemeClr>
                                </a:solidFill>
                                <a:latin typeface="Cambria Math" panose="02040503050406030204" pitchFamily="18" charset="0"/>
                              </a:rPr>
                            </m:ctrlPr>
                          </m:sSubPr>
                          <m:e>
                            <m:r>
                              <a:rPr lang="en-IN" sz="2400" i="1" dirty="0" smtClean="0">
                                <a:solidFill>
                                  <a:schemeClr val="tx1">
                                    <a:lumMod val="95000"/>
                                    <a:lumOff val="5000"/>
                                  </a:schemeClr>
                                </a:solidFill>
                                <a:latin typeface="Cambria Math" panose="02040503050406030204" pitchFamily="18" charset="0"/>
                              </a:rPr>
                              <m:t>𝛽</m:t>
                            </m:r>
                          </m:e>
                          <m:sub>
                            <m:r>
                              <a:rPr lang="en-IN" sz="2400" i="1" dirty="0">
                                <a:solidFill>
                                  <a:schemeClr val="tx1">
                                    <a:lumMod val="95000"/>
                                    <a:lumOff val="5000"/>
                                  </a:schemeClr>
                                </a:solidFill>
                                <a:latin typeface="Cambria Math" panose="02040503050406030204" pitchFamily="18" charset="0"/>
                              </a:rPr>
                              <m:t>𝑙</m:t>
                            </m:r>
                          </m:sub>
                        </m:sSub>
                      </m:e>
                    </m:nary>
                    <m:r>
                      <a:rPr lang="en-IN" sz="2400" b="0" i="1" dirty="0" smtClean="0">
                        <a:solidFill>
                          <a:schemeClr val="tx1">
                            <a:lumMod val="95000"/>
                            <a:lumOff val="5000"/>
                          </a:schemeClr>
                        </a:solidFill>
                        <a:latin typeface="Cambria Math" panose="02040503050406030204" pitchFamily="18" charset="0"/>
                      </a:rPr>
                      <m:t>            </m:t>
                    </m:r>
                  </m:oMath>
                </a14:m>
                <a:r>
                  <a:rPr lang="en-IN" sz="2400" dirty="0">
                    <a:solidFill>
                      <a:schemeClr val="tx1">
                        <a:lumMod val="95000"/>
                        <a:lumOff val="5000"/>
                      </a:schemeClr>
                    </a:solidFill>
                  </a:rPr>
                  <a:t>s.t.        </a:t>
                </a:r>
                <a14:m>
                  <m:oMath xmlns:m="http://schemas.openxmlformats.org/officeDocument/2006/math">
                    <m:sSub>
                      <m:sSubPr>
                        <m:ctrlPr>
                          <a:rPr lang="en-IN" sz="2400" i="1" dirty="0" smtClean="0">
                            <a:solidFill>
                              <a:schemeClr val="tx1">
                                <a:lumMod val="95000"/>
                                <a:lumOff val="5000"/>
                              </a:schemeClr>
                            </a:solidFill>
                            <a:latin typeface="Cambria Math" panose="02040503050406030204" pitchFamily="18" charset="0"/>
                          </a:rPr>
                        </m:ctrlPr>
                      </m:sSubPr>
                      <m:e>
                        <m:r>
                          <a:rPr lang="en-IN" sz="2400" b="0" i="1" dirty="0" smtClean="0">
                            <a:solidFill>
                              <a:schemeClr val="tx1">
                                <a:lumMod val="95000"/>
                                <a:lumOff val="5000"/>
                              </a:schemeClr>
                            </a:solidFill>
                            <a:latin typeface="Cambria Math" panose="02040503050406030204" pitchFamily="18" charset="0"/>
                          </a:rPr>
                          <m:t>  </m:t>
                        </m:r>
                        <m:r>
                          <a:rPr lang="en-IN" sz="2400" i="1" dirty="0">
                            <a:solidFill>
                              <a:schemeClr val="tx1">
                                <a:lumMod val="95000"/>
                                <a:lumOff val="5000"/>
                              </a:schemeClr>
                            </a:solidFill>
                            <a:latin typeface="Cambria Math" panose="02040503050406030204" pitchFamily="18" charset="0"/>
                          </a:rPr>
                          <m:t>𝛼</m:t>
                        </m:r>
                      </m:e>
                      <m:sub>
                        <m:r>
                          <a:rPr lang="en-IN" sz="2400" i="1" dirty="0">
                            <a:solidFill>
                              <a:schemeClr val="tx1">
                                <a:lumMod val="95000"/>
                                <a:lumOff val="5000"/>
                              </a:schemeClr>
                            </a:solidFill>
                            <a:latin typeface="Cambria Math" panose="02040503050406030204" pitchFamily="18" charset="0"/>
                          </a:rPr>
                          <m:t>𝑙</m:t>
                        </m:r>
                      </m:sub>
                    </m:sSub>
                    <m:r>
                      <a:rPr lang="en-IN" sz="2400" i="1" dirty="0">
                        <a:solidFill>
                          <a:schemeClr val="tx1">
                            <a:lumMod val="95000"/>
                            <a:lumOff val="5000"/>
                          </a:schemeClr>
                        </a:solidFill>
                        <a:latin typeface="Cambria Math" panose="02040503050406030204" pitchFamily="18" charset="0"/>
                      </a:rPr>
                      <m:t>≥0</m:t>
                    </m:r>
                  </m:oMath>
                </a14:m>
                <a:endParaRPr lang="en-IN" sz="2400" i="1" dirty="0">
                  <a:solidFill>
                    <a:schemeClr val="tx1">
                      <a:lumMod val="95000"/>
                      <a:lumOff val="5000"/>
                    </a:schemeClr>
                  </a:solidFill>
                  <a:latin typeface="Cambria Math" panose="02040503050406030204" pitchFamily="18" charset="0"/>
                </a:endParaRPr>
              </a:p>
              <a:p>
                <a:endParaRPr lang="en-IN" dirty="0"/>
              </a:p>
            </p:txBody>
          </p:sp>
        </mc:Choice>
        <mc:Fallback xmlns="">
          <p:sp>
            <p:nvSpPr>
              <p:cNvPr id="6" name="Title 1">
                <a:extLst>
                  <a:ext uri="{FF2B5EF4-FFF2-40B4-BE49-F238E27FC236}">
                    <a16:creationId xmlns:a16="http://schemas.microsoft.com/office/drawing/2014/main" id="{C7063707-C2A6-D164-5D70-956E6DCCCC98}"/>
                  </a:ext>
                </a:extLst>
              </p:cNvPr>
              <p:cNvSpPr>
                <a:spLocks noGrp="1" noRot="1" noChangeAspect="1" noMove="1" noResize="1" noEditPoints="1" noAdjustHandles="1" noChangeArrowheads="1" noChangeShapeType="1" noTextEdit="1"/>
              </p:cNvSpPr>
              <p:nvPr>
                <p:ph idx="1"/>
              </p:nvPr>
            </p:nvSpPr>
            <p:spPr>
              <a:xfrm>
                <a:off x="190901" y="817461"/>
                <a:ext cx="11810198" cy="5709155"/>
              </a:xfrm>
              <a:blipFill>
                <a:blip r:embed="rId2"/>
                <a:stretch>
                  <a:fillRect l="-671" t="-1494"/>
                </a:stretch>
              </a:blipFill>
            </p:spPr>
            <p:txBody>
              <a:bodyPr/>
              <a:lstStyle/>
              <a:p>
                <a:r>
                  <a:rPr lang="en-US">
                    <a:noFill/>
                  </a:rPr>
                  <a:t> </a:t>
                </a:r>
              </a:p>
            </p:txBody>
          </p:sp>
        </mc:Fallback>
      </mc:AlternateContent>
    </p:spTree>
    <p:extLst>
      <p:ext uri="{BB962C8B-B14F-4D97-AF65-F5344CB8AC3E}">
        <p14:creationId xmlns:p14="http://schemas.microsoft.com/office/powerpoint/2010/main" val="51325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36207045"/>
              </p:ext>
            </p:extLst>
          </p:nvPr>
        </p:nvGraphicFramePr>
        <p:xfrm>
          <a:off x="0" y="-13309"/>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panose="020B0604020202020204" pitchFamily="34" charset="0"/>
                          <a:cs typeface="Arial" panose="020B0604020202020204" pitchFamily="34" charset="0"/>
                        </a:rPr>
                        <a:t>Solution Approach Continued…</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ED52EE15-FBDF-5029-9399-7DC7E412F9B9}"/>
                  </a:ext>
                </a:extLst>
              </p:cNvPr>
              <p:cNvSpPr>
                <a:spLocks noGrp="1"/>
              </p:cNvSpPr>
              <p:nvPr>
                <p:ph idx="1"/>
              </p:nvPr>
            </p:nvSpPr>
            <p:spPr>
              <a:xfrm>
                <a:off x="838200" y="836613"/>
                <a:ext cx="10515600" cy="5340350"/>
              </a:xfrm>
            </p:spPr>
            <p:txBody>
              <a:bodyPr>
                <a:normAutofit/>
              </a:bodyPr>
              <a:lstStyle/>
              <a:p>
                <a:r>
                  <a:rPr lang="en-IN" dirty="0">
                    <a:solidFill>
                      <a:schemeClr val="tx1">
                        <a:lumMod val="95000"/>
                        <a:lumOff val="5000"/>
                      </a:schemeClr>
                    </a:solidFill>
                  </a:rPr>
                  <a:t>Optimal  </a:t>
                </a:r>
                <a14:m>
                  <m:oMath xmlns:m="http://schemas.openxmlformats.org/officeDocument/2006/math">
                    <m:sSub>
                      <m:sSubPr>
                        <m:ctrlPr>
                          <a:rPr lang="en-IN" b="1" i="1" dirty="0" smtClean="0">
                            <a:solidFill>
                              <a:schemeClr val="tx1">
                                <a:lumMod val="95000"/>
                                <a:lumOff val="5000"/>
                              </a:schemeClr>
                            </a:solidFill>
                            <a:latin typeface="Cambria Math" panose="02040503050406030204" pitchFamily="18" charset="0"/>
                          </a:rPr>
                        </m:ctrlPr>
                      </m:sSubPr>
                      <m:e>
                        <m:acc>
                          <m:accPr>
                            <m:chr m:val="̂"/>
                            <m:ctrlPr>
                              <a:rPr lang="en-IN" b="1" i="1" dirty="0">
                                <a:solidFill>
                                  <a:schemeClr val="tx1">
                                    <a:lumMod val="95000"/>
                                    <a:lumOff val="5000"/>
                                  </a:schemeClr>
                                </a:solidFill>
                                <a:latin typeface="Cambria Math" panose="02040503050406030204" pitchFamily="18" charset="0"/>
                              </a:rPr>
                            </m:ctrlPr>
                          </m:accPr>
                          <m:e>
                            <m:r>
                              <a:rPr lang="el-GR" b="1" i="1" dirty="0">
                                <a:solidFill>
                                  <a:schemeClr val="tx1">
                                    <a:lumMod val="95000"/>
                                    <a:lumOff val="5000"/>
                                  </a:schemeClr>
                                </a:solidFill>
                                <a:latin typeface="Cambria Math" panose="02040503050406030204" pitchFamily="18" charset="0"/>
                                <a:ea typeface="Cambria Math" panose="02040503050406030204" pitchFamily="18" charset="0"/>
                              </a:rPr>
                              <m:t>𝜶</m:t>
                            </m:r>
                          </m:e>
                        </m:acc>
                      </m:e>
                      <m:sub>
                        <m:r>
                          <a:rPr lang="en-IN" b="1" i="1" dirty="0" smtClean="0">
                            <a:solidFill>
                              <a:schemeClr val="tx1">
                                <a:lumMod val="95000"/>
                                <a:lumOff val="5000"/>
                              </a:schemeClr>
                            </a:solidFill>
                            <a:latin typeface="Cambria Math" panose="02040503050406030204" pitchFamily="18" charset="0"/>
                            <a:ea typeface="Cambria Math" panose="02040503050406030204" pitchFamily="18" charset="0"/>
                          </a:rPr>
                          <m:t>𝒍</m:t>
                        </m:r>
                      </m:sub>
                    </m:sSub>
                  </m:oMath>
                </a14:m>
                <a:r>
                  <a:rPr lang="en-IN" b="1" dirty="0">
                    <a:solidFill>
                      <a:schemeClr val="tx1">
                        <a:lumMod val="95000"/>
                        <a:lumOff val="5000"/>
                      </a:schemeClr>
                    </a:solidFill>
                  </a:rPr>
                  <a:t> = </a:t>
                </a:r>
                <a14:m>
                  <m:oMath xmlns:m="http://schemas.openxmlformats.org/officeDocument/2006/math">
                    <m:f>
                      <m:fPr>
                        <m:ctrlPr>
                          <a:rPr lang="en-IN" b="1" i="1" dirty="0" smtClean="0">
                            <a:solidFill>
                              <a:schemeClr val="tx1">
                                <a:lumMod val="95000"/>
                                <a:lumOff val="5000"/>
                              </a:schemeClr>
                            </a:solidFill>
                            <a:latin typeface="Cambria Math" panose="02040503050406030204" pitchFamily="18" charset="0"/>
                          </a:rPr>
                        </m:ctrlPr>
                      </m:fPr>
                      <m:num>
                        <m:r>
                          <a:rPr lang="en-IN" b="1" i="1" dirty="0" smtClean="0">
                            <a:solidFill>
                              <a:schemeClr val="tx1">
                                <a:lumMod val="95000"/>
                                <a:lumOff val="5000"/>
                              </a:schemeClr>
                            </a:solidFill>
                            <a:latin typeface="Cambria Math" panose="02040503050406030204" pitchFamily="18" charset="0"/>
                          </a:rPr>
                          <m:t>𝟏</m:t>
                        </m:r>
                      </m:num>
                      <m:den>
                        <m:r>
                          <a:rPr lang="en-IN" b="1" i="1" dirty="0" smtClean="0">
                            <a:solidFill>
                              <a:schemeClr val="tx1">
                                <a:lumMod val="95000"/>
                                <a:lumOff val="5000"/>
                              </a:schemeClr>
                            </a:solidFill>
                            <a:latin typeface="Cambria Math" panose="02040503050406030204" pitchFamily="18" charset="0"/>
                          </a:rPr>
                          <m:t>𝝀</m:t>
                        </m:r>
                      </m:den>
                    </m:f>
                    <m:func>
                      <m:funcPr>
                        <m:ctrlPr>
                          <a:rPr lang="en-IN" b="1" i="1" dirty="0" smtClean="0">
                            <a:solidFill>
                              <a:schemeClr val="tx1">
                                <a:lumMod val="95000"/>
                                <a:lumOff val="5000"/>
                              </a:schemeClr>
                            </a:solidFill>
                            <a:latin typeface="Cambria Math" panose="02040503050406030204" pitchFamily="18" charset="0"/>
                          </a:rPr>
                        </m:ctrlPr>
                      </m:funcPr>
                      <m:fName>
                        <m:r>
                          <a:rPr lang="en-IN" b="1" i="0" dirty="0" smtClean="0">
                            <a:solidFill>
                              <a:schemeClr val="tx1">
                                <a:lumMod val="95000"/>
                                <a:lumOff val="5000"/>
                              </a:schemeClr>
                            </a:solidFill>
                            <a:latin typeface="Cambria Math" panose="02040503050406030204" pitchFamily="18" charset="0"/>
                          </a:rPr>
                          <m:t>𝐦𝐚𝐱</m:t>
                        </m:r>
                      </m:fName>
                      <m:e>
                        <m:d>
                          <m:dPr>
                            <m:ctrlPr>
                              <a:rPr lang="en-IN" b="1" i="1" dirty="0" smtClean="0">
                                <a:solidFill>
                                  <a:schemeClr val="tx1">
                                    <a:lumMod val="95000"/>
                                    <a:lumOff val="5000"/>
                                  </a:schemeClr>
                                </a:solidFill>
                                <a:latin typeface="Cambria Math" panose="02040503050406030204" pitchFamily="18" charset="0"/>
                              </a:rPr>
                            </m:ctrlPr>
                          </m:dPr>
                          <m:e>
                            <m:r>
                              <a:rPr lang="en-IN" b="1" i="0" dirty="0" smtClean="0">
                                <a:solidFill>
                                  <a:schemeClr val="tx1">
                                    <a:lumMod val="95000"/>
                                    <a:lumOff val="5000"/>
                                  </a:schemeClr>
                                </a:solidFill>
                                <a:latin typeface="Cambria Math" panose="02040503050406030204" pitchFamily="18" charset="0"/>
                              </a:rPr>
                              <m:t>𝟎</m:t>
                            </m:r>
                            <m:r>
                              <a:rPr lang="en-IN" b="1" i="0" dirty="0" smtClean="0">
                                <a:solidFill>
                                  <a:schemeClr val="tx1">
                                    <a:lumMod val="95000"/>
                                    <a:lumOff val="5000"/>
                                  </a:schemeClr>
                                </a:solidFill>
                                <a:latin typeface="Cambria Math" panose="02040503050406030204" pitchFamily="18" charset="0"/>
                              </a:rPr>
                              <m:t>,</m:t>
                            </m:r>
                            <m:sSub>
                              <m:sSubPr>
                                <m:ctrlPr>
                                  <a:rPr lang="en-IN" b="1" i="1" dirty="0" smtClean="0">
                                    <a:solidFill>
                                      <a:schemeClr val="tx1">
                                        <a:lumMod val="95000"/>
                                        <a:lumOff val="5000"/>
                                      </a:schemeClr>
                                    </a:solidFill>
                                    <a:latin typeface="Cambria Math" panose="02040503050406030204" pitchFamily="18" charset="0"/>
                                  </a:rPr>
                                </m:ctrlPr>
                              </m:sSubPr>
                              <m:e>
                                <m:r>
                                  <a:rPr lang="en-IN" b="1" i="1" dirty="0" smtClean="0">
                                    <a:solidFill>
                                      <a:schemeClr val="tx1">
                                        <a:lumMod val="95000"/>
                                        <a:lumOff val="5000"/>
                                      </a:schemeClr>
                                    </a:solidFill>
                                    <a:latin typeface="Cambria Math" panose="02040503050406030204" pitchFamily="18" charset="0"/>
                                  </a:rPr>
                                  <m:t>𝜷</m:t>
                                </m:r>
                              </m:e>
                              <m:sub>
                                <m:r>
                                  <a:rPr lang="en-IN" b="1" i="1" dirty="0" smtClean="0">
                                    <a:solidFill>
                                      <a:schemeClr val="tx1">
                                        <a:lumMod val="95000"/>
                                        <a:lumOff val="5000"/>
                                      </a:schemeClr>
                                    </a:solidFill>
                                    <a:latin typeface="Cambria Math" panose="02040503050406030204" pitchFamily="18" charset="0"/>
                                  </a:rPr>
                                  <m:t>𝒍</m:t>
                                </m:r>
                              </m:sub>
                            </m:sSub>
                          </m:e>
                        </m:d>
                      </m:e>
                    </m:func>
                  </m:oMath>
                </a14:m>
                <a:r>
                  <a:rPr lang="en-IN" b="1" dirty="0"/>
                  <a:t> </a:t>
                </a:r>
                <a:r>
                  <a:rPr lang="en-IN" dirty="0"/>
                  <a:t>,</a:t>
                </a:r>
              </a:p>
              <a:p>
                <a:pPr marL="0" indent="0">
                  <a:buNone/>
                </a:pPr>
                <a:r>
                  <a:rPr lang="en-IN" dirty="0"/>
                  <a:t>                   where </a:t>
                </a:r>
                <a14:m>
                  <m:oMath xmlns:m="http://schemas.openxmlformats.org/officeDocument/2006/math">
                    <m:sSub>
                      <m:sSubPr>
                        <m:ctrlPr>
                          <a:rPr lang="en-IN" i="1" dirty="0">
                            <a:solidFill>
                              <a:schemeClr val="tx1">
                                <a:lumMod val="95000"/>
                                <a:lumOff val="5000"/>
                              </a:schemeClr>
                            </a:solidFill>
                            <a:latin typeface="Cambria Math" panose="02040503050406030204" pitchFamily="18" charset="0"/>
                          </a:rPr>
                        </m:ctrlPr>
                      </m:sSubPr>
                      <m:e>
                        <m:r>
                          <a:rPr lang="en-IN" i="1" dirty="0">
                            <a:solidFill>
                              <a:schemeClr val="tx1">
                                <a:lumMod val="95000"/>
                                <a:lumOff val="5000"/>
                              </a:schemeClr>
                            </a:solidFill>
                            <a:latin typeface="Cambria Math" panose="02040503050406030204" pitchFamily="18" charset="0"/>
                          </a:rPr>
                          <m:t>𝛽</m:t>
                        </m:r>
                      </m:e>
                      <m:sub>
                        <m:r>
                          <a:rPr lang="en-IN" i="1" dirty="0">
                            <a:solidFill>
                              <a:schemeClr val="tx1">
                                <a:lumMod val="95000"/>
                                <a:lumOff val="5000"/>
                              </a:schemeClr>
                            </a:solidFill>
                            <a:latin typeface="Cambria Math" panose="02040503050406030204" pitchFamily="18" charset="0"/>
                          </a:rPr>
                          <m:t>𝑙</m:t>
                        </m:r>
                      </m:sub>
                    </m:sSub>
                  </m:oMath>
                </a14:m>
                <a:r>
                  <a:rPr lang="en-IN" dirty="0"/>
                  <a:t> = </a:t>
                </a:r>
                <a14:m>
                  <m:oMath xmlns:m="http://schemas.openxmlformats.org/officeDocument/2006/math">
                    <m:f>
                      <m:fPr>
                        <m:ctrlPr>
                          <a:rPr lang="en-IN" i="1" dirty="0">
                            <a:solidFill>
                              <a:schemeClr val="tx1">
                                <a:lumMod val="95000"/>
                                <a:lumOff val="5000"/>
                              </a:schemeClr>
                            </a:solidFill>
                            <a:latin typeface="Cambria Math" panose="02040503050406030204" pitchFamily="18" charset="0"/>
                          </a:rPr>
                        </m:ctrlPr>
                      </m:fPr>
                      <m:num>
                        <m:r>
                          <a:rPr lang="en-IN" i="1" dirty="0">
                            <a:solidFill>
                              <a:schemeClr val="tx1">
                                <a:lumMod val="95000"/>
                                <a:lumOff val="5000"/>
                              </a:schemeClr>
                            </a:solidFill>
                            <a:latin typeface="Cambria Math" panose="02040503050406030204" pitchFamily="18" charset="0"/>
                          </a:rPr>
                          <m:t>𝜃</m:t>
                        </m:r>
                      </m:num>
                      <m:den>
                        <m:r>
                          <a:rPr lang="en-IN" dirty="0">
                            <a:solidFill>
                              <a:schemeClr val="tx1">
                                <a:lumMod val="95000"/>
                                <a:lumOff val="5000"/>
                              </a:schemeClr>
                            </a:solidFill>
                            <a:latin typeface="Cambria Math" panose="02040503050406030204" pitchFamily="18" charset="0"/>
                          </a:rPr>
                          <m:t>𝑛</m:t>
                        </m:r>
                      </m:den>
                    </m:f>
                    <m:nary>
                      <m:naryPr>
                        <m:chr m:val="∑"/>
                        <m:limLoc m:val="undOvr"/>
                        <m:grow m:val="on"/>
                        <m:ctrlPr>
                          <a:rPr lang="en-IN" i="1" dirty="0">
                            <a:solidFill>
                              <a:schemeClr val="tx1">
                                <a:lumMod val="95000"/>
                                <a:lumOff val="5000"/>
                              </a:schemeClr>
                            </a:solidFill>
                            <a:latin typeface="Cambria Math" panose="02040503050406030204" pitchFamily="18" charset="0"/>
                          </a:rPr>
                        </m:ctrlPr>
                      </m:naryPr>
                      <m:sub>
                        <m:r>
                          <a:rPr lang="en-IN" i="1" dirty="0">
                            <a:solidFill>
                              <a:schemeClr val="tx1">
                                <a:lumMod val="95000"/>
                                <a:lumOff val="5000"/>
                              </a:schemeClr>
                            </a:solidFill>
                            <a:latin typeface="Cambria Math" panose="02040503050406030204" pitchFamily="18" charset="0"/>
                          </a:rPr>
                          <m:t>𝑖</m:t>
                        </m:r>
                        <m:r>
                          <a:rPr lang="en-IN" i="1" dirty="0">
                            <a:solidFill>
                              <a:schemeClr val="tx1">
                                <a:lumMod val="95000"/>
                                <a:lumOff val="5000"/>
                              </a:schemeClr>
                            </a:solidFill>
                            <a:latin typeface="Cambria Math" panose="02040503050406030204" pitchFamily="18" charset="0"/>
                          </a:rPr>
                          <m:t>=1</m:t>
                        </m:r>
                      </m:sub>
                      <m:sup>
                        <m:sSup>
                          <m:sSupPr>
                            <m:ctrlPr>
                              <a:rPr lang="en-IN" i="1" dirty="0">
                                <a:solidFill>
                                  <a:schemeClr val="tx1">
                                    <a:lumMod val="95000"/>
                                    <a:lumOff val="5000"/>
                                  </a:schemeClr>
                                </a:solidFill>
                                <a:latin typeface="Cambria Math" panose="02040503050406030204" pitchFamily="18" charset="0"/>
                              </a:rPr>
                            </m:ctrlPr>
                          </m:sSupPr>
                          <m:e>
                            <m:r>
                              <a:rPr lang="en-IN" i="1" dirty="0">
                                <a:solidFill>
                                  <a:schemeClr val="tx1">
                                    <a:lumMod val="95000"/>
                                    <a:lumOff val="5000"/>
                                  </a:schemeClr>
                                </a:solidFill>
                                <a:latin typeface="Cambria Math" panose="02040503050406030204" pitchFamily="18" charset="0"/>
                              </a:rPr>
                              <m:t>𝑛</m:t>
                            </m:r>
                          </m:e>
                          <m:sup/>
                        </m:sSup>
                      </m:sup>
                      <m:e>
                        <m:sSub>
                          <m:sSubPr>
                            <m:ctrlPr>
                              <a:rPr lang="en-IN" i="1" dirty="0">
                                <a:solidFill>
                                  <a:schemeClr val="tx1">
                                    <a:lumMod val="95000"/>
                                    <a:lumOff val="5000"/>
                                  </a:schemeClr>
                                </a:solidFill>
                                <a:latin typeface="Cambria Math" panose="02040503050406030204" pitchFamily="18" charset="0"/>
                              </a:rPr>
                            </m:ctrlPr>
                          </m:sSubPr>
                          <m:e>
                            <m:r>
                              <a:rPr lang="en-IN" i="1" dirty="0">
                                <a:solidFill>
                                  <a:schemeClr val="tx1">
                                    <a:lumMod val="95000"/>
                                    <a:lumOff val="5000"/>
                                  </a:schemeClr>
                                </a:solidFill>
                                <a:latin typeface="Cambria Math" panose="02040503050406030204" pitchFamily="18" charset="0"/>
                                <a:ea typeface="Cambria Math" panose="02040503050406030204" pitchFamily="18" charset="0"/>
                              </a:rPr>
                              <m:t>∅</m:t>
                            </m:r>
                          </m:e>
                          <m:sub>
                            <m:r>
                              <m:rPr>
                                <m:sty m:val="p"/>
                              </m:rPr>
                              <a:rPr lang="en-IN" dirty="0">
                                <a:solidFill>
                                  <a:schemeClr val="tx1">
                                    <a:lumMod val="95000"/>
                                    <a:lumOff val="5000"/>
                                  </a:schemeClr>
                                </a:solidFill>
                                <a:latin typeface="Cambria Math" panose="02040503050406030204" pitchFamily="18" charset="0"/>
                              </a:rPr>
                              <m:t>l</m:t>
                            </m:r>
                          </m:sub>
                        </m:sSub>
                        <m:d>
                          <m:dPr>
                            <m:ctrlPr>
                              <a:rPr lang="en-IN" i="1" dirty="0">
                                <a:solidFill>
                                  <a:schemeClr val="tx1">
                                    <a:lumMod val="95000"/>
                                    <a:lumOff val="5000"/>
                                  </a:schemeClr>
                                </a:solidFill>
                                <a:latin typeface="Cambria Math" panose="02040503050406030204" pitchFamily="18" charset="0"/>
                              </a:rPr>
                            </m:ctrlPr>
                          </m:dPr>
                          <m:e>
                            <m:sSub>
                              <m:sSubPr>
                                <m:ctrlPr>
                                  <a:rPr lang="en-IN" i="1" dirty="0">
                                    <a:solidFill>
                                      <a:schemeClr val="tx1">
                                        <a:lumMod val="95000"/>
                                        <a:lumOff val="5000"/>
                                      </a:schemeClr>
                                    </a:solidFill>
                                    <a:latin typeface="Cambria Math" panose="02040503050406030204" pitchFamily="18" charset="0"/>
                                  </a:rPr>
                                </m:ctrlPr>
                              </m:sSubPr>
                              <m:e>
                                <m:r>
                                  <a:rPr lang="en-IN" i="1" dirty="0">
                                    <a:solidFill>
                                      <a:schemeClr val="tx1">
                                        <a:lumMod val="95000"/>
                                        <a:lumOff val="5000"/>
                                      </a:schemeClr>
                                    </a:solidFill>
                                    <a:latin typeface="Cambria Math" panose="02040503050406030204" pitchFamily="18" charset="0"/>
                                  </a:rPr>
                                  <m:t>𝑥</m:t>
                                </m:r>
                              </m:e>
                              <m:sub>
                                <m:r>
                                  <a:rPr lang="en-IN" i="1" dirty="0">
                                    <a:solidFill>
                                      <a:schemeClr val="tx1">
                                        <a:lumMod val="95000"/>
                                        <a:lumOff val="5000"/>
                                      </a:schemeClr>
                                    </a:solidFill>
                                    <a:latin typeface="Cambria Math" panose="02040503050406030204" pitchFamily="18" charset="0"/>
                                  </a:rPr>
                                  <m:t>𝑖</m:t>
                                </m:r>
                              </m:sub>
                            </m:sSub>
                          </m:e>
                        </m:d>
                      </m:e>
                    </m:nary>
                  </m:oMath>
                </a14:m>
                <a:r>
                  <a:rPr lang="en-IN" dirty="0"/>
                  <a:t> - </a:t>
                </a:r>
                <a14:m>
                  <m:oMath xmlns:m="http://schemas.openxmlformats.org/officeDocument/2006/math">
                    <m:f>
                      <m:fPr>
                        <m:ctrlPr>
                          <a:rPr lang="en-IN" i="1" dirty="0" smtClean="0">
                            <a:solidFill>
                              <a:schemeClr val="tx1">
                                <a:lumMod val="95000"/>
                                <a:lumOff val="5000"/>
                              </a:schemeClr>
                            </a:solidFill>
                            <a:latin typeface="Cambria Math" panose="02040503050406030204" pitchFamily="18" charset="0"/>
                          </a:rPr>
                        </m:ctrlPr>
                      </m:fPr>
                      <m:num>
                        <m:r>
                          <a:rPr lang="en-IN" b="0" i="1" dirty="0" smtClean="0">
                            <a:solidFill>
                              <a:schemeClr val="tx1">
                                <a:lumMod val="95000"/>
                                <a:lumOff val="5000"/>
                              </a:schemeClr>
                            </a:solidFill>
                            <a:latin typeface="Cambria Math" panose="02040503050406030204" pitchFamily="18" charset="0"/>
                          </a:rPr>
                          <m:t>1</m:t>
                        </m:r>
                      </m:num>
                      <m:den>
                        <m:sSup>
                          <m:sSupPr>
                            <m:ctrlPr>
                              <a:rPr lang="en-IN" i="1" dirty="0" smtClean="0">
                                <a:solidFill>
                                  <a:schemeClr val="tx1">
                                    <a:lumMod val="95000"/>
                                    <a:lumOff val="5000"/>
                                  </a:schemeClr>
                                </a:solidFill>
                                <a:latin typeface="Cambria Math" panose="02040503050406030204" pitchFamily="18" charset="0"/>
                              </a:rPr>
                            </m:ctrlPr>
                          </m:sSupPr>
                          <m:e>
                            <m:r>
                              <a:rPr lang="en-IN" i="1" dirty="0">
                                <a:solidFill>
                                  <a:schemeClr val="tx1">
                                    <a:lumMod val="95000"/>
                                    <a:lumOff val="5000"/>
                                  </a:schemeClr>
                                </a:solidFill>
                                <a:latin typeface="Cambria Math" panose="02040503050406030204" pitchFamily="18" charset="0"/>
                              </a:rPr>
                              <m:t>𝑛</m:t>
                            </m:r>
                          </m:e>
                          <m:sup>
                            <m:r>
                              <a:rPr lang="en-IN" b="0" i="1" dirty="0" smtClean="0">
                                <a:solidFill>
                                  <a:schemeClr val="tx1">
                                    <a:lumMod val="95000"/>
                                    <a:lumOff val="5000"/>
                                  </a:schemeClr>
                                </a:solidFill>
                                <a:latin typeface="Cambria Math" panose="02040503050406030204" pitchFamily="18" charset="0"/>
                              </a:rPr>
                              <m:t>′</m:t>
                            </m:r>
                          </m:sup>
                        </m:sSup>
                      </m:den>
                    </m:f>
                    <m:nary>
                      <m:naryPr>
                        <m:chr m:val="∑"/>
                        <m:limLoc m:val="undOvr"/>
                        <m:grow m:val="on"/>
                        <m:ctrlPr>
                          <a:rPr lang="en-IN" i="1" dirty="0">
                            <a:solidFill>
                              <a:schemeClr val="tx1">
                                <a:lumMod val="95000"/>
                                <a:lumOff val="5000"/>
                              </a:schemeClr>
                            </a:solidFill>
                            <a:latin typeface="Cambria Math" panose="02040503050406030204" pitchFamily="18" charset="0"/>
                          </a:rPr>
                        </m:ctrlPr>
                      </m:naryPr>
                      <m:sub>
                        <m:r>
                          <a:rPr lang="en-IN" i="1" dirty="0">
                            <a:solidFill>
                              <a:schemeClr val="tx1">
                                <a:lumMod val="95000"/>
                                <a:lumOff val="5000"/>
                              </a:schemeClr>
                            </a:solidFill>
                            <a:latin typeface="Cambria Math" panose="02040503050406030204" pitchFamily="18" charset="0"/>
                          </a:rPr>
                          <m:t>𝑖</m:t>
                        </m:r>
                        <m:r>
                          <a:rPr lang="en-IN" i="1" dirty="0">
                            <a:solidFill>
                              <a:schemeClr val="tx1">
                                <a:lumMod val="95000"/>
                                <a:lumOff val="5000"/>
                              </a:schemeClr>
                            </a:solidFill>
                            <a:latin typeface="Cambria Math" panose="02040503050406030204" pitchFamily="18" charset="0"/>
                          </a:rPr>
                          <m:t>=1</m:t>
                        </m:r>
                      </m:sub>
                      <m:sup>
                        <m:sSup>
                          <m:sSupPr>
                            <m:ctrlPr>
                              <a:rPr lang="en-IN" i="1" dirty="0">
                                <a:solidFill>
                                  <a:schemeClr val="tx1">
                                    <a:lumMod val="95000"/>
                                    <a:lumOff val="5000"/>
                                  </a:schemeClr>
                                </a:solidFill>
                                <a:latin typeface="Cambria Math" panose="02040503050406030204" pitchFamily="18" charset="0"/>
                              </a:rPr>
                            </m:ctrlPr>
                          </m:sSupPr>
                          <m:e>
                            <m:sSup>
                              <m:sSupPr>
                                <m:ctrlPr>
                                  <a:rPr lang="en-IN" i="1" dirty="0">
                                    <a:solidFill>
                                      <a:schemeClr val="tx1">
                                        <a:lumMod val="95000"/>
                                        <a:lumOff val="5000"/>
                                      </a:schemeClr>
                                    </a:solidFill>
                                    <a:latin typeface="Cambria Math" panose="02040503050406030204" pitchFamily="18" charset="0"/>
                                  </a:rPr>
                                </m:ctrlPr>
                              </m:sSupPr>
                              <m:e>
                                <m:r>
                                  <a:rPr lang="en-IN" i="1" dirty="0">
                                    <a:solidFill>
                                      <a:schemeClr val="tx1">
                                        <a:lumMod val="95000"/>
                                        <a:lumOff val="5000"/>
                                      </a:schemeClr>
                                    </a:solidFill>
                                    <a:latin typeface="Cambria Math" panose="02040503050406030204" pitchFamily="18" charset="0"/>
                                  </a:rPr>
                                  <m:t>𝑛</m:t>
                                </m:r>
                              </m:e>
                              <m:sup>
                                <m:r>
                                  <a:rPr lang="en-IN" i="1" dirty="0">
                                    <a:solidFill>
                                      <a:schemeClr val="tx1">
                                        <a:lumMod val="95000"/>
                                        <a:lumOff val="5000"/>
                                      </a:schemeClr>
                                    </a:solidFill>
                                    <a:latin typeface="Cambria Math" panose="02040503050406030204" pitchFamily="18" charset="0"/>
                                  </a:rPr>
                                  <m:t>′</m:t>
                                </m:r>
                              </m:sup>
                            </m:sSup>
                          </m:e>
                          <m:sup/>
                        </m:sSup>
                      </m:sup>
                      <m:e>
                        <m:sSub>
                          <m:sSubPr>
                            <m:ctrlPr>
                              <a:rPr lang="en-IN" i="1" dirty="0">
                                <a:solidFill>
                                  <a:schemeClr val="tx1">
                                    <a:lumMod val="95000"/>
                                    <a:lumOff val="5000"/>
                                  </a:schemeClr>
                                </a:solidFill>
                                <a:latin typeface="Cambria Math" panose="02040503050406030204" pitchFamily="18" charset="0"/>
                              </a:rPr>
                            </m:ctrlPr>
                          </m:sSubPr>
                          <m:e>
                            <m:r>
                              <a:rPr lang="en-IN" i="1" dirty="0">
                                <a:solidFill>
                                  <a:schemeClr val="tx1">
                                    <a:lumMod val="95000"/>
                                    <a:lumOff val="5000"/>
                                  </a:schemeClr>
                                </a:solidFill>
                                <a:latin typeface="Cambria Math" panose="02040503050406030204" pitchFamily="18" charset="0"/>
                                <a:ea typeface="Cambria Math" panose="02040503050406030204" pitchFamily="18" charset="0"/>
                              </a:rPr>
                              <m:t>∅</m:t>
                            </m:r>
                          </m:e>
                          <m:sub>
                            <m:r>
                              <m:rPr>
                                <m:sty m:val="p"/>
                              </m:rPr>
                              <a:rPr lang="en-IN" dirty="0">
                                <a:solidFill>
                                  <a:schemeClr val="tx1">
                                    <a:lumMod val="95000"/>
                                    <a:lumOff val="5000"/>
                                  </a:schemeClr>
                                </a:solidFill>
                                <a:latin typeface="Cambria Math" panose="02040503050406030204" pitchFamily="18" charset="0"/>
                              </a:rPr>
                              <m:t>l</m:t>
                            </m:r>
                          </m:sub>
                        </m:sSub>
                        <m:d>
                          <m:dPr>
                            <m:ctrlPr>
                              <a:rPr lang="en-IN" i="1" dirty="0">
                                <a:solidFill>
                                  <a:schemeClr val="tx1">
                                    <a:lumMod val="95000"/>
                                    <a:lumOff val="5000"/>
                                  </a:schemeClr>
                                </a:solidFill>
                                <a:latin typeface="Cambria Math" panose="02040503050406030204" pitchFamily="18" charset="0"/>
                              </a:rPr>
                            </m:ctrlPr>
                          </m:dPr>
                          <m:e>
                            <m:sSubSup>
                              <m:sSubSupPr>
                                <m:ctrlPr>
                                  <a:rPr lang="en-IN" i="1" dirty="0" smtClean="0">
                                    <a:solidFill>
                                      <a:schemeClr val="tx1">
                                        <a:lumMod val="95000"/>
                                        <a:lumOff val="5000"/>
                                      </a:schemeClr>
                                    </a:solidFill>
                                    <a:latin typeface="Cambria Math" panose="02040503050406030204" pitchFamily="18" charset="0"/>
                                  </a:rPr>
                                </m:ctrlPr>
                              </m:sSubSupPr>
                              <m:e>
                                <m:r>
                                  <a:rPr lang="en-IN" i="1" dirty="0">
                                    <a:solidFill>
                                      <a:schemeClr val="tx1">
                                        <a:lumMod val="95000"/>
                                        <a:lumOff val="5000"/>
                                      </a:schemeClr>
                                    </a:solidFill>
                                    <a:latin typeface="Cambria Math" panose="02040503050406030204" pitchFamily="18" charset="0"/>
                                  </a:rPr>
                                  <m:t>𝑥</m:t>
                                </m:r>
                              </m:e>
                              <m:sub>
                                <m:r>
                                  <a:rPr lang="en-IN" i="1" dirty="0">
                                    <a:solidFill>
                                      <a:schemeClr val="tx1">
                                        <a:lumMod val="95000"/>
                                        <a:lumOff val="5000"/>
                                      </a:schemeClr>
                                    </a:solidFill>
                                    <a:latin typeface="Cambria Math" panose="02040503050406030204" pitchFamily="18" charset="0"/>
                                  </a:rPr>
                                  <m:t>𝑗</m:t>
                                </m:r>
                              </m:sub>
                              <m:sup>
                                <m:r>
                                  <a:rPr lang="en-IN" b="0" i="1" dirty="0" smtClean="0">
                                    <a:solidFill>
                                      <a:schemeClr val="tx1">
                                        <a:lumMod val="95000"/>
                                        <a:lumOff val="5000"/>
                                      </a:schemeClr>
                                    </a:solidFill>
                                    <a:latin typeface="Cambria Math" panose="02040503050406030204" pitchFamily="18" charset="0"/>
                                  </a:rPr>
                                  <m:t>′</m:t>
                                </m:r>
                              </m:sup>
                            </m:sSubSup>
                          </m:e>
                        </m:d>
                      </m:e>
                    </m:nary>
                  </m:oMath>
                </a14:m>
                <a:endParaRPr lang="en-IN" dirty="0"/>
              </a:p>
              <a:p>
                <a:pPr marL="0" indent="0" algn="ctr">
                  <a:buNone/>
                </a:pPr>
                <a:endParaRPr lang="en-IN" dirty="0"/>
              </a:p>
              <a:p>
                <a:r>
                  <a:rPr lang="en-IN" dirty="0"/>
                  <a:t>Estimate of right hand side of eq.(ii):</a:t>
                </a:r>
              </a:p>
              <a:p>
                <a:pPr marL="0" indent="0">
                  <a:buNone/>
                </a:pPr>
                <a14:m>
                  <m:oMathPara xmlns:m="http://schemas.openxmlformats.org/officeDocument/2006/math">
                    <m:oMathParaPr>
                      <m:jc m:val="left"/>
                    </m:oMathParaPr>
                    <m:oMath xmlns:m="http://schemas.openxmlformats.org/officeDocument/2006/math">
                      <m:r>
                        <a:rPr lang="en-IN" b="0" i="1" dirty="0" smtClean="0">
                          <a:solidFill>
                            <a:srgbClr val="836967"/>
                          </a:solidFill>
                          <a:latin typeface="Cambria Math" panose="02040503050406030204" pitchFamily="18" charset="0"/>
                        </a:rPr>
                        <m:t>                              </m:t>
                      </m:r>
                    </m:oMath>
                  </m:oMathPara>
                </a14:m>
                <a:endParaRPr lang="en-IN" b="0" i="1" dirty="0">
                  <a:solidFill>
                    <a:srgbClr val="836967"/>
                  </a:solidFill>
                  <a:latin typeface="Cambria Math" panose="02040503050406030204" pitchFamily="18" charset="0"/>
                </a:endParaRPr>
              </a:p>
              <a:p>
                <a:pPr marL="0" indent="0">
                  <a:buNone/>
                </a:pPr>
                <a:r>
                  <a:rPr lang="en-IN" dirty="0">
                    <a:solidFill>
                      <a:srgbClr val="836967"/>
                    </a:solidFill>
                  </a:rPr>
                  <a:t>                                  </a:t>
                </a:r>
                <a14:m>
                  <m:oMath xmlns:m="http://schemas.openxmlformats.org/officeDocument/2006/math">
                    <m:acc>
                      <m:accPr>
                        <m:chr m:val="̂"/>
                        <m:ctrlPr>
                          <a:rPr lang="en-IN" i="1" dirty="0">
                            <a:solidFill>
                              <a:srgbClr val="836967"/>
                            </a:solidFill>
                            <a:latin typeface="Cambria Math" panose="02040503050406030204" pitchFamily="18" charset="0"/>
                          </a:rPr>
                        </m:ctrlPr>
                      </m:accPr>
                      <m:e>
                        <m:r>
                          <a:rPr lang="en-IN" i="1" dirty="0">
                            <a:latin typeface="Cambria Math" panose="02040503050406030204" pitchFamily="18" charset="0"/>
                          </a:rPr>
                          <m:t>𝑝</m:t>
                        </m:r>
                        <m:r>
                          <a:rPr lang="en-IN" dirty="0">
                            <a:latin typeface="Cambria Math" panose="02040503050406030204" pitchFamily="18" charset="0"/>
                          </a:rPr>
                          <m:t>ⅇ</m:t>
                        </m:r>
                        <m:r>
                          <a:rPr lang="en-IN" i="1" dirty="0">
                            <a:latin typeface="Cambria Math" panose="02040503050406030204" pitchFamily="18" charset="0"/>
                          </a:rPr>
                          <m:t>𝑛</m:t>
                        </m:r>
                        <m:sSub>
                          <m:sSubPr>
                            <m:ctrlPr>
                              <a:rPr lang="en-IN" i="1" dirty="0">
                                <a:solidFill>
                                  <a:srgbClr val="836967"/>
                                </a:solidFill>
                                <a:latin typeface="Cambria Math" panose="02040503050406030204" pitchFamily="18" charset="0"/>
                              </a:rPr>
                            </m:ctrlPr>
                          </m:sSubPr>
                          <m:e>
                            <m:r>
                              <a:rPr lang="en-IN" i="1" dirty="0">
                                <a:latin typeface="Cambria Math" panose="02040503050406030204" pitchFamily="18" charset="0"/>
                              </a:rPr>
                              <m:t>𝐿</m:t>
                            </m:r>
                          </m:e>
                          <m:sub>
                            <m:r>
                              <a:rPr lang="en-IN" i="1" dirty="0">
                                <a:latin typeface="Cambria Math" panose="02040503050406030204" pitchFamily="18" charset="0"/>
                              </a:rPr>
                              <m:t>1</m:t>
                            </m:r>
                          </m:sub>
                        </m:sSub>
                        <m:d>
                          <m:dPr>
                            <m:ctrlPr>
                              <a:rPr lang="en-IN" i="1" dirty="0">
                                <a:solidFill>
                                  <a:srgbClr val="836967"/>
                                </a:solidFill>
                                <a:latin typeface="Cambria Math" panose="02040503050406030204" pitchFamily="18" charset="0"/>
                              </a:rPr>
                            </m:ctrlPr>
                          </m:dPr>
                          <m:e>
                            <m:r>
                              <a:rPr lang="en-IN" i="1" dirty="0">
                                <a:latin typeface="Cambria Math" panose="02040503050406030204" pitchFamily="18" charset="0"/>
                              </a:rPr>
                              <m:t>𝜃</m:t>
                            </m:r>
                          </m:e>
                        </m:d>
                        <m:r>
                          <a:rPr lang="en-IN" dirty="0">
                            <a:latin typeface="Cambria Math" panose="02040503050406030204" pitchFamily="18" charset="0"/>
                          </a:rPr>
                          <m:t>   </m:t>
                        </m:r>
                      </m:e>
                    </m:acc>
                    <m:r>
                      <a:rPr lang="en-IN" b="0" i="1" dirty="0" smtClean="0">
                        <a:latin typeface="Cambria Math" panose="02040503050406030204" pitchFamily="18" charset="0"/>
                      </a:rPr>
                      <m:t>= </m:t>
                    </m:r>
                  </m:oMath>
                </a14:m>
                <a:endParaRPr lang="en-IN" dirty="0"/>
              </a:p>
              <a:p>
                <a:endParaRPr lang="en-IN" sz="2800" dirty="0"/>
              </a:p>
              <a:p>
                <a:r>
                  <a:rPr lang="en-IN" sz="2800" dirty="0"/>
                  <a:t>Class prior selected: </a:t>
                </a:r>
                <a14:m>
                  <m:oMath xmlns:m="http://schemas.openxmlformats.org/officeDocument/2006/math">
                    <m:sSup>
                      <m:sSupPr>
                        <m:ctrlPr>
                          <a:rPr lang="en-IN" sz="2800" b="1" i="1" dirty="0" smtClean="0">
                            <a:solidFill>
                              <a:srgbClr val="836967"/>
                            </a:solidFill>
                            <a:latin typeface="Cambria Math" panose="02040503050406030204" pitchFamily="18" charset="0"/>
                          </a:rPr>
                        </m:ctrlPr>
                      </m:sSupPr>
                      <m:e>
                        <m:r>
                          <a:rPr lang="en-IN" sz="2800" b="1" i="1" dirty="0">
                            <a:latin typeface="Cambria Math" panose="02040503050406030204" pitchFamily="18" charset="0"/>
                          </a:rPr>
                          <m:t>𝜽</m:t>
                        </m:r>
                      </m:e>
                      <m:sup>
                        <m:r>
                          <a:rPr lang="en-IN" sz="2800" b="1" dirty="0">
                            <a:latin typeface="Cambria Math" panose="02040503050406030204" pitchFamily="18" charset="0"/>
                          </a:rPr>
                          <m:t>∗</m:t>
                        </m:r>
                      </m:sup>
                    </m:sSup>
                  </m:oMath>
                </a14:m>
                <a:r>
                  <a:rPr lang="en-IN" sz="2800" dirty="0">
                    <a:solidFill>
                      <a:schemeClr val="tx1">
                        <a:lumMod val="95000"/>
                        <a:lumOff val="5000"/>
                      </a:schemeClr>
                    </a:solidFill>
                  </a:rPr>
                  <a:t>= </a:t>
                </a:r>
                <a14:m>
                  <m:oMath xmlns:m="http://schemas.openxmlformats.org/officeDocument/2006/math">
                    <m:acc>
                      <m:accPr>
                        <m:chr m:val="̂"/>
                        <m:ctrlPr>
                          <a:rPr lang="en-IN" sz="2800" b="1" i="1" dirty="0" smtClean="0">
                            <a:solidFill>
                              <a:schemeClr val="tx1">
                                <a:lumMod val="95000"/>
                                <a:lumOff val="5000"/>
                              </a:schemeClr>
                            </a:solidFill>
                            <a:latin typeface="Cambria Math" panose="02040503050406030204" pitchFamily="18" charset="0"/>
                          </a:rPr>
                        </m:ctrlPr>
                      </m:accPr>
                      <m:e>
                        <m:r>
                          <a:rPr lang="en-IN" sz="2800" b="1" i="1" dirty="0">
                            <a:solidFill>
                              <a:schemeClr val="tx1">
                                <a:lumMod val="95000"/>
                                <a:lumOff val="5000"/>
                              </a:schemeClr>
                            </a:solidFill>
                            <a:latin typeface="Cambria Math" panose="02040503050406030204" pitchFamily="18" charset="0"/>
                          </a:rPr>
                          <m:t>𝝅</m:t>
                        </m:r>
                      </m:e>
                    </m:acc>
                  </m:oMath>
                </a14:m>
                <a:r>
                  <a:rPr lang="en-IN" sz="2800" dirty="0">
                    <a:solidFill>
                      <a:schemeClr val="tx1">
                        <a:lumMod val="95000"/>
                        <a:lumOff val="5000"/>
                      </a:schemeClr>
                    </a:solidFill>
                  </a:rPr>
                  <a:t> = </a:t>
                </a:r>
                <a14:m>
                  <m:oMath xmlns:m="http://schemas.openxmlformats.org/officeDocument/2006/math">
                    <m:func>
                      <m:funcPr>
                        <m:ctrlPr>
                          <a:rPr lang="en-IN" sz="2800" b="1" i="1" dirty="0">
                            <a:latin typeface="Cambria Math" panose="02040503050406030204" pitchFamily="18" charset="0"/>
                          </a:rPr>
                        </m:ctrlPr>
                      </m:funcPr>
                      <m:fName>
                        <m:r>
                          <a:rPr lang="en-IN" sz="2800" b="1" i="1" dirty="0">
                            <a:latin typeface="Cambria Math" panose="02040503050406030204" pitchFamily="18" charset="0"/>
                          </a:rPr>
                          <m:t>𝒂𝒓𝒈</m:t>
                        </m:r>
                      </m:fName>
                      <m:e>
                        <m:limLow>
                          <m:limLowPr>
                            <m:ctrlPr>
                              <a:rPr lang="en-IN" sz="2800" b="1" i="1" dirty="0">
                                <a:solidFill>
                                  <a:srgbClr val="836967"/>
                                </a:solidFill>
                                <a:latin typeface="Cambria Math" panose="02040503050406030204" pitchFamily="18" charset="0"/>
                              </a:rPr>
                            </m:ctrlPr>
                          </m:limLowPr>
                          <m:e>
                            <m:r>
                              <a:rPr lang="en-IN" sz="2800" b="1" i="1" dirty="0">
                                <a:latin typeface="Cambria Math" panose="02040503050406030204" pitchFamily="18" charset="0"/>
                              </a:rPr>
                              <m:t>𝒎𝒊𝒏</m:t>
                            </m:r>
                          </m:e>
                          <m:lim>
                            <m:r>
                              <a:rPr lang="en-IN" sz="2800" b="1" i="1">
                                <a:latin typeface="Cambria Math" panose="02040503050406030204" pitchFamily="18" charset="0"/>
                              </a:rPr>
                              <m:t>𝜽</m:t>
                            </m:r>
                          </m:lim>
                        </m:limLow>
                      </m:e>
                    </m:func>
                  </m:oMath>
                </a14:m>
                <a:r>
                  <a:rPr lang="en-IN" sz="2800" dirty="0">
                    <a:solidFill>
                      <a:schemeClr val="tx1">
                        <a:lumMod val="95000"/>
                        <a:lumOff val="5000"/>
                      </a:schemeClr>
                    </a:solidFill>
                  </a:rPr>
                  <a:t> </a:t>
                </a:r>
                <a14:m>
                  <m:oMath xmlns:m="http://schemas.openxmlformats.org/officeDocument/2006/math">
                    <m:acc>
                      <m:accPr>
                        <m:chr m:val="̂"/>
                        <m:ctrlPr>
                          <a:rPr lang="en-IN" sz="2800" i="1" dirty="0">
                            <a:solidFill>
                              <a:srgbClr val="836967"/>
                            </a:solidFill>
                            <a:latin typeface="Cambria Math" panose="02040503050406030204" pitchFamily="18" charset="0"/>
                          </a:rPr>
                        </m:ctrlPr>
                      </m:accPr>
                      <m:e>
                        <m:r>
                          <a:rPr lang="en-IN" sz="2800" b="0" i="1" dirty="0">
                            <a:latin typeface="Cambria Math" panose="02040503050406030204" pitchFamily="18" charset="0"/>
                          </a:rPr>
                          <m:t>𝑝</m:t>
                        </m:r>
                        <m:r>
                          <a:rPr lang="en-IN" sz="2800" b="0" dirty="0">
                            <a:latin typeface="Cambria Math" panose="02040503050406030204" pitchFamily="18" charset="0"/>
                          </a:rPr>
                          <m:t>ⅇ</m:t>
                        </m:r>
                        <m:r>
                          <a:rPr lang="en-IN" sz="2800" b="0" i="1" dirty="0">
                            <a:latin typeface="Cambria Math" panose="02040503050406030204" pitchFamily="18" charset="0"/>
                          </a:rPr>
                          <m:t>𝑛</m:t>
                        </m:r>
                        <m:sSub>
                          <m:sSubPr>
                            <m:ctrlPr>
                              <a:rPr lang="en-IN" sz="2800" i="1" dirty="0">
                                <a:solidFill>
                                  <a:srgbClr val="836967"/>
                                </a:solidFill>
                                <a:latin typeface="Cambria Math" panose="02040503050406030204" pitchFamily="18" charset="0"/>
                              </a:rPr>
                            </m:ctrlPr>
                          </m:sSubPr>
                          <m:e>
                            <m:r>
                              <a:rPr lang="en-IN" sz="2800" b="0" i="1" dirty="0">
                                <a:latin typeface="Cambria Math" panose="02040503050406030204" pitchFamily="18" charset="0"/>
                              </a:rPr>
                              <m:t>𝐿</m:t>
                            </m:r>
                          </m:e>
                          <m:sub>
                            <m:r>
                              <a:rPr lang="en-IN" sz="2800" b="0" i="1" dirty="0">
                                <a:latin typeface="Cambria Math" panose="02040503050406030204" pitchFamily="18" charset="0"/>
                              </a:rPr>
                              <m:t>1</m:t>
                            </m:r>
                          </m:sub>
                        </m:sSub>
                        <m:d>
                          <m:dPr>
                            <m:ctrlPr>
                              <a:rPr lang="en-IN" sz="2800" i="1" dirty="0">
                                <a:solidFill>
                                  <a:srgbClr val="836967"/>
                                </a:solidFill>
                                <a:latin typeface="Cambria Math" panose="02040503050406030204" pitchFamily="18" charset="0"/>
                              </a:rPr>
                            </m:ctrlPr>
                          </m:dPr>
                          <m:e>
                            <m:r>
                              <a:rPr lang="en-IN" sz="2800" b="0" i="1" dirty="0">
                                <a:latin typeface="Cambria Math" panose="02040503050406030204" pitchFamily="18" charset="0"/>
                              </a:rPr>
                              <m:t>𝜃</m:t>
                            </m:r>
                          </m:e>
                        </m:d>
                        <m:r>
                          <a:rPr lang="en-IN" sz="2800" b="0" dirty="0">
                            <a:latin typeface="Cambria Math" panose="02040503050406030204" pitchFamily="18" charset="0"/>
                          </a:rPr>
                          <m:t>   </m:t>
                        </m:r>
                      </m:e>
                    </m:acc>
                  </m:oMath>
                </a14:m>
                <a:endParaRPr lang="en-IN" dirty="0"/>
              </a:p>
              <a:p>
                <a:endParaRPr lang="en-IN" dirty="0"/>
              </a:p>
            </p:txBody>
          </p:sp>
        </mc:Choice>
        <mc:Fallback xmlns="">
          <p:sp>
            <p:nvSpPr>
              <p:cNvPr id="6" name="Title 1">
                <a:extLst>
                  <a:ext uri="{FF2B5EF4-FFF2-40B4-BE49-F238E27FC236}">
                    <a16:creationId xmlns:a16="http://schemas.microsoft.com/office/drawing/2014/main" id="{ED52EE15-FBDF-5029-9399-7DC7E412F9B9}"/>
                  </a:ext>
                </a:extLst>
              </p:cNvPr>
              <p:cNvSpPr>
                <a:spLocks noGrp="1" noRot="1" noChangeAspect="1" noMove="1" noResize="1" noEditPoints="1" noAdjustHandles="1" noChangeArrowheads="1" noChangeShapeType="1" noTextEdit="1"/>
              </p:cNvSpPr>
              <p:nvPr>
                <p:ph idx="1"/>
              </p:nvPr>
            </p:nvSpPr>
            <p:spPr>
              <a:xfrm>
                <a:off x="838200" y="836613"/>
                <a:ext cx="10515600" cy="5340350"/>
              </a:xfrm>
              <a:blipFill>
                <a:blip r:embed="rId2"/>
                <a:stretch>
                  <a:fillRect l="-104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17213F77-7A15-CE38-2952-5F9214C657D1}"/>
              </a:ext>
            </a:extLst>
          </p:cNvPr>
          <p:cNvPicPr>
            <a:picLocks noChangeAspect="1"/>
          </p:cNvPicPr>
          <p:nvPr/>
        </p:nvPicPr>
        <p:blipFill>
          <a:blip r:embed="rId3"/>
          <a:stretch>
            <a:fillRect/>
          </a:stretch>
        </p:blipFill>
        <p:spPr>
          <a:xfrm>
            <a:off x="5999273" y="3707430"/>
            <a:ext cx="3523793" cy="1042506"/>
          </a:xfrm>
          <a:prstGeom prst="rect">
            <a:avLst/>
          </a:prstGeom>
        </p:spPr>
      </p:pic>
    </p:spTree>
    <p:extLst>
      <p:ext uri="{BB962C8B-B14F-4D97-AF65-F5344CB8AC3E}">
        <p14:creationId xmlns:p14="http://schemas.microsoft.com/office/powerpoint/2010/main" val="323771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80271269"/>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panose="020B0604020202020204" pitchFamily="34" charset="0"/>
                          <a:cs typeface="Arial" panose="020B0604020202020204" pitchFamily="34" charset="0"/>
                        </a:rPr>
                        <a:t>Solution Approach Continued…</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C6535E-3060-868C-AB39-C1F458746364}"/>
                  </a:ext>
                </a:extLst>
              </p:cNvPr>
              <p:cNvSpPr txBox="1"/>
              <p:nvPr/>
            </p:nvSpPr>
            <p:spPr>
              <a:xfrm>
                <a:off x="612807" y="1081595"/>
                <a:ext cx="11312894" cy="4500591"/>
              </a:xfrm>
              <a:prstGeom prst="rect">
                <a:avLst/>
              </a:prstGeom>
              <a:noFill/>
            </p:spPr>
            <p:txBody>
              <a:bodyPr wrap="square" rtlCol="0">
                <a:spAutoFit/>
              </a:bodyPr>
              <a:lstStyle/>
              <a:p>
                <a:endParaRPr lang="en-IN" sz="2800" dirty="0"/>
              </a:p>
              <a:p>
                <a:pPr marL="342900" indent="-342900">
                  <a:buFont typeface="Arial" panose="020B0604020202020204" pitchFamily="34" charset="0"/>
                  <a:buChar char="•"/>
                </a:pPr>
                <a:r>
                  <a:rPr lang="en-IN" sz="2800" dirty="0"/>
                  <a:t>Class-prior : </a:t>
                </a:r>
                <a14:m>
                  <m:oMath xmlns:m="http://schemas.openxmlformats.org/officeDocument/2006/math">
                    <m:acc>
                      <m:accPr>
                        <m:chr m:val="̂"/>
                        <m:ctrlPr>
                          <a:rPr lang="en-IN" sz="2800" i="1" dirty="0" smtClean="0">
                            <a:solidFill>
                              <a:schemeClr val="tx1">
                                <a:lumMod val="95000"/>
                                <a:lumOff val="5000"/>
                              </a:schemeClr>
                            </a:solidFill>
                            <a:latin typeface="Cambria Math" panose="02040503050406030204" pitchFamily="18" charset="0"/>
                          </a:rPr>
                        </m:ctrlPr>
                      </m:accPr>
                      <m:e>
                        <m:r>
                          <a:rPr lang="en-IN" sz="2800" i="1" dirty="0" smtClean="0">
                            <a:solidFill>
                              <a:schemeClr val="tx1">
                                <a:lumMod val="95000"/>
                                <a:lumOff val="5000"/>
                              </a:schemeClr>
                            </a:solidFill>
                            <a:latin typeface="Cambria Math" panose="02040503050406030204" pitchFamily="18" charset="0"/>
                          </a:rPr>
                          <m:t>𝜋</m:t>
                        </m:r>
                        <m:r>
                          <a:rPr lang="en-IN" sz="2800" b="0" i="1" dirty="0" smtClean="0">
                            <a:solidFill>
                              <a:schemeClr val="tx1">
                                <a:lumMod val="95000"/>
                                <a:lumOff val="5000"/>
                              </a:schemeClr>
                            </a:solidFill>
                            <a:latin typeface="Cambria Math" panose="02040503050406030204" pitchFamily="18" charset="0"/>
                          </a:rPr>
                          <m:t> </m:t>
                        </m:r>
                      </m:e>
                    </m:acc>
                    <m:r>
                      <a:rPr lang="en-IN" sz="2800" b="0" i="0" dirty="0" smtClean="0">
                        <a:latin typeface="Cambria Math" panose="02040503050406030204" pitchFamily="18" charset="0"/>
                      </a:rPr>
                      <m:t>:</m:t>
                    </m:r>
                    <m:r>
                      <a:rPr lang="en-IN" sz="2800" i="0" dirty="0" smtClean="0">
                        <a:latin typeface="Cambria Math" panose="02040503050406030204" pitchFamily="18" charset="0"/>
                      </a:rPr>
                      <m:t>=</m:t>
                    </m:r>
                  </m:oMath>
                </a14:m>
                <a:r>
                  <a:rPr lang="en-IN" sz="2800" dirty="0"/>
                  <a:t> </a:t>
                </a:r>
                <a14:m>
                  <m:oMath xmlns:m="http://schemas.openxmlformats.org/officeDocument/2006/math">
                    <m:r>
                      <a:rPr lang="en-IN" sz="2800" i="1" smtClean="0">
                        <a:latin typeface="Cambria Math" panose="02040503050406030204" pitchFamily="18" charset="0"/>
                      </a:rPr>
                      <m:t>𝑝</m:t>
                    </m:r>
                    <m:d>
                      <m:dPr>
                        <m:ctrlPr>
                          <a:rPr lang="en-IN" sz="2800" i="1" smtClean="0">
                            <a:solidFill>
                              <a:srgbClr val="836967"/>
                            </a:solidFill>
                            <a:latin typeface="Cambria Math" panose="02040503050406030204" pitchFamily="18" charset="0"/>
                          </a:rPr>
                        </m:ctrlPr>
                      </m:dPr>
                      <m:e>
                        <m:r>
                          <a:rPr lang="en-IN" sz="2800" i="1" smtClean="0">
                            <a:latin typeface="Cambria Math" panose="02040503050406030204" pitchFamily="18" charset="0"/>
                          </a:rPr>
                          <m:t>𝑦</m:t>
                        </m:r>
                        <m:r>
                          <a:rPr lang="en-IN" sz="2800" i="0" smtClean="0">
                            <a:latin typeface="Cambria Math" panose="02040503050406030204" pitchFamily="18" charset="0"/>
                          </a:rPr>
                          <m:t>=1</m:t>
                        </m:r>
                      </m:e>
                    </m:d>
                  </m:oMath>
                </a14:m>
                <a:endParaRPr lang="en-IN" sz="2800" dirty="0"/>
              </a:p>
              <a:p>
                <a:pPr marL="342900" indent="-342900">
                  <a:buFont typeface="Arial" panose="020B0604020202020204" pitchFamily="34" charset="0"/>
                  <a:buChar char="•"/>
                </a:pPr>
                <a:endParaRPr lang="en-IN" sz="2800" dirty="0"/>
              </a:p>
              <a:p>
                <a:pPr marL="342900" indent="-342900">
                  <a:buFont typeface="Arial" panose="020B0604020202020204" pitchFamily="34" charset="0"/>
                  <a:buChar char="•"/>
                </a:pPr>
                <a:r>
                  <a:rPr lang="en-IN" sz="2800" dirty="0"/>
                  <a:t>Posterior : </a:t>
                </a:r>
                <a14:m>
                  <m:oMath xmlns:m="http://schemas.openxmlformats.org/officeDocument/2006/math">
                    <m:r>
                      <a:rPr lang="en-IN" sz="2800" i="1" dirty="0">
                        <a:solidFill>
                          <a:schemeClr val="tx1">
                            <a:lumMod val="95000"/>
                            <a:lumOff val="5000"/>
                          </a:schemeClr>
                        </a:solidFill>
                        <a:latin typeface="Cambria Math" panose="02040503050406030204" pitchFamily="18" charset="0"/>
                      </a:rPr>
                      <m:t>𝑝</m:t>
                    </m:r>
                    <m:d>
                      <m:dPr>
                        <m:ctrlPr>
                          <a:rPr lang="en-IN" sz="2800" i="1" dirty="0">
                            <a:solidFill>
                              <a:schemeClr val="tx1">
                                <a:lumMod val="95000"/>
                                <a:lumOff val="5000"/>
                              </a:schemeClr>
                            </a:solidFill>
                            <a:latin typeface="Cambria Math" panose="02040503050406030204" pitchFamily="18" charset="0"/>
                          </a:rPr>
                        </m:ctrlPr>
                      </m:dPr>
                      <m:e>
                        <m:d>
                          <m:dPr>
                            <m:begChr m:val=""/>
                            <m:endChr m:val="|"/>
                            <m:ctrlPr>
                              <a:rPr lang="en-IN" sz="2800" i="1" dirty="0">
                                <a:solidFill>
                                  <a:schemeClr val="tx1">
                                    <a:lumMod val="95000"/>
                                    <a:lumOff val="5000"/>
                                  </a:schemeClr>
                                </a:solidFill>
                                <a:latin typeface="Cambria Math" panose="02040503050406030204" pitchFamily="18" charset="0"/>
                              </a:rPr>
                            </m:ctrlPr>
                          </m:dPr>
                          <m:e>
                            <m:r>
                              <a:rPr lang="en-IN" sz="2800" b="0" i="1" dirty="0" smtClean="0">
                                <a:solidFill>
                                  <a:schemeClr val="tx1">
                                    <a:lumMod val="95000"/>
                                    <a:lumOff val="5000"/>
                                  </a:schemeClr>
                                </a:solidFill>
                                <a:latin typeface="Cambria Math" panose="02040503050406030204" pitchFamily="18" charset="0"/>
                              </a:rPr>
                              <m:t>𝑦</m:t>
                            </m:r>
                            <m:r>
                              <a:rPr lang="en-IN" sz="2800" b="0" i="1" dirty="0" smtClean="0">
                                <a:solidFill>
                                  <a:schemeClr val="tx1">
                                    <a:lumMod val="95000"/>
                                    <a:lumOff val="5000"/>
                                  </a:schemeClr>
                                </a:solidFill>
                                <a:latin typeface="Cambria Math" panose="02040503050406030204" pitchFamily="18" charset="0"/>
                              </a:rPr>
                              <m:t>=1</m:t>
                            </m:r>
                          </m:e>
                        </m:d>
                        <m:r>
                          <a:rPr lang="en-IN" sz="2800" b="0" i="1" dirty="0" smtClean="0">
                            <a:solidFill>
                              <a:schemeClr val="tx1">
                                <a:lumMod val="95000"/>
                                <a:lumOff val="5000"/>
                              </a:schemeClr>
                            </a:solidFill>
                            <a:latin typeface="Cambria Math" panose="02040503050406030204" pitchFamily="18" charset="0"/>
                          </a:rPr>
                          <m:t>𝑥</m:t>
                        </m:r>
                      </m:e>
                    </m:d>
                  </m:oMath>
                </a14:m>
                <a:r>
                  <a:rPr lang="en-IN" sz="2800" dirty="0"/>
                  <a:t>  = </a:t>
                </a:r>
                <a14:m>
                  <m:oMath xmlns:m="http://schemas.openxmlformats.org/officeDocument/2006/math">
                    <m:r>
                      <a:rPr lang="en-IN" sz="2800" i="1" smtClean="0">
                        <a:latin typeface="Cambria Math" panose="02040503050406030204" pitchFamily="18" charset="0"/>
                      </a:rPr>
                      <m:t>𝑝</m:t>
                    </m:r>
                    <m:d>
                      <m:dPr>
                        <m:ctrlPr>
                          <a:rPr lang="en-IN" sz="2800" i="1" smtClean="0">
                            <a:solidFill>
                              <a:srgbClr val="836967"/>
                            </a:solidFill>
                            <a:latin typeface="Cambria Math" panose="02040503050406030204" pitchFamily="18" charset="0"/>
                          </a:rPr>
                        </m:ctrlPr>
                      </m:dPr>
                      <m:e>
                        <m:r>
                          <a:rPr lang="en-IN" sz="2800" i="1" smtClean="0">
                            <a:latin typeface="Cambria Math" panose="02040503050406030204" pitchFamily="18" charset="0"/>
                          </a:rPr>
                          <m:t>𝑦</m:t>
                        </m:r>
                        <m:r>
                          <a:rPr lang="en-IN" sz="2800" i="0" smtClean="0">
                            <a:latin typeface="Cambria Math" panose="02040503050406030204" pitchFamily="18" charset="0"/>
                          </a:rPr>
                          <m:t>=1</m:t>
                        </m:r>
                      </m:e>
                    </m:d>
                    <m:acc>
                      <m:accPr>
                        <m:chr m:val="̂"/>
                        <m:ctrlPr>
                          <a:rPr lang="en-IN" sz="2800" i="1" dirty="0">
                            <a:solidFill>
                              <a:schemeClr val="tx1">
                                <a:lumMod val="95000"/>
                                <a:lumOff val="5000"/>
                              </a:schemeClr>
                            </a:solidFill>
                            <a:latin typeface="Cambria Math" panose="02040503050406030204" pitchFamily="18" charset="0"/>
                          </a:rPr>
                        </m:ctrlPr>
                      </m:accPr>
                      <m:e>
                        <m:r>
                          <a:rPr lang="en-IN" sz="2800" i="1" dirty="0">
                            <a:solidFill>
                              <a:schemeClr val="tx1">
                                <a:lumMod val="95000"/>
                                <a:lumOff val="5000"/>
                              </a:schemeClr>
                            </a:solidFill>
                            <a:latin typeface="Cambria Math" panose="02040503050406030204" pitchFamily="18" charset="0"/>
                          </a:rPr>
                          <m:t>𝑟</m:t>
                        </m:r>
                      </m:e>
                    </m:acc>
                    <m:d>
                      <m:dPr>
                        <m:ctrlPr>
                          <a:rPr lang="en-IN" sz="2800" i="1" dirty="0">
                            <a:solidFill>
                              <a:schemeClr val="tx1">
                                <a:lumMod val="95000"/>
                                <a:lumOff val="5000"/>
                              </a:schemeClr>
                            </a:solidFill>
                            <a:latin typeface="Cambria Math" panose="02040503050406030204" pitchFamily="18" charset="0"/>
                          </a:rPr>
                        </m:ctrlPr>
                      </m:dPr>
                      <m:e>
                        <m:r>
                          <a:rPr lang="en-IN" sz="2800" i="1" dirty="0">
                            <a:solidFill>
                              <a:schemeClr val="tx1">
                                <a:lumMod val="95000"/>
                                <a:lumOff val="5000"/>
                              </a:schemeClr>
                            </a:solidFill>
                            <a:latin typeface="Cambria Math" panose="02040503050406030204" pitchFamily="18" charset="0"/>
                          </a:rPr>
                          <m:t>𝑥</m:t>
                        </m:r>
                      </m:e>
                    </m:d>
                  </m:oMath>
                </a14:m>
                <a:r>
                  <a:rPr lang="en-IN" sz="2800" dirty="0"/>
                  <a:t>,    </a:t>
                </a:r>
              </a:p>
              <a:p>
                <a:r>
                  <a:rPr lang="en-IN" sz="2800" dirty="0"/>
                  <a:t>                       </a:t>
                </a:r>
                <a14:m>
                  <m:oMath xmlns:m="http://schemas.openxmlformats.org/officeDocument/2006/math">
                    <m:acc>
                      <m:accPr>
                        <m:chr m:val="̂"/>
                        <m:ctrlPr>
                          <a:rPr lang="en-IN" sz="2800" i="1" dirty="0">
                            <a:solidFill>
                              <a:schemeClr val="tx1">
                                <a:lumMod val="95000"/>
                                <a:lumOff val="5000"/>
                              </a:schemeClr>
                            </a:solidFill>
                            <a:latin typeface="Cambria Math" panose="02040503050406030204" pitchFamily="18" charset="0"/>
                          </a:rPr>
                        </m:ctrlPr>
                      </m:accPr>
                      <m:e>
                        <m:r>
                          <a:rPr lang="en-IN" sz="2800" i="1" dirty="0">
                            <a:solidFill>
                              <a:schemeClr val="tx1">
                                <a:lumMod val="95000"/>
                                <a:lumOff val="5000"/>
                              </a:schemeClr>
                            </a:solidFill>
                            <a:latin typeface="Cambria Math" panose="02040503050406030204" pitchFamily="18" charset="0"/>
                          </a:rPr>
                          <m:t>𝑟</m:t>
                        </m:r>
                      </m:e>
                    </m:acc>
                    <m:d>
                      <m:dPr>
                        <m:ctrlPr>
                          <a:rPr lang="en-IN" sz="2800" i="1" dirty="0">
                            <a:solidFill>
                              <a:schemeClr val="tx1">
                                <a:lumMod val="95000"/>
                                <a:lumOff val="5000"/>
                              </a:schemeClr>
                            </a:solidFill>
                            <a:latin typeface="Cambria Math" panose="02040503050406030204" pitchFamily="18" charset="0"/>
                          </a:rPr>
                        </m:ctrlPr>
                      </m:dPr>
                      <m:e>
                        <m:r>
                          <a:rPr lang="en-IN" sz="2800" i="1" dirty="0">
                            <a:solidFill>
                              <a:schemeClr val="tx1">
                                <a:lumMod val="95000"/>
                                <a:lumOff val="5000"/>
                              </a:schemeClr>
                            </a:solidFill>
                            <a:latin typeface="Cambria Math" panose="02040503050406030204" pitchFamily="18" charset="0"/>
                          </a:rPr>
                          <m:t>𝑥</m:t>
                        </m:r>
                      </m:e>
                    </m:d>
                    <m:r>
                      <a:rPr lang="en-IN" sz="2800" i="1" dirty="0">
                        <a:solidFill>
                          <a:schemeClr val="tx1">
                            <a:lumMod val="95000"/>
                            <a:lumOff val="5000"/>
                          </a:schemeClr>
                        </a:solidFill>
                        <a:latin typeface="Cambria Math" panose="02040503050406030204" pitchFamily="18" charset="0"/>
                      </a:rPr>
                      <m:t> </m:t>
                    </m:r>
                  </m:oMath>
                </a14:m>
                <a:r>
                  <a:rPr lang="en-IN" sz="2800" dirty="0"/>
                  <a:t>-estimated density ratio </a:t>
                </a:r>
              </a:p>
              <a:p>
                <a:endParaRPr lang="en-IN" sz="2800" dirty="0"/>
              </a:p>
              <a:p>
                <a:pPr marL="457200" indent="-457200">
                  <a:buFont typeface="Arial" panose="020B0604020202020204" pitchFamily="34" charset="0"/>
                  <a:buChar char="•"/>
                </a:pPr>
                <a:r>
                  <a:rPr lang="en-IN" sz="2800" dirty="0"/>
                  <a:t>Class label assigned as follows :</a:t>
                </a:r>
              </a:p>
              <a:p>
                <a:pPr marL="0" indent="0" algn="ctr">
                  <a:buNone/>
                </a:pPr>
                <a14:m>
                  <m:oMathPara xmlns:m="http://schemas.openxmlformats.org/officeDocument/2006/math">
                    <m:oMathParaPr>
                      <m:jc m:val="centerGroup"/>
                    </m:oMathParaPr>
                    <m:oMath xmlns:m="http://schemas.openxmlformats.org/officeDocument/2006/math">
                      <m:acc>
                        <m:accPr>
                          <m:chr m:val="̂"/>
                          <m:ctrlPr>
                            <a:rPr lang="en-IN" sz="2800" i="1" dirty="0" smtClean="0">
                              <a:solidFill>
                                <a:srgbClr val="836967"/>
                              </a:solidFill>
                              <a:latin typeface="Cambria Math" panose="02040503050406030204" pitchFamily="18" charset="0"/>
                            </a:rPr>
                          </m:ctrlPr>
                        </m:accPr>
                        <m:e>
                          <m:r>
                            <a:rPr lang="en-IN" sz="2800" i="0" dirty="0" smtClean="0">
                              <a:latin typeface="Cambria Math" panose="02040503050406030204" pitchFamily="18" charset="0"/>
                            </a:rPr>
                            <m:t>𝑦</m:t>
                          </m:r>
                        </m:e>
                      </m:acc>
                      <m:r>
                        <a:rPr lang="en-IN" sz="2800" i="0" dirty="0" smtClean="0">
                          <a:latin typeface="Cambria Math" panose="02040503050406030204" pitchFamily="18" charset="0"/>
                        </a:rPr>
                        <m:t>=</m:t>
                      </m:r>
                      <m:d>
                        <m:dPr>
                          <m:begChr m:val="{"/>
                          <m:endChr m:val=""/>
                          <m:ctrlPr>
                            <a:rPr lang="en-IN" sz="2800" i="1" dirty="0" smtClean="0">
                              <a:solidFill>
                                <a:srgbClr val="836967"/>
                              </a:solidFill>
                              <a:latin typeface="Cambria Math" panose="02040503050406030204" pitchFamily="18" charset="0"/>
                            </a:rPr>
                          </m:ctrlPr>
                        </m:dPr>
                        <m:e>
                          <m:m>
                            <m:mPr>
                              <m:plcHide m:val="on"/>
                              <m:mcs>
                                <m:mc>
                                  <m:mcPr>
                                    <m:count m:val="1"/>
                                    <m:mcJc m:val="center"/>
                                  </m:mcPr>
                                </m:mc>
                              </m:mcs>
                              <m:ctrlPr>
                                <a:rPr lang="en-IN" sz="2800" i="1" dirty="0" smtClean="0">
                                  <a:solidFill>
                                    <a:srgbClr val="836967"/>
                                  </a:solidFill>
                                  <a:latin typeface="Cambria Math" panose="02040503050406030204" pitchFamily="18" charset="0"/>
                                </a:rPr>
                              </m:ctrlPr>
                            </m:mPr>
                            <m:mr>
                              <m:e>
                                <m:r>
                                  <a:rPr lang="en-IN" sz="2800" b="0" i="1" dirty="0" smtClean="0">
                                    <a:latin typeface="Cambria Math" panose="02040503050406030204" pitchFamily="18" charset="0"/>
                                  </a:rPr>
                                  <m:t>1               </m:t>
                                </m:r>
                                <m:acc>
                                  <m:accPr>
                                    <m:chr m:val="̂"/>
                                    <m:ctrlPr>
                                      <a:rPr lang="en-IN" sz="2800" i="1" dirty="0" smtClean="0">
                                        <a:solidFill>
                                          <a:schemeClr val="tx1">
                                            <a:lumMod val="95000"/>
                                            <a:lumOff val="5000"/>
                                          </a:schemeClr>
                                        </a:solidFill>
                                        <a:latin typeface="Cambria Math" panose="02040503050406030204" pitchFamily="18" charset="0"/>
                                      </a:rPr>
                                    </m:ctrlPr>
                                  </m:accPr>
                                  <m:e>
                                    <m:r>
                                      <a:rPr lang="en-IN" sz="2800" i="1" dirty="0">
                                        <a:solidFill>
                                          <a:schemeClr val="tx1">
                                            <a:lumMod val="95000"/>
                                            <a:lumOff val="5000"/>
                                          </a:schemeClr>
                                        </a:solidFill>
                                        <a:latin typeface="Cambria Math" panose="02040503050406030204" pitchFamily="18" charset="0"/>
                                      </a:rPr>
                                      <m:t>𝜋</m:t>
                                    </m:r>
                                  </m:e>
                                </m:acc>
                                <m:acc>
                                  <m:accPr>
                                    <m:chr m:val="̂"/>
                                    <m:ctrlPr>
                                      <a:rPr lang="en-IN" sz="2800" i="1" dirty="0">
                                        <a:solidFill>
                                          <a:schemeClr val="tx1">
                                            <a:lumMod val="95000"/>
                                            <a:lumOff val="5000"/>
                                          </a:schemeClr>
                                        </a:solidFill>
                                        <a:latin typeface="Cambria Math" panose="02040503050406030204" pitchFamily="18" charset="0"/>
                                      </a:rPr>
                                    </m:ctrlPr>
                                  </m:accPr>
                                  <m:e>
                                    <m:r>
                                      <a:rPr lang="en-IN" sz="2800" i="1" dirty="0">
                                        <a:solidFill>
                                          <a:schemeClr val="tx1">
                                            <a:lumMod val="95000"/>
                                            <a:lumOff val="5000"/>
                                          </a:schemeClr>
                                        </a:solidFill>
                                        <a:latin typeface="Cambria Math" panose="02040503050406030204" pitchFamily="18" charset="0"/>
                                      </a:rPr>
                                      <m:t>𝑟</m:t>
                                    </m:r>
                                  </m:e>
                                </m:acc>
                                <m:d>
                                  <m:dPr>
                                    <m:ctrlPr>
                                      <a:rPr lang="en-IN" sz="2800" i="1" dirty="0">
                                        <a:solidFill>
                                          <a:schemeClr val="tx1">
                                            <a:lumMod val="95000"/>
                                            <a:lumOff val="5000"/>
                                          </a:schemeClr>
                                        </a:solidFill>
                                        <a:latin typeface="Cambria Math" panose="02040503050406030204" pitchFamily="18" charset="0"/>
                                      </a:rPr>
                                    </m:ctrlPr>
                                  </m:dPr>
                                  <m:e>
                                    <m:r>
                                      <a:rPr lang="en-IN" sz="2800" i="1" dirty="0">
                                        <a:solidFill>
                                          <a:schemeClr val="tx1">
                                            <a:lumMod val="95000"/>
                                            <a:lumOff val="5000"/>
                                          </a:schemeClr>
                                        </a:solidFill>
                                        <a:latin typeface="Cambria Math" panose="02040503050406030204" pitchFamily="18" charset="0"/>
                                      </a:rPr>
                                      <m:t>𝑥</m:t>
                                    </m:r>
                                  </m:e>
                                </m:d>
                                <m:r>
                                  <a:rPr lang="en-IN" sz="2800" b="0" i="1" dirty="0" smtClean="0">
                                    <a:solidFill>
                                      <a:schemeClr val="tx1">
                                        <a:lumMod val="95000"/>
                                        <a:lumOff val="5000"/>
                                      </a:schemeClr>
                                    </a:solidFill>
                                    <a:latin typeface="Cambria Math" panose="02040503050406030204" pitchFamily="18" charset="0"/>
                                  </a:rPr>
                                  <m:t>≥0.5</m:t>
                                </m:r>
                              </m:e>
                            </m:mr>
                            <m:mr>
                              <m:e>
                                <m:r>
                                  <a:rPr lang="en-IN" sz="2800" b="0" i="0" dirty="0" smtClean="0">
                                    <a:latin typeface="Cambria Math" panose="02040503050406030204" pitchFamily="18" charset="0"/>
                                  </a:rPr>
                                  <m:t>−1                    </m:t>
                                </m:r>
                                <m:r>
                                  <a:rPr lang="en-IN" sz="2800" b="0" i="1" dirty="0" smtClean="0">
                                    <a:latin typeface="Cambria Math" panose="02040503050406030204" pitchFamily="18" charset="0"/>
                                  </a:rPr>
                                  <m:t>𝑜𝑡h𝑒𝑟𝑤𝑖𝑠𝑒</m:t>
                                </m:r>
                              </m:e>
                            </m:mr>
                          </m:m>
                        </m:e>
                      </m:d>
                    </m:oMath>
                  </m:oMathPara>
                </a14:m>
                <a:endParaRPr lang="en-IN" sz="2800" dirty="0"/>
              </a:p>
              <a:p>
                <a:pPr marL="342900" indent="-342900">
                  <a:buFont typeface="Arial" panose="020B0604020202020204" pitchFamily="34" charset="0"/>
                  <a:buChar char="•"/>
                </a:pPr>
                <a:endParaRPr lang="en-IN" sz="2800" dirty="0"/>
              </a:p>
            </p:txBody>
          </p:sp>
        </mc:Choice>
        <mc:Fallback xmlns="">
          <p:sp>
            <p:nvSpPr>
              <p:cNvPr id="7" name="TextBox 6">
                <a:extLst>
                  <a:ext uri="{FF2B5EF4-FFF2-40B4-BE49-F238E27FC236}">
                    <a16:creationId xmlns:a16="http://schemas.microsoft.com/office/drawing/2014/main" id="{1DC6535E-3060-868C-AB39-C1F458746364}"/>
                  </a:ext>
                </a:extLst>
              </p:cNvPr>
              <p:cNvSpPr txBox="1">
                <a:spLocks noRot="1" noChangeAspect="1" noMove="1" noResize="1" noEditPoints="1" noAdjustHandles="1" noChangeArrowheads="1" noChangeShapeType="1" noTextEdit="1"/>
              </p:cNvSpPr>
              <p:nvPr/>
            </p:nvSpPr>
            <p:spPr>
              <a:xfrm>
                <a:off x="612807" y="1081595"/>
                <a:ext cx="11312894" cy="4500591"/>
              </a:xfrm>
              <a:prstGeom prst="rect">
                <a:avLst/>
              </a:prstGeom>
              <a:blipFill>
                <a:blip r:embed="rId2"/>
                <a:stretch>
                  <a:fillRect l="-970"/>
                </a:stretch>
              </a:blipFill>
            </p:spPr>
            <p:txBody>
              <a:bodyPr/>
              <a:lstStyle/>
              <a:p>
                <a:r>
                  <a:rPr lang="en-US">
                    <a:noFill/>
                  </a:rPr>
                  <a:t> </a:t>
                </a:r>
              </a:p>
            </p:txBody>
          </p:sp>
        </mc:Fallback>
      </mc:AlternateContent>
    </p:spTree>
    <p:extLst>
      <p:ext uri="{BB962C8B-B14F-4D97-AF65-F5344CB8AC3E}">
        <p14:creationId xmlns:p14="http://schemas.microsoft.com/office/powerpoint/2010/main" val="372783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F70C27-0B61-43DE-8108-7461E34546C0}"/>
              </a:ext>
            </a:extLst>
          </p:cNvPr>
          <p:cNvSpPr txBox="1"/>
          <p:nvPr/>
        </p:nvSpPr>
        <p:spPr>
          <a:xfrm>
            <a:off x="11229" y="546964"/>
            <a:ext cx="12192000" cy="707886"/>
          </a:xfrm>
          <a:prstGeom prst="rect">
            <a:avLst/>
          </a:prstGeom>
          <a:noFill/>
        </p:spPr>
        <p:txBody>
          <a:bodyPr wrap="square" rtlCol="0">
            <a:spAutoFit/>
          </a:bodyPr>
          <a:lstStyle/>
          <a:p>
            <a:pPr algn="ctr"/>
            <a:r>
              <a:rPr lang="en-IN" sz="4000" dirty="0">
                <a:solidFill>
                  <a:schemeClr val="accent5">
                    <a:lumMod val="75000"/>
                  </a:schemeClr>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3298222268"/>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panose="020B0604020202020204" pitchFamily="34" charset="0"/>
                          <a:cs typeface="Arial" panose="020B0604020202020204" pitchFamily="34" charset="0"/>
                        </a:rPr>
                        <a:t>Experiment Setup</a:t>
                      </a: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1E94A27-BD1F-3670-1551-5C2FBC4C7606}"/>
                  </a:ext>
                </a:extLst>
              </p:cNvPr>
              <p:cNvSpPr>
                <a:spLocks noGrp="1"/>
              </p:cNvSpPr>
              <p:nvPr>
                <p:ph idx="1"/>
              </p:nvPr>
            </p:nvSpPr>
            <p:spPr>
              <a:xfrm>
                <a:off x="377870" y="798897"/>
                <a:ext cx="11203258" cy="5719469"/>
              </a:xfrm>
            </p:spPr>
            <p:txBody>
              <a:bodyPr vert="horz" lIns="91440" tIns="45720" rIns="91440" bIns="45720" rtlCol="0" anchor="t">
                <a:normAutofit/>
              </a:bodyPr>
              <a:lstStyle/>
              <a:p>
                <a:r>
                  <a:rPr lang="en-IN" sz="2400" dirty="0">
                    <a:cs typeface="Calibri"/>
                  </a:rPr>
                  <a:t>Dataset :</a:t>
                </a:r>
                <a:br>
                  <a:rPr lang="en-IN" sz="2400" dirty="0">
                    <a:cs typeface="Calibri"/>
                  </a:rPr>
                </a:br>
                <a:r>
                  <a:rPr lang="en-IN" sz="2400" dirty="0">
                    <a:cs typeface="Calibri"/>
                  </a:rPr>
                  <a:t>-  MNIST handwritten digit dataset</a:t>
                </a:r>
                <a:br>
                  <a:rPr lang="en-IN" sz="2400" dirty="0">
                    <a:cs typeface="Calibri"/>
                  </a:rPr>
                </a:br>
                <a:r>
                  <a:rPr lang="en-IN" sz="2400" dirty="0">
                    <a:cs typeface="Calibri"/>
                  </a:rPr>
                  <a:t>-  Two class classification: One digit(1) vs rest digits(2,3,4,5)</a:t>
                </a:r>
                <a:br>
                  <a:rPr lang="en-IN" sz="2400" dirty="0">
                    <a:cs typeface="Calibri"/>
                  </a:rPr>
                </a:br>
                <a:endParaRPr lang="en-IN" sz="2400" dirty="0">
                  <a:cs typeface="Calibri"/>
                </a:endParaRPr>
              </a:p>
              <a:p>
                <a:r>
                  <a:rPr lang="en-IN" sz="2400" dirty="0"/>
                  <a:t>Pre-processing</a:t>
                </a:r>
                <a:br>
                  <a:rPr lang="en-IN" sz="2400" dirty="0">
                    <a:cs typeface="Calibri"/>
                  </a:rPr>
                </a:br>
                <a:r>
                  <a:rPr lang="en-IN" sz="2400" dirty="0">
                    <a:ea typeface="+mn-lt"/>
                    <a:cs typeface="+mn-lt"/>
                  </a:rPr>
                  <a:t>- Applied Normalization</a:t>
                </a:r>
                <a:br>
                  <a:rPr lang="en-IN" sz="2400" dirty="0"/>
                </a:br>
                <a:r>
                  <a:rPr lang="en-IN" sz="2400" dirty="0">
                    <a:cs typeface="Calibri"/>
                  </a:rPr>
                  <a:t>- Reduced the dataset to 4 dimensions using PCA</a:t>
                </a:r>
                <a:br>
                  <a:rPr lang="en-IN" sz="2400" dirty="0">
                    <a:cs typeface="Calibri"/>
                  </a:rPr>
                </a:br>
                <a:r>
                  <a:rPr lang="en-IN" sz="2400" dirty="0">
                    <a:cs typeface="Calibri"/>
                  </a:rPr>
                  <a:t>- Mixed some of the positive class data with negative class data</a:t>
                </a:r>
                <a:br>
                  <a:rPr lang="en-IN" sz="2400" dirty="0">
                    <a:cs typeface="Calibri"/>
                  </a:rPr>
                </a:br>
                <a:endParaRPr lang="en-IN" sz="2400" dirty="0">
                  <a:cs typeface="Calibri"/>
                </a:endParaRPr>
              </a:p>
              <a:p>
                <a:r>
                  <a:rPr lang="en-IN" sz="2400" dirty="0"/>
                  <a:t>Cross validation approach</a:t>
                </a:r>
                <a:br>
                  <a:rPr lang="en-IN" sz="2400" dirty="0">
                    <a:cs typeface="Calibri"/>
                  </a:rPr>
                </a:br>
                <a:r>
                  <a:rPr lang="en-IN" sz="2400" dirty="0">
                    <a:cs typeface="Calibri"/>
                  </a:rPr>
                  <a:t>-  </a:t>
                </a:r>
                <a:r>
                  <a:rPr lang="en-IN" sz="2400" dirty="0">
                    <a:ea typeface="+mn-lt"/>
                    <a:cs typeface="+mn-lt"/>
                  </a:rPr>
                  <a:t>k =  5 , hyperparameter</a:t>
                </a:r>
                <a:r>
                  <a:rPr lang="en-IN" sz="2400" dirty="0">
                    <a:cs typeface="Calibri"/>
                  </a:rPr>
                  <a:t> tuning - </a:t>
                </a:r>
                <a:r>
                  <a:rPr lang="en-IN" sz="2400" dirty="0">
                    <a:ea typeface="+mn-lt"/>
                    <a:cs typeface="+mn-lt"/>
                  </a:rPr>
                  <a:t>Lambda and Sigma</a:t>
                </a:r>
                <a:br>
                  <a:rPr lang="en-IN" sz="2400" dirty="0">
                    <a:cs typeface="Calibri"/>
                  </a:rPr>
                </a:br>
                <a:r>
                  <a:rPr lang="en-IN" sz="2400" dirty="0">
                    <a:cs typeface="Calibri"/>
                  </a:rPr>
                  <a:t>- selected the lambda and sigma which minimizes </a:t>
                </a:r>
                <a14:m>
                  <m:oMath xmlns:m="http://schemas.openxmlformats.org/officeDocument/2006/math">
                    <m:acc>
                      <m:accPr>
                        <m:chr m:val="̂"/>
                        <m:ctrlPr>
                          <a:rPr lang="en-IN" sz="2400" i="1" dirty="0" smtClean="0">
                            <a:solidFill>
                              <a:srgbClr val="836967"/>
                            </a:solidFill>
                            <a:latin typeface="Cambria Math" panose="02040503050406030204" pitchFamily="18" charset="0"/>
                          </a:rPr>
                        </m:ctrlPr>
                      </m:accPr>
                      <m:e>
                        <m:r>
                          <a:rPr lang="en-IN" sz="2400" i="1" dirty="0">
                            <a:latin typeface="Cambria Math" panose="02040503050406030204" pitchFamily="18" charset="0"/>
                          </a:rPr>
                          <m:t>𝑝</m:t>
                        </m:r>
                        <m:r>
                          <a:rPr lang="en-IN" sz="2400" dirty="0">
                            <a:latin typeface="Cambria Math" panose="02040503050406030204" pitchFamily="18" charset="0"/>
                          </a:rPr>
                          <m:t>ⅇ</m:t>
                        </m:r>
                        <m:r>
                          <a:rPr lang="en-IN" sz="2400" i="1" dirty="0">
                            <a:latin typeface="Cambria Math" panose="02040503050406030204" pitchFamily="18" charset="0"/>
                          </a:rPr>
                          <m:t>𝑛</m:t>
                        </m:r>
                        <m:sSub>
                          <m:sSubPr>
                            <m:ctrlPr>
                              <a:rPr lang="en-IN" sz="2400" i="1" dirty="0">
                                <a:solidFill>
                                  <a:srgbClr val="836967"/>
                                </a:solidFill>
                                <a:latin typeface="Cambria Math" panose="02040503050406030204" pitchFamily="18" charset="0"/>
                              </a:rPr>
                            </m:ctrlPr>
                          </m:sSubPr>
                          <m:e>
                            <m:r>
                              <a:rPr lang="en-IN" sz="2400" i="1" dirty="0">
                                <a:latin typeface="Cambria Math" panose="02040503050406030204" pitchFamily="18" charset="0"/>
                              </a:rPr>
                              <m:t>𝐿</m:t>
                            </m:r>
                          </m:e>
                          <m:sub>
                            <m:r>
                              <a:rPr lang="en-IN" sz="2400" i="1" dirty="0">
                                <a:latin typeface="Cambria Math" panose="02040503050406030204" pitchFamily="18" charset="0"/>
                              </a:rPr>
                              <m:t>1</m:t>
                            </m:r>
                          </m:sub>
                        </m:sSub>
                        <m:d>
                          <m:dPr>
                            <m:ctrlPr>
                              <a:rPr lang="en-IN" sz="2400" i="1" dirty="0">
                                <a:solidFill>
                                  <a:srgbClr val="836967"/>
                                </a:solidFill>
                                <a:latin typeface="Cambria Math" panose="02040503050406030204" pitchFamily="18" charset="0"/>
                              </a:rPr>
                            </m:ctrlPr>
                          </m:dPr>
                          <m:e>
                            <m:r>
                              <a:rPr lang="en-IN" sz="2400" i="1" dirty="0">
                                <a:latin typeface="Cambria Math" panose="02040503050406030204" pitchFamily="18" charset="0"/>
                              </a:rPr>
                              <m:t>𝜃</m:t>
                            </m:r>
                          </m:e>
                        </m:d>
                        <m:r>
                          <a:rPr lang="en-IN" sz="2400" dirty="0">
                            <a:latin typeface="Cambria Math" panose="02040503050406030204" pitchFamily="18" charset="0"/>
                          </a:rPr>
                          <m:t>   </m:t>
                        </m:r>
                      </m:e>
                    </m:acc>
                    <m:r>
                      <a:rPr lang="en-IN" sz="2400" i="1" dirty="0">
                        <a:latin typeface="Cambria Math" panose="02040503050406030204" pitchFamily="18" charset="0"/>
                      </a:rPr>
                      <m:t> </m:t>
                    </m:r>
                  </m:oMath>
                </a14:m>
                <a:r>
                  <a:rPr lang="en-IN" sz="2400" dirty="0">
                    <a:cs typeface="Calibri"/>
                  </a:rPr>
                  <a:t> </a:t>
                </a:r>
              </a:p>
              <a:p>
                <a:endParaRPr lang="en-IN" dirty="0">
                  <a:cs typeface="Calibri"/>
                </a:endParaRPr>
              </a:p>
            </p:txBody>
          </p:sp>
        </mc:Choice>
        <mc:Fallback xmlns="">
          <p:sp>
            <p:nvSpPr>
              <p:cNvPr id="6" name="Content Placeholder 5">
                <a:extLst>
                  <a:ext uri="{FF2B5EF4-FFF2-40B4-BE49-F238E27FC236}">
                    <a16:creationId xmlns:a16="http://schemas.microsoft.com/office/drawing/2014/main" id="{D1E94A27-BD1F-3670-1551-5C2FBC4C7606}"/>
                  </a:ext>
                </a:extLst>
              </p:cNvPr>
              <p:cNvSpPr>
                <a:spLocks noGrp="1" noRot="1" noChangeAspect="1" noMove="1" noResize="1" noEditPoints="1" noAdjustHandles="1" noChangeArrowheads="1" noChangeShapeType="1" noTextEdit="1"/>
              </p:cNvSpPr>
              <p:nvPr>
                <p:ph idx="1"/>
              </p:nvPr>
            </p:nvSpPr>
            <p:spPr>
              <a:xfrm>
                <a:off x="377870" y="798897"/>
                <a:ext cx="11203258" cy="5719469"/>
              </a:xfrm>
              <a:blipFill>
                <a:blip r:embed="rId2"/>
                <a:stretch>
                  <a:fillRect l="-762" t="-1493"/>
                </a:stretch>
              </a:blipFill>
            </p:spPr>
            <p:txBody>
              <a:bodyPr/>
              <a:lstStyle/>
              <a:p>
                <a:r>
                  <a:rPr lang="en-US">
                    <a:noFill/>
                  </a:rPr>
                  <a:t> </a:t>
                </a:r>
              </a:p>
            </p:txBody>
          </p:sp>
        </mc:Fallback>
      </mc:AlternateContent>
    </p:spTree>
    <p:extLst>
      <p:ext uri="{BB962C8B-B14F-4D97-AF65-F5344CB8AC3E}">
        <p14:creationId xmlns:p14="http://schemas.microsoft.com/office/powerpoint/2010/main" val="68959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17988396"/>
              </p:ext>
            </p:extLst>
          </p:nvPr>
        </p:nvGraphicFramePr>
        <p:xfrm>
          <a:off x="0" y="0"/>
          <a:ext cx="12192000" cy="653143"/>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873730"/>
                    </a:ext>
                  </a:extLst>
                </a:gridCol>
              </a:tblGrid>
              <a:tr h="653143">
                <a:tc>
                  <a:txBody>
                    <a:bodyPr/>
                    <a:lstStyle/>
                    <a:p>
                      <a:pPr algn="ctr"/>
                      <a:r>
                        <a:rPr lang="en-IN" sz="3200" b="0" dirty="0">
                          <a:latin typeface="Arial"/>
                          <a:cs typeface="Arial"/>
                        </a:rPr>
                        <a:t>Experimental Work Done By The Team</a:t>
                      </a:r>
                      <a:endParaRPr lang="en-IN" sz="3200" b="0" dirty="0">
                        <a:latin typeface="Arial" panose="020B0604020202020204" pitchFamily="34" charset="0"/>
                        <a:cs typeface="Arial" panose="020B0604020202020204" pitchFamily="34" charset="0"/>
                      </a:endParaRPr>
                    </a:p>
                  </a:txBody>
                  <a:tcPr anchor="ctr">
                    <a:solidFill>
                      <a:schemeClr val="accent1">
                        <a:lumMod val="75000"/>
                      </a:schemeClr>
                    </a:solidFill>
                  </a:tcPr>
                </a:tc>
                <a:extLst>
                  <a:ext uri="{0D108BD9-81ED-4DB2-BD59-A6C34878D82A}">
                    <a16:rowId xmlns:a16="http://schemas.microsoft.com/office/drawing/2014/main" val="2825128069"/>
                  </a:ext>
                </a:extLst>
              </a:tr>
            </a:tbl>
          </a:graphicData>
        </a:graphic>
      </p:graphicFrame>
      <p:sp>
        <p:nvSpPr>
          <p:cNvPr id="4" name="TextBox 3"/>
          <p:cNvSpPr txBox="1"/>
          <p:nvPr/>
        </p:nvSpPr>
        <p:spPr>
          <a:xfrm>
            <a:off x="0" y="6518366"/>
            <a:ext cx="12192000" cy="369332"/>
          </a:xfrm>
          <a:prstGeom prst="rect">
            <a:avLst/>
          </a:prstGeom>
          <a:solidFill>
            <a:srgbClr val="2A6BA6"/>
          </a:solidFill>
        </p:spPr>
        <p:txBody>
          <a:bodyPr wrap="square" rtlCol="0">
            <a:spAutoFit/>
          </a:bodyPr>
          <a:lstStyle/>
          <a:p>
            <a:endParaRPr lang="en-IN" dirty="0">
              <a:solidFill>
                <a:srgbClr val="0070C0"/>
              </a:solidFill>
            </a:endParaRPr>
          </a:p>
        </p:txBody>
      </p:sp>
      <p:sp>
        <p:nvSpPr>
          <p:cNvPr id="6" name="Content Placeholder 5">
            <a:extLst>
              <a:ext uri="{FF2B5EF4-FFF2-40B4-BE49-F238E27FC236}">
                <a16:creationId xmlns:a16="http://schemas.microsoft.com/office/drawing/2014/main" id="{EFDF8261-3F1F-CE7F-7C95-95BF2FD1CBF8}"/>
              </a:ext>
            </a:extLst>
          </p:cNvPr>
          <p:cNvSpPr txBox="1">
            <a:spLocks/>
          </p:cNvSpPr>
          <p:nvPr/>
        </p:nvSpPr>
        <p:spPr>
          <a:xfrm>
            <a:off x="838200" y="1134177"/>
            <a:ext cx="10515600" cy="50427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cs typeface="Calibri"/>
              </a:rPr>
              <a:t>Initial Experiment Setup</a:t>
            </a:r>
            <a:br>
              <a:rPr lang="en-IN" sz="2400" dirty="0">
                <a:cs typeface="Calibri"/>
              </a:rPr>
            </a:br>
            <a:r>
              <a:rPr lang="en-IN" sz="2400" dirty="0">
                <a:cs typeface="Calibri"/>
              </a:rPr>
              <a:t>- </a:t>
            </a:r>
            <a:r>
              <a:rPr lang="en-IN" sz="2400" dirty="0">
                <a:ea typeface="+mn-lt"/>
                <a:cs typeface="+mn-lt"/>
              </a:rPr>
              <a:t>Number of samples for training – </a:t>
            </a:r>
            <a:r>
              <a:rPr lang="en-IN" sz="2400">
                <a:ea typeface="+mn-lt"/>
                <a:cs typeface="+mn-lt"/>
              </a:rPr>
              <a:t>400</a:t>
            </a:r>
            <a:br>
              <a:rPr lang="en-IN" sz="2400">
                <a:cs typeface="Calibri"/>
              </a:rPr>
            </a:br>
            <a:r>
              <a:rPr lang="en-IN" sz="2400" dirty="0">
                <a:cs typeface="Calibri"/>
              </a:rPr>
              <a:t>- 80% Training, 20% Testing</a:t>
            </a:r>
            <a:br>
              <a:rPr lang="en-IN" sz="2400" dirty="0">
                <a:cs typeface="Calibri"/>
              </a:rPr>
            </a:br>
            <a:r>
              <a:rPr lang="en-IN" sz="2400" dirty="0">
                <a:cs typeface="Calibri"/>
              </a:rPr>
              <a:t>- Proportion of positive labelled data as 0.375, and the accuracy achieved was around 40%.</a:t>
            </a:r>
          </a:p>
          <a:p>
            <a:r>
              <a:rPr lang="en-IN" sz="2400" dirty="0">
                <a:cs typeface="Calibri"/>
              </a:rPr>
              <a:t>Status of the experiments</a:t>
            </a:r>
            <a:br>
              <a:rPr lang="en-US" sz="2400" dirty="0"/>
            </a:br>
            <a:r>
              <a:rPr lang="en-IN" sz="2400" dirty="0">
                <a:cs typeface="Calibri"/>
              </a:rPr>
              <a:t>- Number of samples for training - </a:t>
            </a:r>
            <a:r>
              <a:rPr lang="en-IN" sz="2400">
                <a:cs typeface="Calibri"/>
              </a:rPr>
              <a:t>2000</a:t>
            </a:r>
            <a:br>
              <a:rPr lang="en-US" sz="2400" dirty="0"/>
            </a:br>
            <a:r>
              <a:rPr lang="en-IN" sz="2400" dirty="0">
                <a:cs typeface="Calibri"/>
              </a:rPr>
              <a:t>- </a:t>
            </a:r>
            <a:r>
              <a:rPr lang="en-IN" sz="2400" dirty="0">
                <a:ea typeface="+mn-lt"/>
                <a:cs typeface="+mn-lt"/>
              </a:rPr>
              <a:t>80% Training, 20% Testing</a:t>
            </a:r>
            <a:endParaRPr lang="en-IN" sz="2400" dirty="0">
              <a:cs typeface="Calibri"/>
            </a:endParaRPr>
          </a:p>
          <a:p>
            <a:endParaRPr lang="en-IN" dirty="0">
              <a:cs typeface="Calibri"/>
            </a:endParaRPr>
          </a:p>
          <a:p>
            <a:endParaRPr lang="en-IN" dirty="0">
              <a:cs typeface="Calibri"/>
            </a:endParaRPr>
          </a:p>
        </p:txBody>
      </p:sp>
      <p:graphicFrame>
        <p:nvGraphicFramePr>
          <p:cNvPr id="3" name="Table 6">
            <a:extLst>
              <a:ext uri="{FF2B5EF4-FFF2-40B4-BE49-F238E27FC236}">
                <a16:creationId xmlns:a16="http://schemas.microsoft.com/office/drawing/2014/main" id="{4F20E8E9-4937-665E-06E1-DBC9E1A651B0}"/>
              </a:ext>
            </a:extLst>
          </p:cNvPr>
          <p:cNvGraphicFramePr>
            <a:graphicFrameLocks noGrp="1"/>
          </p:cNvGraphicFramePr>
          <p:nvPr>
            <p:extLst>
              <p:ext uri="{D42A27DB-BD31-4B8C-83A1-F6EECF244321}">
                <p14:modId xmlns:p14="http://schemas.microsoft.com/office/powerpoint/2010/main" val="1853296960"/>
              </p:ext>
            </p:extLst>
          </p:nvPr>
        </p:nvGraphicFramePr>
        <p:xfrm>
          <a:off x="1691268" y="4125951"/>
          <a:ext cx="9068212" cy="2123440"/>
        </p:xfrm>
        <a:graphic>
          <a:graphicData uri="http://schemas.openxmlformats.org/drawingml/2006/table">
            <a:tbl>
              <a:tblPr firstRow="1" bandRow="1">
                <a:tableStyleId>{5C22544A-7EE6-4342-B048-85BDC9FD1C3A}</a:tableStyleId>
              </a:tblPr>
              <a:tblGrid>
                <a:gridCol w="2267053">
                  <a:extLst>
                    <a:ext uri="{9D8B030D-6E8A-4147-A177-3AD203B41FA5}">
                      <a16:colId xmlns:a16="http://schemas.microsoft.com/office/drawing/2014/main" val="3934264254"/>
                    </a:ext>
                  </a:extLst>
                </a:gridCol>
                <a:gridCol w="2267053">
                  <a:extLst>
                    <a:ext uri="{9D8B030D-6E8A-4147-A177-3AD203B41FA5}">
                      <a16:colId xmlns:a16="http://schemas.microsoft.com/office/drawing/2014/main" val="923901367"/>
                    </a:ext>
                  </a:extLst>
                </a:gridCol>
                <a:gridCol w="2267053">
                  <a:extLst>
                    <a:ext uri="{9D8B030D-6E8A-4147-A177-3AD203B41FA5}">
                      <a16:colId xmlns:a16="http://schemas.microsoft.com/office/drawing/2014/main" val="2903581436"/>
                    </a:ext>
                  </a:extLst>
                </a:gridCol>
                <a:gridCol w="2267053">
                  <a:extLst>
                    <a:ext uri="{9D8B030D-6E8A-4147-A177-3AD203B41FA5}">
                      <a16:colId xmlns:a16="http://schemas.microsoft.com/office/drawing/2014/main" val="3955868065"/>
                    </a:ext>
                  </a:extLst>
                </a:gridCol>
              </a:tblGrid>
              <a:tr h="494576">
                <a:tc>
                  <a:txBody>
                    <a:bodyPr/>
                    <a:lstStyle/>
                    <a:p>
                      <a:r>
                        <a:rPr lang="en-US" dirty="0"/>
                        <a:t>Proportion of positive Class Data</a:t>
                      </a:r>
                    </a:p>
                  </a:txBody>
                  <a:tcPr/>
                </a:tc>
                <a:tc>
                  <a:txBody>
                    <a:bodyPr/>
                    <a:lstStyle/>
                    <a:p>
                      <a:r>
                        <a:rPr lang="en-US" dirty="0"/>
                        <a:t>Lambda</a:t>
                      </a:r>
                    </a:p>
                  </a:txBody>
                  <a:tcPr/>
                </a:tc>
                <a:tc>
                  <a:txBody>
                    <a:bodyPr/>
                    <a:lstStyle/>
                    <a:p>
                      <a:r>
                        <a:rPr lang="en-US" dirty="0"/>
                        <a:t>Sigma</a:t>
                      </a:r>
                    </a:p>
                  </a:txBody>
                  <a:tcPr/>
                </a:tc>
                <a:tc>
                  <a:txBody>
                    <a:bodyPr/>
                    <a:lstStyle/>
                    <a:p>
                      <a:r>
                        <a:rPr lang="en-US" dirty="0"/>
                        <a:t>Accuracy</a:t>
                      </a:r>
                    </a:p>
                  </a:txBody>
                  <a:tcPr/>
                </a:tc>
                <a:extLst>
                  <a:ext uri="{0D108BD9-81ED-4DB2-BD59-A6C34878D82A}">
                    <a16:rowId xmlns:a16="http://schemas.microsoft.com/office/drawing/2014/main" val="58785624"/>
                  </a:ext>
                </a:extLst>
              </a:tr>
              <a:tr h="370840">
                <a:tc>
                  <a:txBody>
                    <a:bodyPr/>
                    <a:lstStyle/>
                    <a:p>
                      <a:r>
                        <a:rPr lang="en-US" dirty="0"/>
                        <a:t>0.2</a:t>
                      </a:r>
                    </a:p>
                  </a:txBody>
                  <a:tcPr/>
                </a:tc>
                <a:tc>
                  <a:txBody>
                    <a:bodyPr/>
                    <a:lstStyle/>
                    <a:p>
                      <a:r>
                        <a:rPr lang="en-US" dirty="0"/>
                        <a:t>0.001</a:t>
                      </a:r>
                    </a:p>
                  </a:txBody>
                  <a:tcPr/>
                </a:tc>
                <a:tc>
                  <a:txBody>
                    <a:bodyPr/>
                    <a:lstStyle/>
                    <a:p>
                      <a:r>
                        <a:rPr lang="en-US" dirty="0"/>
                        <a:t>8.433</a:t>
                      </a:r>
                    </a:p>
                  </a:txBody>
                  <a:tcPr/>
                </a:tc>
                <a:tc>
                  <a:txBody>
                    <a:bodyPr/>
                    <a:lstStyle/>
                    <a:p>
                      <a:r>
                        <a:rPr lang="en-US" dirty="0"/>
                        <a:t>76.501</a:t>
                      </a:r>
                    </a:p>
                  </a:txBody>
                  <a:tcPr/>
                </a:tc>
                <a:extLst>
                  <a:ext uri="{0D108BD9-81ED-4DB2-BD59-A6C34878D82A}">
                    <a16:rowId xmlns:a16="http://schemas.microsoft.com/office/drawing/2014/main" val="3587248437"/>
                  </a:ext>
                </a:extLst>
              </a:tr>
              <a:tr h="370840">
                <a:tc>
                  <a:txBody>
                    <a:bodyPr/>
                    <a:lstStyle/>
                    <a:p>
                      <a:r>
                        <a:rPr lang="en-US" dirty="0"/>
                        <a:t>0.4</a:t>
                      </a:r>
                    </a:p>
                  </a:txBody>
                  <a:tcPr/>
                </a:tc>
                <a:tc>
                  <a:txBody>
                    <a:bodyPr/>
                    <a:lstStyle/>
                    <a:p>
                      <a:pPr lvl="0" algn="l">
                        <a:lnSpc>
                          <a:spcPct val="100000"/>
                        </a:lnSpc>
                        <a:spcBef>
                          <a:spcPts val="0"/>
                        </a:spcBef>
                        <a:spcAft>
                          <a:spcPts val="0"/>
                        </a:spcAft>
                        <a:buNone/>
                      </a:pPr>
                      <a:r>
                        <a:rPr lang="en-US" sz="1800" b="0" i="0" u="none" strike="noStrike" noProof="0" dirty="0">
                          <a:latin typeface="Calibri"/>
                        </a:rPr>
                        <a:t>0.001</a:t>
                      </a:r>
                    </a:p>
                  </a:txBody>
                  <a:tcPr/>
                </a:tc>
                <a:tc>
                  <a:txBody>
                    <a:bodyPr/>
                    <a:lstStyle/>
                    <a:p>
                      <a:r>
                        <a:rPr lang="en-US" dirty="0"/>
                        <a:t>8.433</a:t>
                      </a:r>
                    </a:p>
                  </a:txBody>
                  <a:tcPr/>
                </a:tc>
                <a:tc>
                  <a:txBody>
                    <a:bodyPr/>
                    <a:lstStyle/>
                    <a:p>
                      <a:r>
                        <a:rPr lang="en-US" dirty="0"/>
                        <a:t>60.001</a:t>
                      </a:r>
                    </a:p>
                  </a:txBody>
                  <a:tcPr/>
                </a:tc>
                <a:extLst>
                  <a:ext uri="{0D108BD9-81ED-4DB2-BD59-A6C34878D82A}">
                    <a16:rowId xmlns:a16="http://schemas.microsoft.com/office/drawing/2014/main" val="2053704614"/>
                  </a:ext>
                </a:extLst>
              </a:tr>
              <a:tr h="370840">
                <a:tc>
                  <a:txBody>
                    <a:bodyPr/>
                    <a:lstStyle/>
                    <a:p>
                      <a:r>
                        <a:rPr lang="en-US" dirty="0"/>
                        <a:t>0.6</a:t>
                      </a:r>
                    </a:p>
                  </a:txBody>
                  <a:tcPr/>
                </a:tc>
                <a:tc>
                  <a:txBody>
                    <a:bodyPr/>
                    <a:lstStyle/>
                    <a:p>
                      <a:pPr lvl="0" algn="l">
                        <a:lnSpc>
                          <a:spcPct val="100000"/>
                        </a:lnSpc>
                        <a:spcBef>
                          <a:spcPts val="0"/>
                        </a:spcBef>
                        <a:spcAft>
                          <a:spcPts val="0"/>
                        </a:spcAft>
                        <a:buNone/>
                      </a:pPr>
                      <a:r>
                        <a:rPr lang="en-US" sz="1800" b="0" i="0" u="none" strike="noStrike" noProof="0" dirty="0">
                          <a:latin typeface="Calibri"/>
                        </a:rPr>
                        <a:t>0.001</a:t>
                      </a:r>
                    </a:p>
                  </a:txBody>
                  <a:tcPr/>
                </a:tc>
                <a:tc>
                  <a:txBody>
                    <a:bodyPr/>
                    <a:lstStyle/>
                    <a:p>
                      <a:r>
                        <a:rPr lang="en-US" dirty="0"/>
                        <a:t>8.433</a:t>
                      </a:r>
                    </a:p>
                  </a:txBody>
                  <a:tcPr/>
                </a:tc>
                <a:tc>
                  <a:txBody>
                    <a:bodyPr/>
                    <a:lstStyle/>
                    <a:p>
                      <a:r>
                        <a:rPr lang="en-US" dirty="0"/>
                        <a:t>39.991</a:t>
                      </a:r>
                    </a:p>
                  </a:txBody>
                  <a:tcPr/>
                </a:tc>
                <a:extLst>
                  <a:ext uri="{0D108BD9-81ED-4DB2-BD59-A6C34878D82A}">
                    <a16:rowId xmlns:a16="http://schemas.microsoft.com/office/drawing/2014/main" val="554693905"/>
                  </a:ext>
                </a:extLst>
              </a:tr>
              <a:tr h="370840">
                <a:tc>
                  <a:txBody>
                    <a:bodyPr/>
                    <a:lstStyle/>
                    <a:p>
                      <a:r>
                        <a:rPr lang="en-US" dirty="0"/>
                        <a:t>0.8</a:t>
                      </a:r>
                    </a:p>
                  </a:txBody>
                  <a:tcPr/>
                </a:tc>
                <a:tc>
                  <a:txBody>
                    <a:bodyPr/>
                    <a:lstStyle/>
                    <a:p>
                      <a:pPr lvl="0" algn="l">
                        <a:lnSpc>
                          <a:spcPct val="100000"/>
                        </a:lnSpc>
                        <a:spcBef>
                          <a:spcPts val="0"/>
                        </a:spcBef>
                        <a:spcAft>
                          <a:spcPts val="0"/>
                        </a:spcAft>
                        <a:buNone/>
                      </a:pPr>
                      <a:r>
                        <a:rPr lang="en-US" sz="1800" b="0" i="0" u="none" strike="noStrike" noProof="0" dirty="0">
                          <a:latin typeface="Calibri"/>
                        </a:rPr>
                        <a:t>0.001</a:t>
                      </a:r>
                    </a:p>
                  </a:txBody>
                  <a:tcPr/>
                </a:tc>
                <a:tc>
                  <a:txBody>
                    <a:bodyPr/>
                    <a:lstStyle/>
                    <a:p>
                      <a:r>
                        <a:rPr lang="en-US" dirty="0"/>
                        <a:t>8.433</a:t>
                      </a:r>
                    </a:p>
                  </a:txBody>
                  <a:tcPr/>
                </a:tc>
                <a:tc>
                  <a:txBody>
                    <a:bodyPr/>
                    <a:lstStyle/>
                    <a:p>
                      <a:r>
                        <a:rPr lang="en-US" dirty="0"/>
                        <a:t>19.975</a:t>
                      </a:r>
                    </a:p>
                  </a:txBody>
                  <a:tcPr/>
                </a:tc>
                <a:extLst>
                  <a:ext uri="{0D108BD9-81ED-4DB2-BD59-A6C34878D82A}">
                    <a16:rowId xmlns:a16="http://schemas.microsoft.com/office/drawing/2014/main" val="3306642496"/>
                  </a:ext>
                </a:extLst>
              </a:tr>
            </a:tbl>
          </a:graphicData>
        </a:graphic>
      </p:graphicFrame>
    </p:spTree>
    <p:extLst>
      <p:ext uri="{BB962C8B-B14F-4D97-AF65-F5344CB8AC3E}">
        <p14:creationId xmlns:p14="http://schemas.microsoft.com/office/powerpoint/2010/main" val="2370399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4010</TotalTime>
  <Words>992</Words>
  <Application>Microsoft Office PowerPoint</Application>
  <PresentationFormat>Widescreen</PresentationFormat>
  <Paragraphs>165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Gupta</dc:creator>
  <cp:lastModifiedBy>aayushipl2208@outlook.com</cp:lastModifiedBy>
  <cp:revision>170</cp:revision>
  <dcterms:created xsi:type="dcterms:W3CDTF">2022-10-05T13:55:06Z</dcterms:created>
  <dcterms:modified xsi:type="dcterms:W3CDTF">2023-04-26T23:39:02Z</dcterms:modified>
</cp:coreProperties>
</file>