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41" autoAdjust="0"/>
    <p:restoredTop sz="95268" autoAdjust="0"/>
  </p:normalViewPr>
  <p:slideViewPr>
    <p:cSldViewPr snapToGrid="0">
      <p:cViewPr varScale="1">
        <p:scale>
          <a:sx n="76" d="100"/>
          <a:sy n="76" d="100"/>
        </p:scale>
        <p:origin x="72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1838527" y="1774875"/>
            <a:ext cx="83366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COURIER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</a:t>
            </a:r>
          </a:p>
          <a:p>
            <a:pPr algn="ctr"/>
            <a:r>
              <a:rPr lang="en-US" dirty="0"/>
              <a:t>( A uberization of courier service… )</a:t>
            </a:r>
          </a:p>
          <a:p>
            <a:pPr algn="ctr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5055485" y="4915078"/>
            <a:ext cx="208101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 Agrawal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23FS20MCA0079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78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Divya Sharma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C60C9-4505-498D-9386-E79AFB70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D7CA49-F267-4258-9A04-FF03AA60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91E9F-D04B-4015-B474-692D077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56525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044EB-8CB4-41F9-9EA3-AAB77C711AB6}"/>
              </a:ext>
            </a:extLst>
          </p:cNvPr>
          <p:cNvSpPr txBox="1"/>
          <p:nvPr/>
        </p:nvSpPr>
        <p:spPr>
          <a:xfrm>
            <a:off x="838200" y="1608529"/>
            <a:ext cx="10515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Couriers have fast emerged as one of the most convenient and affordable modes of goods delivery in which </a:t>
            </a:r>
            <a:r>
              <a:rPr lang="en-IN" sz="1800" b="1" dirty="0">
                <a:highlight>
                  <a:srgbClr val="FDBD5F"/>
                </a:highlight>
              </a:rPr>
              <a:t>we pick , we ship , we deliver.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b="1" dirty="0">
              <a:highlight>
                <a:srgbClr val="FDBD5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This system </a:t>
            </a:r>
            <a:r>
              <a:rPr lang="en-IN" sz="1800" b="1" dirty="0"/>
              <a:t>provides good courier services, courier delivery services, parcel delivery , International courier services , domestic courier services, import and exports.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Couriers are usually more expensive than usual mail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Sending the courier across the internet and no need to visit anywhere.</a:t>
            </a:r>
          </a:p>
          <a:p>
            <a:endParaRPr lang="en-IN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This model showcases the integration of cutting-edge tools and Methodologies, employing technologies such as Html , CSS , </a:t>
            </a:r>
            <a:r>
              <a:rPr lang="en-IN" b="1" dirty="0"/>
              <a:t>J</a:t>
            </a:r>
            <a:r>
              <a:rPr lang="en-IN" sz="1800" b="1" dirty="0"/>
              <a:t>avaScript and PHP.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b="1" dirty="0"/>
          </a:p>
          <a:p>
            <a:endParaRPr lang="en-IN" sz="1800" b="1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9AB3D-15A1-080F-A8FF-B8D1ADAE3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C7F8D1-A721-B548-4D00-E9E038D67D1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58D769C-6DA1-1C67-27D2-D65AA73D9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56107E-BF09-2F74-9443-7E20E12A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AF3E20-06D8-F011-D707-5C56330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A8B73E-C860-2054-180B-C3ADF1B1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06FD0-0C40-995B-8D75-997460F52858}"/>
              </a:ext>
            </a:extLst>
          </p:cNvPr>
          <p:cNvSpPr txBox="1"/>
          <p:nvPr/>
        </p:nvSpPr>
        <p:spPr>
          <a:xfrm>
            <a:off x="5424983" y="856525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3E036-972B-B8F7-A831-3539ACF7573B}"/>
              </a:ext>
            </a:extLst>
          </p:cNvPr>
          <p:cNvSpPr txBox="1"/>
          <p:nvPr/>
        </p:nvSpPr>
        <p:spPr>
          <a:xfrm>
            <a:off x="838200" y="1608529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DBD5F"/>
                </a:highlight>
              </a:rPr>
              <a:t>The main objectives of courier management Service –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40F2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Deliver products to customers :-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40F21"/>
                </a:solidFill>
                <a:highlight>
                  <a:srgbClr val="FFFFFF"/>
                </a:highlight>
              </a:rPr>
              <a:t> </a:t>
            </a: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Low prices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 Safe delivery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 Fast delivery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040F21"/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Low startup costs.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040F21"/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Complete flexibility.</a:t>
            </a:r>
            <a:endParaRPr lang="en-US" sz="1800" b="1" dirty="0">
              <a:solidFill>
                <a:srgbClr val="040F21"/>
              </a:solidFill>
              <a:highlight>
                <a:srgbClr val="FFFFFF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40F21"/>
              </a:solidFill>
              <a:highlight>
                <a:srgbClr val="FFFFFF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Advertise cheaply through internet.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40F21"/>
              </a:solidFill>
              <a:highlight>
                <a:srgbClr val="FFFFFF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40F21"/>
                </a:solidFill>
                <a:effectLst/>
                <a:highlight>
                  <a:srgbClr val="FFFFFF"/>
                </a:highlight>
              </a:rPr>
              <a:t>Guarantee your future security.</a:t>
            </a:r>
          </a:p>
          <a:p>
            <a:pPr>
              <a:spcBef>
                <a:spcPts val="12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293F1-2C39-DEF7-DB28-09391F57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D9468A-9544-C2BB-3A69-F4053F5A8516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E2B8D9-C988-4B6E-EDB9-3335D6472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FB26AF-86C9-BD65-2AC2-31BAE78F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15AE6C-F46D-F680-AED4-A2B0150A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13F943-9FF2-41B0-EF27-788DDDB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CE65C-557D-2F57-20E0-CCE335287A20}"/>
              </a:ext>
            </a:extLst>
          </p:cNvPr>
          <p:cNvSpPr txBox="1"/>
          <p:nvPr/>
        </p:nvSpPr>
        <p:spPr>
          <a:xfrm>
            <a:off x="5424983" y="856525"/>
            <a:ext cx="2398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01295-81EB-58F1-0430-9CAAB5202ED7}"/>
              </a:ext>
            </a:extLst>
          </p:cNvPr>
          <p:cNvSpPr txBox="1"/>
          <p:nvPr/>
        </p:nvSpPr>
        <p:spPr>
          <a:xfrm>
            <a:off x="546371" y="1559133"/>
            <a:ext cx="105156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highlight>
                  <a:srgbClr val="BD582C"/>
                </a:highlight>
              </a:rPr>
              <a:t>Requirement Analysis: </a:t>
            </a:r>
          </a:p>
          <a:p>
            <a:pPr>
              <a:spcBef>
                <a:spcPts val="1200"/>
              </a:spcBef>
            </a:pPr>
            <a:r>
              <a:rPr lang="en-US" dirty="0"/>
              <a:t>• Understand user needs and define system requirements (functional and non-functional). </a:t>
            </a:r>
          </a:p>
          <a:p>
            <a:pPr>
              <a:spcBef>
                <a:spcPts val="1200"/>
              </a:spcBef>
            </a:pPr>
            <a:r>
              <a:rPr lang="en-US" dirty="0"/>
              <a:t>• Define core features: user registration, search, booking, payment, and itinerary management.</a:t>
            </a:r>
          </a:p>
          <a:p>
            <a:pPr>
              <a:spcBef>
                <a:spcPts val="1200"/>
              </a:spcBef>
            </a:pPr>
            <a:r>
              <a:rPr lang="en-US" b="1" dirty="0">
                <a:highlight>
                  <a:srgbClr val="BD582C"/>
                </a:highlight>
              </a:rPr>
              <a:t>System Design: </a:t>
            </a:r>
          </a:p>
          <a:p>
            <a:pPr>
              <a:spcBef>
                <a:spcPts val="1200"/>
              </a:spcBef>
            </a:pPr>
            <a:r>
              <a:rPr lang="en-US" dirty="0"/>
              <a:t>• Design the frontend wireframes and UI components. </a:t>
            </a:r>
          </a:p>
          <a:p>
            <a:pPr>
              <a:spcBef>
                <a:spcPts val="1200"/>
              </a:spcBef>
            </a:pPr>
            <a:r>
              <a:rPr lang="en-US" dirty="0"/>
              <a:t>• Create database schema for managing user accounts, travel services, bookings, and payments.</a:t>
            </a:r>
          </a:p>
          <a:p>
            <a:pPr marL="0" marR="0" algn="just">
              <a:buNone/>
            </a:pPr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BD582C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IN" sz="1800" dirty="0">
                <a:solidFill>
                  <a:srgbClr val="0D0D0D"/>
                </a:solidFill>
                <a:effectLst/>
                <a:highlight>
                  <a:srgbClr val="BD582C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highlight>
                <a:srgbClr val="BD582C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en-I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Build responsive and interactive pages using HTML, CSS, and JavaScript.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en-I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Develop server-side scripts using PHP (with XAMPP as the local server).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I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Set up and manage the MySQL database to store travel-related data.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DE40-696F-0CF2-F830-BE6DD90B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7992BF-4AFC-1BDF-E31C-BDD5508C91B5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A16FF1A-9A47-8DB0-7EC8-4EC203BDD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02C86E-D93A-1461-3840-09C95FA8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38959D-11E9-3CD6-662E-E5DD063D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ACA23-3014-4EE3-D280-CE637546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63D9-7380-9577-89F9-61E24A6C62CB}"/>
              </a:ext>
            </a:extLst>
          </p:cNvPr>
          <p:cNvSpPr txBox="1"/>
          <p:nvPr/>
        </p:nvSpPr>
        <p:spPr>
          <a:xfrm>
            <a:off x="5424983" y="856525"/>
            <a:ext cx="2398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D3BBF-BF53-7F53-FA13-C3A7C81FE1B5}"/>
              </a:ext>
            </a:extLst>
          </p:cNvPr>
          <p:cNvSpPr txBox="1"/>
          <p:nvPr/>
        </p:nvSpPr>
        <p:spPr>
          <a:xfrm>
            <a:off x="838200" y="1608529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highlight>
                  <a:srgbClr val="BD582C"/>
                </a:highlight>
              </a:rPr>
              <a:t>Integration : </a:t>
            </a:r>
            <a:r>
              <a:rPr lang="en-US" dirty="0"/>
              <a:t>Integrate the frontend with the backend to enable functionality such as search, booking, and payments.</a:t>
            </a:r>
          </a:p>
          <a:p>
            <a:pPr>
              <a:spcBef>
                <a:spcPts val="1200"/>
              </a:spcBef>
            </a:pPr>
            <a:r>
              <a:rPr lang="en-US" dirty="0">
                <a:highlight>
                  <a:srgbClr val="BD582C"/>
                </a:highlight>
              </a:rPr>
              <a:t> </a:t>
            </a:r>
            <a:r>
              <a:rPr lang="en-US" b="1" dirty="0">
                <a:highlight>
                  <a:srgbClr val="BD582C"/>
                </a:highlight>
              </a:rPr>
              <a:t>Testing and Debugging : </a:t>
            </a:r>
            <a:r>
              <a:rPr lang="en-US" dirty="0"/>
              <a:t>Conduct unit testing, integration testing, and user acceptance testing to ensure functionality and performance. </a:t>
            </a:r>
          </a:p>
          <a:p>
            <a:pPr>
              <a:spcBef>
                <a:spcPts val="1200"/>
              </a:spcBef>
            </a:pPr>
            <a:r>
              <a:rPr lang="en-US" b="1" dirty="0">
                <a:highlight>
                  <a:srgbClr val="BD582C"/>
                </a:highlight>
              </a:rPr>
              <a:t>Deployment and Maintenance : </a:t>
            </a:r>
            <a:r>
              <a:rPr lang="en-US" dirty="0"/>
              <a:t>Deploy the system locally on XAMPP or on a live server and maintain for updates and troubleshooting.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2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362ED-8B7A-01EC-33AB-6ADAC752D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6275F6-5840-7768-F6E7-1E3CB51C9CED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9F69E24-358C-EBEE-8801-674A8B888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EA40EE-27F0-5ABA-A968-772934A3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81B452-76C9-03A5-3DEC-4B5D564F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458CD1-9F7B-A6B3-2486-9053F2F1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7259E-BB77-DA94-103B-4D054D469EA6}"/>
              </a:ext>
            </a:extLst>
          </p:cNvPr>
          <p:cNvSpPr txBox="1"/>
          <p:nvPr/>
        </p:nvSpPr>
        <p:spPr>
          <a:xfrm>
            <a:off x="1" y="8565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0B6DB-995B-9F00-7995-A2D9B3614EC0}"/>
              </a:ext>
            </a:extLst>
          </p:cNvPr>
          <p:cNvSpPr txBox="1"/>
          <p:nvPr/>
        </p:nvSpPr>
        <p:spPr>
          <a:xfrm>
            <a:off x="925749" y="1880681"/>
            <a:ext cx="7957800" cy="353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base">
              <a:lnSpc>
                <a:spcPct val="107000"/>
              </a:lnSpc>
              <a:spcAft>
                <a:spcPts val="1035"/>
              </a:spcAft>
              <a:buClr>
                <a:srgbClr val="000000"/>
              </a:buClr>
              <a:buSzPts val="1200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highlight>
                  <a:srgbClr val="BD582C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  <a:endParaRPr lang="en-US" sz="1200" u="none" strike="noStrike" kern="100" dirty="0">
              <a:solidFill>
                <a:srgbClr val="000000"/>
              </a:solidFill>
              <a:effectLst/>
              <a:highlight>
                <a:srgbClr val="BD582C"/>
              </a:highlight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07000"/>
              </a:lnSpc>
              <a:spcAft>
                <a:spcPts val="103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Web &amp; Android</a:t>
            </a:r>
          </a:p>
          <a:p>
            <a:pPr marL="742950" marR="0" lvl="1" indent="-285750" algn="just" fontAlgn="base">
              <a:lnSpc>
                <a:spcPct val="107000"/>
              </a:lnSpc>
              <a:spcAft>
                <a:spcPts val="103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u="none" strike="noStrike" kern="100" dirty="0">
                <a:solidFill>
                  <a:srgbClr val="0D0D0D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HTML, CSS, and JavaScript</a:t>
            </a:r>
            <a:endParaRPr lang="en-US" sz="1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just" fontAlgn="base">
              <a:lnSpc>
                <a:spcPct val="112000"/>
              </a:lnSpc>
              <a:spcAft>
                <a:spcPts val="98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u="none" strike="noStrike" kern="100" dirty="0">
                <a:solidFill>
                  <a:srgbClr val="0D0D0D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PHP, MYSQL</a:t>
            </a:r>
            <a:endParaRPr lang="en-US" sz="1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just" fontAlgn="base">
              <a:lnSpc>
                <a:spcPct val="107000"/>
              </a:lnSpc>
              <a:spcAft>
                <a:spcPts val="78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Web Server </a:t>
            </a: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XAMPP (My SQL &amp; PHP)</a:t>
            </a:r>
          </a:p>
          <a:p>
            <a:pPr marL="742950" marR="0" lvl="1" indent="-285750" algn="just" fontAlgn="base">
              <a:lnSpc>
                <a:spcPct val="107000"/>
              </a:lnSpc>
              <a:spcAft>
                <a:spcPts val="78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Development tools : 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Android  Studio &amp; Notepad++</a:t>
            </a:r>
          </a:p>
          <a:p>
            <a:pPr marL="708660" marR="0" indent="0" algn="l">
              <a:lnSpc>
                <a:spcPct val="107000"/>
              </a:lnSpc>
              <a:spcAft>
                <a:spcPts val="1050"/>
              </a:spcAft>
              <a:buNone/>
            </a:pPr>
            <a:r>
              <a: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R="0" lvl="0" algn="l" fontAlgn="base">
              <a:lnSpc>
                <a:spcPct val="107000"/>
              </a:lnSpc>
              <a:spcAft>
                <a:spcPts val="1035"/>
              </a:spcAft>
              <a:buClr>
                <a:srgbClr val="000000"/>
              </a:buClr>
              <a:buSzPts val="1200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highlight>
                  <a:srgbClr val="BD582C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  <a:endParaRPr lang="en-US" sz="1200" u="none" strike="noStrike" kern="100" dirty="0">
              <a:solidFill>
                <a:srgbClr val="000000"/>
              </a:solidFill>
              <a:effectLst/>
              <a:highlight>
                <a:srgbClr val="BD582C"/>
              </a:highlight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12000"/>
              </a:lnSpc>
              <a:spcAft>
                <a:spcPts val="98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Processor: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Minimum Intel i3 or higher </a:t>
            </a:r>
          </a:p>
          <a:p>
            <a:pPr marL="742950" marR="0" lvl="1" indent="-285750" algn="just" fontAlgn="base">
              <a:lnSpc>
                <a:spcPct val="112000"/>
              </a:lnSpc>
              <a:spcAft>
                <a:spcPts val="98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RAM: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4GB (Minimum) </a:t>
            </a:r>
          </a:p>
          <a:p>
            <a:pPr marL="742950" marR="0" lvl="1" indent="-285750" algn="just" fontAlgn="base">
              <a:lnSpc>
                <a:spcPct val="112000"/>
              </a:lnSpc>
              <a:spcAft>
                <a:spcPts val="75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Storage:</a:t>
            </a:r>
            <a:r>
              <a:rPr lang="en-U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20GB Hard Disk Space </a:t>
            </a:r>
          </a:p>
        </p:txBody>
      </p:sp>
      <p:sp>
        <p:nvSpPr>
          <p:cNvPr id="5" name="object 143">
            <a:extLst>
              <a:ext uri="{FF2B5EF4-FFF2-40B4-BE49-F238E27FC236}">
                <a16:creationId xmlns:a16="http://schemas.microsoft.com/office/drawing/2014/main" id="{1100CC82-48F7-AFB0-1E32-ECF8F761D347}"/>
              </a:ext>
            </a:extLst>
          </p:cNvPr>
          <p:cNvSpPr/>
          <p:nvPr/>
        </p:nvSpPr>
        <p:spPr>
          <a:xfrm>
            <a:off x="8229385" y="1977861"/>
            <a:ext cx="3484415" cy="351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142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3AF75-DB93-9A69-6555-B09E1CB4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612E68-1456-F5C8-BE0A-4931FE1E1C06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9CC55-CAC6-0184-AA88-CC33611EA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200" y="1426607"/>
            <a:ext cx="6107426" cy="4088976"/>
          </a:xfrm>
        </p:spPr>
        <p:txBody>
          <a:bodyPr>
            <a:noAutofit/>
          </a:bodyPr>
          <a:lstStyle/>
          <a:p>
            <a:pPr marR="0" algn="l"/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 Couriers: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processes courier details such as types, dimensions, and descriptions.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couriers are prepared for future booking and delivery processes.</a:t>
            </a:r>
            <a:b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 Courier: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provide courier details (destination, size, and type) to book the service.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information is sent to the courier system for processing.</a:t>
            </a:r>
            <a:b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Track Delivery: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can monitor their courier's status in real time using the system.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 updates include the current location and expected time of arrival.</a:t>
            </a:r>
            <a:b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Delivery Process: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Couriers are assigned to delivery personnel.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 details like destination, barcodes, and receiver information are updated in the system.</a:t>
            </a:r>
            <a:b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 Interaction: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provide input such as booking requests, payments, and contact information.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responds with booking confirmations, tracking updates, and delivery completion status.</a:t>
            </a:r>
            <a:b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Outputs: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 about the courier's status and delivery are sent to the customer.</a:t>
            </a:r>
            <a:b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Delivery details are logged for administrative purposes.</a:t>
            </a:r>
            <a:endParaRPr lang="en-US" sz="1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6AC463-492E-DD57-B389-7CD80EB6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92430-8409-12A1-7527-E075C85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E2FCF4-242D-C64B-B5C4-73FE93A6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91DB53F-6DD2-7306-0352-87E832950B5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275" y="136525"/>
            <a:ext cx="720725" cy="7207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97518-A86B-F523-E7C6-32A0653D900E}"/>
              </a:ext>
            </a:extLst>
          </p:cNvPr>
          <p:cNvSpPr txBox="1"/>
          <p:nvPr/>
        </p:nvSpPr>
        <p:spPr>
          <a:xfrm>
            <a:off x="3862857" y="856525"/>
            <a:ext cx="4466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 DFD )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Courier Management Software – Student Project Guidance &amp; Development">
            <a:extLst>
              <a:ext uri="{FF2B5EF4-FFF2-40B4-BE49-F238E27FC236}">
                <a16:creationId xmlns:a16="http://schemas.microsoft.com/office/drawing/2014/main" id="{59A525EA-BD6C-8EEE-0CF8-8DE1139D5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60" y="1793195"/>
            <a:ext cx="5349240" cy="3388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83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25BEC-1B71-EA32-B029-A4E7A8D8F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7FCA27-E604-1594-3C50-A658BCD81BB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52F8560-1196-7561-D444-DBF30440F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626194-5B15-27B0-9CFD-5460FC77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7535A1-5D79-A732-CB4A-19CEE62C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F0121-42A5-9A9B-E8B6-8E909745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246FE-D644-1208-A21A-1338644504C6}"/>
              </a:ext>
            </a:extLst>
          </p:cNvPr>
          <p:cNvSpPr txBox="1"/>
          <p:nvPr/>
        </p:nvSpPr>
        <p:spPr>
          <a:xfrm>
            <a:off x="5424983" y="856525"/>
            <a:ext cx="1901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5D5FF-7262-9EA9-1E1B-AC475B436DF2}"/>
              </a:ext>
            </a:extLst>
          </p:cNvPr>
          <p:cNvSpPr txBox="1"/>
          <p:nvPr/>
        </p:nvSpPr>
        <p:spPr>
          <a:xfrm>
            <a:off x="749030" y="1254868"/>
            <a:ext cx="1067511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tabLst>
                <a:tab pos="2860675" algn="l"/>
              </a:tabLst>
            </a:pPr>
            <a:r>
              <a:rPr lang="en-US" dirty="0"/>
              <a:t>A successful courier management system website achieves the following: </a:t>
            </a:r>
          </a:p>
          <a:p>
            <a:pPr>
              <a:spcBef>
                <a:spcPts val="1200"/>
              </a:spcBef>
            </a:pPr>
            <a:r>
              <a:rPr lang="en-US" dirty="0"/>
              <a:t>• </a:t>
            </a:r>
            <a:r>
              <a:rPr lang="en-US" b="1" dirty="0"/>
              <a:t>Improved Efficiency: </a:t>
            </a:r>
            <a:r>
              <a:rPr lang="en-US" dirty="0"/>
              <a:t>Automation of key processes like booking, tracking, and billing reduces manual work, minimizes errors, and speeds up operations. 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• </a:t>
            </a:r>
            <a:r>
              <a:rPr lang="en-US" b="1" dirty="0"/>
              <a:t>Enhanced Customer Experience: </a:t>
            </a:r>
            <a:r>
              <a:rPr lang="en-US" dirty="0"/>
              <a:t>Real-time tracking, online booking, and proactive notifications empower customers with greater control and transparency over their shipments, leading to increased satisfaction.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 • </a:t>
            </a:r>
            <a:r>
              <a:rPr lang="en-US" b="1" dirty="0"/>
              <a:t>Cost Reduction: </a:t>
            </a:r>
            <a:r>
              <a:rPr lang="en-US" dirty="0"/>
              <a:t>Optimized routes, efficient resource allocation, and reduced administrative overhead contribute to significant cost savings. 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• </a:t>
            </a:r>
            <a:r>
              <a:rPr lang="en-US" b="1" dirty="0"/>
              <a:t>Increased Revenue: </a:t>
            </a:r>
            <a:r>
              <a:rPr lang="en-US" dirty="0"/>
              <a:t>Improved service quality, wider reach through online presence, and enhanced customer satisfaction can attract more customers and drive revenue growth.</a:t>
            </a:r>
          </a:p>
          <a:p>
            <a:pPr>
              <a:spcBef>
                <a:spcPts val="1200"/>
              </a:spcBef>
            </a:pPr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A5C58-8A76-73D7-FBA1-66757211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1381EF-F531-99C1-56CC-2AA0D5734341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0C5C29D-D290-204E-BA69-D36B4DABC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46BACE-235A-52A5-D6A3-B078166C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C61E02-0DD7-FB2E-917E-5F8939A5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C4A264-80B9-289C-2143-55A2D3ED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E7D37-398A-21BC-1FB2-AD17962A4FD7}"/>
              </a:ext>
            </a:extLst>
          </p:cNvPr>
          <p:cNvSpPr txBox="1"/>
          <p:nvPr/>
        </p:nvSpPr>
        <p:spPr>
          <a:xfrm>
            <a:off x="5424983" y="856525"/>
            <a:ext cx="222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12562-B8A5-5E07-5B88-D3C5BF1E7699}"/>
              </a:ext>
            </a:extLst>
          </p:cNvPr>
          <p:cNvSpPr txBox="1"/>
          <p:nvPr/>
        </p:nvSpPr>
        <p:spPr>
          <a:xfrm>
            <a:off x="729574" y="1608529"/>
            <a:ext cx="106242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this System for the better services and faster processing.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very useful and easy to use.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Courier facility in India is very cheaper and maximum charges but we can send the courier to destination in minimum charges.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 will be Save.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Satisfaction.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routes, reduced fuel consumption, and contribute to lower costs.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68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1964</TotalTime>
  <Words>815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Manage Couriers: Admin processes courier details such as types, dimensions, and descriptions. The couriers are prepared for future booking and delivery processes.  Book Courier: Customers provide courier details (destination, size, and type) to book the service. Booking information is sent to the courier system for processing.  Track Delivery: Customers can monitor their courier's status in real time using the system. Delivery updates include the current location and expected time of arrival.  Delivery Process: Couriers are assigned to delivery personnel. Delivery details like destination, barcodes, and receiver information are updated in the system.  Customer Interaction: Customers provide input such as booking requests, payments, and contact information. The system responds with booking confirmations, tracking updates, and delivery completion status.  System Outputs: Notifications about the courier's status and delivery are sent to the customer. Delivery details are logged for administrative purposes.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[MCA-001-2023-24] AMAN AGRAWAL</cp:lastModifiedBy>
  <cp:revision>42</cp:revision>
  <dcterms:created xsi:type="dcterms:W3CDTF">2022-04-04T16:03:24Z</dcterms:created>
  <dcterms:modified xsi:type="dcterms:W3CDTF">2025-03-30T04:33:13Z</dcterms:modified>
</cp:coreProperties>
</file>