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1" r:id="rId6"/>
    <p:sldId id="262" r:id="rId7"/>
    <p:sldId id="263" r:id="rId8"/>
    <p:sldId id="260" r:id="rId9"/>
    <p:sldId id="264" r:id="rId10"/>
    <p:sldId id="265" r:id="rId11"/>
    <p:sldId id="266" r:id="rId12"/>
    <p:sldId id="267" r:id="rId13"/>
    <p:sldId id="268" r:id="rId14"/>
    <p:sldId id="269" r:id="rId15"/>
    <p:sldId id="270" r:id="rId16"/>
    <p:sldId id="277" r:id="rId17"/>
    <p:sldId id="278" r:id="rId18"/>
    <p:sldId id="279"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75" d="100"/>
          <a:sy n="75" d="100"/>
        </p:scale>
        <p:origin x="974" y="29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74423" y="802298"/>
            <a:ext cx="8637073" cy="2920713"/>
          </a:xfrm>
        </p:spPr>
        <p:txBody>
          <a:bodyPr bIns="0" anchor="b">
            <a:normAutofit/>
          </a:bodyPr>
          <a:lstStyle>
            <a:lvl1pPr algn="ctr">
              <a:defRPr sz="6600"/>
            </a:lvl1pPr>
          </a:lstStyle>
          <a:p>
            <a:r>
              <a:rPr lang="en-US"/>
              <a:t>Click to edit Master title style</a:t>
            </a:r>
            <a:endParaRPr lang="en-US" dirty="0"/>
          </a:p>
        </p:txBody>
      </p:sp>
      <p:sp>
        <p:nvSpPr>
          <p:cNvPr id="3" name="Subtitle 2"/>
          <p:cNvSpPr>
            <a:spLocks noGrp="1"/>
          </p:cNvSpPr>
          <p:nvPr>
            <p:ph type="subTitle" idx="1"/>
          </p:nvPr>
        </p:nvSpPr>
        <p:spPr>
          <a:xfrm>
            <a:off x="1774424" y="3724074"/>
            <a:ext cx="8637072" cy="977621"/>
          </a:xfrm>
        </p:spPr>
        <p:txBody>
          <a:bodyPr tIns="91440" bIns="91440">
            <a:normAutofit/>
          </a:bodyPr>
          <a:lstStyle>
            <a:lvl1pPr marL="0" indent="0" algn="ctr">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12/10/2019</a:t>
            </a:fld>
            <a:endParaRPr lang="en-US" dirty="0"/>
          </a:p>
        </p:txBody>
      </p:sp>
      <p:sp>
        <p:nvSpPr>
          <p:cNvPr id="5" name="Footer Placeholder 4"/>
          <p:cNvSpPr>
            <a:spLocks noGrp="1"/>
          </p:cNvSpPr>
          <p:nvPr>
            <p:ph type="ftr" sz="quarter" idx="11"/>
          </p:nvPr>
        </p:nvSpPr>
        <p:spPr>
          <a:xfrm>
            <a:off x="1451579" y="329307"/>
            <a:ext cx="5626774" cy="309201"/>
          </a:xfrm>
        </p:spPr>
        <p:txBody>
          <a:bodyPr/>
          <a:lstStyle/>
          <a:p>
            <a:endParaRPr lang="en-US" dirty="0"/>
          </a:p>
        </p:txBody>
      </p:sp>
      <p:sp>
        <p:nvSpPr>
          <p:cNvPr id="6" name="Slide Number Placeholder 5"/>
          <p:cNvSpPr>
            <a:spLocks noGrp="1"/>
          </p:cNvSpPr>
          <p:nvPr>
            <p:ph type="sldNum" sz="quarter" idx="12"/>
          </p:nvPr>
        </p:nvSpPr>
        <p:spPr>
          <a:xfrm>
            <a:off x="476834" y="798973"/>
            <a:ext cx="811019" cy="503578"/>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7052"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518654"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74423" y="1756130"/>
            <a:ext cx="8643154" cy="1969007"/>
          </a:xfrm>
        </p:spPr>
        <p:txBody>
          <a:bodyPr anchor="b">
            <a:normAutofit/>
          </a:bodyPr>
          <a:lstStyle>
            <a:lvl1pPr algn="ctr">
              <a:defRPr sz="3600"/>
            </a:lvl1pPr>
          </a:lstStyle>
          <a:p>
            <a:r>
              <a:rPr lang="en-US"/>
              <a:t>Click to edit Master title style</a:t>
            </a:r>
            <a:endParaRPr lang="en-US" dirty="0"/>
          </a:p>
        </p:txBody>
      </p:sp>
      <p:sp>
        <p:nvSpPr>
          <p:cNvPr id="3" name="Text Placeholder 2"/>
          <p:cNvSpPr>
            <a:spLocks noGrp="1"/>
          </p:cNvSpPr>
          <p:nvPr>
            <p:ph type="body" idx="1"/>
          </p:nvPr>
        </p:nvSpPr>
        <p:spPr>
          <a:xfrm>
            <a:off x="1774423" y="3725137"/>
            <a:ext cx="8643154" cy="1093987"/>
          </a:xfrm>
        </p:spPr>
        <p:txBody>
          <a:bodyPr tIns="91440">
            <a:normAutofit/>
          </a:bodyPr>
          <a:lstStyle>
            <a:lvl1pPr marL="0" indent="0" algn="ct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12/10/2019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293577"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488654"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54140" y="2017343"/>
            <a:ext cx="4488654"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295603"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488794"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488794"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56025" y="2023003"/>
            <a:ext cx="4488794"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56025" y="2821491"/>
            <a:ext cx="4488794"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12/10/2019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12/10/2019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12/10/2019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2961967" cy="2406518"/>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73032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2961967"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blipFill dpi="0" rotWithShape="1">
              <a:blip r:embed="rId2">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2"/>
            <a:ext cx="5532328" cy="1922299"/>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50000"/>
              <a:lumOff val="50000"/>
              <a:alpha val="80000"/>
            </a:schemeClr>
          </a:solidFill>
          <a:ln w="9525" cap="sq">
            <a:noFill/>
            <a:miter lim="800000"/>
          </a:ln>
          <a:effectLst/>
        </p:spPr>
        <p:txBody>
          <a:bodyPr vert="horz" lIns="91440" tIns="45720" rIns="91440" bIns="45720" rtlCol="0" anchor="t">
            <a:normAutofit/>
          </a:bodyPr>
          <a:lstStyle>
            <a:lvl1pPr>
              <a:defRPr lang="en-US" sz="3200" dirty="0"/>
            </a:lvl1pPr>
          </a:lstStyle>
          <a:p>
            <a:pPr lvl="0" algn="ctr"/>
            <a:r>
              <a:rPr lang="en-US"/>
              <a:t>Click icon to add picture</a:t>
            </a:r>
            <a:endParaRPr lang="en-US" dirty="0"/>
          </a:p>
        </p:txBody>
      </p:sp>
      <p:sp>
        <p:nvSpPr>
          <p:cNvPr id="4" name="Text Placeholder 3"/>
          <p:cNvSpPr>
            <a:spLocks noGrp="1"/>
          </p:cNvSpPr>
          <p:nvPr>
            <p:ph type="body" sz="half" idx="2"/>
          </p:nvPr>
        </p:nvSpPr>
        <p:spPr>
          <a:xfrm>
            <a:off x="1450329" y="3059600"/>
            <a:ext cx="5524404" cy="2090134"/>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12/10/2019</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51579" y="804519"/>
            <a:ext cx="9291215" cy="104923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29121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42079"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12/10/2019</a:t>
            </a:fld>
            <a:endParaRPr lang="en-US" dirty="0"/>
          </a:p>
        </p:txBody>
      </p:sp>
      <p:sp>
        <p:nvSpPr>
          <p:cNvPr id="5" name="Footer Placeholder 4"/>
          <p:cNvSpPr>
            <a:spLocks noGrp="1"/>
          </p:cNvSpPr>
          <p:nvPr>
            <p:ph type="ftr" sz="quarter" idx="3"/>
          </p:nvPr>
        </p:nvSpPr>
        <p:spPr>
          <a:xfrm>
            <a:off x="1451579" y="329307"/>
            <a:ext cx="562677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sp>
        <p:nvSpPr>
          <p:cNvPr id="9" name="Rectangle 8"/>
          <p:cNvSpPr/>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12" name="Straight Connector 11"/>
          <p:cNvCxnSpPr/>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90000"/>
        </a:lnSpc>
        <a:spcBef>
          <a:spcPct val="0"/>
        </a:spcBef>
        <a:buNone/>
        <a:defRPr sz="3200" b="0" i="0" kern="1200" cap="all">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researchgate.net/profile/Srideivanai_Nagarajan/publication/281213698_Design_and_Implementation_of_Expert_Clinical_System_for_Diagnosing_Diabetes_Using_Data_Mining_Techniques/links/5606c94708aeb5718ff75f4b.pdf" TargetMode="External"/><Relationship Id="rId7" Type="http://schemas.openxmlformats.org/officeDocument/2006/relationships/hyperlink" Target="https://www.niddk.nih.gov/health-information/diabetes/overview/what-is-diabetes" TargetMode="External"/><Relationship Id="rId2" Type="http://schemas.openxmlformats.org/officeDocument/2006/relationships/hyperlink" Target="https://archive.ics.uci.edu/ml/datasets/diabetes+130-us+hospitals+for+years+1999-2008" TargetMode="External"/><Relationship Id="rId1" Type="http://schemas.openxmlformats.org/officeDocument/2006/relationships/slideLayout" Target="../slideLayouts/slideLayout2.xml"/><Relationship Id="rId6" Type="http://schemas.openxmlformats.org/officeDocument/2006/relationships/hyperlink" Target="https://www.diabetes.co.uk/diabetes_mody.html" TargetMode="External"/><Relationship Id="rId5" Type="http://schemas.openxmlformats.org/officeDocument/2006/relationships/hyperlink" Target="https://www.diabetes.co.uk/diabetes_lada.html" TargetMode="External"/><Relationship Id="rId4" Type="http://schemas.openxmlformats.org/officeDocument/2006/relationships/hyperlink" Target="https://bmcmedinformdecismak.biomedcentral.com/articles/10.1186/1472-6947-9-28"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06E67-B74C-4533-92C9-A0133A741CC1}"/>
              </a:ext>
            </a:extLst>
          </p:cNvPr>
          <p:cNvSpPr>
            <a:spLocks noGrp="1"/>
          </p:cNvSpPr>
          <p:nvPr>
            <p:ph type="ctrTitle"/>
          </p:nvPr>
        </p:nvSpPr>
        <p:spPr/>
        <p:txBody>
          <a:bodyPr>
            <a:normAutofit/>
          </a:bodyPr>
          <a:lstStyle/>
          <a:p>
            <a:r>
              <a:rPr lang="en-US" sz="3600" b="1" dirty="0"/>
              <a:t>Clinical Prediction On readmission after Changing-Medication for Diabetic Patients. </a:t>
            </a:r>
            <a:br>
              <a:rPr lang="en-US" sz="3600" dirty="0"/>
            </a:br>
            <a:endParaRPr lang="en-US" sz="3600" dirty="0"/>
          </a:p>
        </p:txBody>
      </p:sp>
      <p:sp>
        <p:nvSpPr>
          <p:cNvPr id="3" name="Subtitle 2">
            <a:extLst>
              <a:ext uri="{FF2B5EF4-FFF2-40B4-BE49-F238E27FC236}">
                <a16:creationId xmlns:a16="http://schemas.microsoft.com/office/drawing/2014/main" id="{BB9CA1E0-E364-4761-8523-88791A9143A9}"/>
              </a:ext>
            </a:extLst>
          </p:cNvPr>
          <p:cNvSpPr>
            <a:spLocks noGrp="1"/>
          </p:cNvSpPr>
          <p:nvPr>
            <p:ph type="subTitle" idx="1"/>
          </p:nvPr>
        </p:nvSpPr>
        <p:spPr/>
        <p:txBody>
          <a:bodyPr/>
          <a:lstStyle/>
          <a:p>
            <a:r>
              <a:rPr lang="en-US" dirty="0"/>
              <a:t>ABDULLAH ALLUHIDAN</a:t>
            </a:r>
          </a:p>
          <a:p>
            <a:r>
              <a:rPr lang="en-US" dirty="0"/>
              <a:t>FINAL-PROJECT HAP-780</a:t>
            </a:r>
          </a:p>
        </p:txBody>
      </p:sp>
    </p:spTree>
    <p:extLst>
      <p:ext uri="{BB962C8B-B14F-4D97-AF65-F5344CB8AC3E}">
        <p14:creationId xmlns:p14="http://schemas.microsoft.com/office/powerpoint/2010/main" val="15668507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A3A4E-C58D-46F4-86A7-9E783698FDBF}"/>
              </a:ext>
            </a:extLst>
          </p:cNvPr>
          <p:cNvSpPr>
            <a:spLocks noGrp="1"/>
          </p:cNvSpPr>
          <p:nvPr>
            <p:ph type="title"/>
          </p:nvPr>
        </p:nvSpPr>
        <p:spPr/>
        <p:txBody>
          <a:bodyPr/>
          <a:lstStyle/>
          <a:p>
            <a:r>
              <a:rPr lang="en-US" dirty="0"/>
              <a:t>Data Pre-processing:</a:t>
            </a:r>
          </a:p>
        </p:txBody>
      </p:sp>
      <p:pic>
        <p:nvPicPr>
          <p:cNvPr id="5" name="Content Placeholder 4" descr="A screen shot of a computer&#10;&#10;Description automatically generated">
            <a:extLst>
              <a:ext uri="{FF2B5EF4-FFF2-40B4-BE49-F238E27FC236}">
                <a16:creationId xmlns:a16="http://schemas.microsoft.com/office/drawing/2014/main" id="{29C62247-D7D8-4176-B75E-036412FED03C}"/>
              </a:ext>
            </a:extLst>
          </p:cNvPr>
          <p:cNvPicPr>
            <a:picLocks noGrp="1" noChangeAspect="1"/>
          </p:cNvPicPr>
          <p:nvPr>
            <p:ph idx="1"/>
          </p:nvPr>
        </p:nvPicPr>
        <p:blipFill>
          <a:blip r:embed="rId2"/>
          <a:stretch>
            <a:fillRect/>
          </a:stretch>
        </p:blipFill>
        <p:spPr>
          <a:xfrm>
            <a:off x="1679859" y="2016125"/>
            <a:ext cx="8833869" cy="3449638"/>
          </a:xfrm>
        </p:spPr>
      </p:pic>
    </p:spTree>
    <p:extLst>
      <p:ext uri="{BB962C8B-B14F-4D97-AF65-F5344CB8AC3E}">
        <p14:creationId xmlns:p14="http://schemas.microsoft.com/office/powerpoint/2010/main" val="5881339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9ECAD-BA60-4983-ABBF-15F4358B0DAB}"/>
              </a:ext>
            </a:extLst>
          </p:cNvPr>
          <p:cNvSpPr>
            <a:spLocks noGrp="1"/>
          </p:cNvSpPr>
          <p:nvPr>
            <p:ph type="title"/>
          </p:nvPr>
        </p:nvSpPr>
        <p:spPr/>
        <p:txBody>
          <a:bodyPr/>
          <a:lstStyle/>
          <a:p>
            <a:r>
              <a:rPr lang="en-US" dirty="0"/>
              <a:t>Data pre-processing:</a:t>
            </a:r>
          </a:p>
        </p:txBody>
      </p:sp>
      <p:pic>
        <p:nvPicPr>
          <p:cNvPr id="5" name="Content Placeholder 4" descr="A picture containing window&#10;&#10;Description automatically generated">
            <a:extLst>
              <a:ext uri="{FF2B5EF4-FFF2-40B4-BE49-F238E27FC236}">
                <a16:creationId xmlns:a16="http://schemas.microsoft.com/office/drawing/2014/main" id="{A635A757-7390-44CF-B9BB-C4EF0E2B2827}"/>
              </a:ext>
            </a:extLst>
          </p:cNvPr>
          <p:cNvPicPr>
            <a:picLocks noGrp="1" noChangeAspect="1"/>
          </p:cNvPicPr>
          <p:nvPr>
            <p:ph idx="1"/>
          </p:nvPr>
        </p:nvPicPr>
        <p:blipFill>
          <a:blip r:embed="rId2"/>
          <a:stretch>
            <a:fillRect/>
          </a:stretch>
        </p:blipFill>
        <p:spPr>
          <a:xfrm>
            <a:off x="1785877" y="2016125"/>
            <a:ext cx="8621834" cy="3449638"/>
          </a:xfrm>
        </p:spPr>
      </p:pic>
    </p:spTree>
    <p:extLst>
      <p:ext uri="{BB962C8B-B14F-4D97-AF65-F5344CB8AC3E}">
        <p14:creationId xmlns:p14="http://schemas.microsoft.com/office/powerpoint/2010/main" val="16199005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44A3F-0AD6-453B-9E79-C010D109D14B}"/>
              </a:ext>
            </a:extLst>
          </p:cNvPr>
          <p:cNvSpPr>
            <a:spLocks noGrp="1"/>
          </p:cNvSpPr>
          <p:nvPr>
            <p:ph type="title"/>
          </p:nvPr>
        </p:nvSpPr>
        <p:spPr/>
        <p:txBody>
          <a:bodyPr/>
          <a:lstStyle/>
          <a:p>
            <a:r>
              <a:rPr lang="en-US" dirty="0"/>
              <a:t>Data preprocessing:</a:t>
            </a:r>
          </a:p>
        </p:txBody>
      </p:sp>
      <p:pic>
        <p:nvPicPr>
          <p:cNvPr id="5" name="Content Placeholder 4" descr="A screenshot of a social media post&#10;&#10;Description automatically generated">
            <a:extLst>
              <a:ext uri="{FF2B5EF4-FFF2-40B4-BE49-F238E27FC236}">
                <a16:creationId xmlns:a16="http://schemas.microsoft.com/office/drawing/2014/main" id="{B3AE93C6-4612-4E4A-BFDF-11B669375617}"/>
              </a:ext>
            </a:extLst>
          </p:cNvPr>
          <p:cNvPicPr>
            <a:picLocks noGrp="1" noChangeAspect="1"/>
          </p:cNvPicPr>
          <p:nvPr>
            <p:ph idx="1"/>
          </p:nvPr>
        </p:nvPicPr>
        <p:blipFill>
          <a:blip r:embed="rId2"/>
          <a:stretch>
            <a:fillRect/>
          </a:stretch>
        </p:blipFill>
        <p:spPr>
          <a:xfrm>
            <a:off x="1450975" y="2155824"/>
            <a:ext cx="9291638" cy="3170239"/>
          </a:xfrm>
        </p:spPr>
      </p:pic>
    </p:spTree>
    <p:extLst>
      <p:ext uri="{BB962C8B-B14F-4D97-AF65-F5344CB8AC3E}">
        <p14:creationId xmlns:p14="http://schemas.microsoft.com/office/powerpoint/2010/main" val="9959700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67A04-F34D-40FE-9FDA-34C6F14FAB8B}"/>
              </a:ext>
            </a:extLst>
          </p:cNvPr>
          <p:cNvSpPr>
            <a:spLocks noGrp="1"/>
          </p:cNvSpPr>
          <p:nvPr>
            <p:ph type="title"/>
          </p:nvPr>
        </p:nvSpPr>
        <p:spPr/>
        <p:txBody>
          <a:bodyPr/>
          <a:lstStyle/>
          <a:p>
            <a:r>
              <a:rPr lang="en-US" dirty="0"/>
              <a:t>Data pre-processing</a:t>
            </a:r>
          </a:p>
        </p:txBody>
      </p:sp>
      <p:pic>
        <p:nvPicPr>
          <p:cNvPr id="5" name="Content Placeholder 4" descr="A screenshot of a computer&#10;&#10;Description automatically generated">
            <a:extLst>
              <a:ext uri="{FF2B5EF4-FFF2-40B4-BE49-F238E27FC236}">
                <a16:creationId xmlns:a16="http://schemas.microsoft.com/office/drawing/2014/main" id="{B410B6EF-AB04-4AA0-ADF5-3D271A2E3EE5}"/>
              </a:ext>
            </a:extLst>
          </p:cNvPr>
          <p:cNvPicPr>
            <a:picLocks noGrp="1" noChangeAspect="1"/>
          </p:cNvPicPr>
          <p:nvPr>
            <p:ph idx="1"/>
          </p:nvPr>
        </p:nvPicPr>
        <p:blipFill>
          <a:blip r:embed="rId2"/>
          <a:stretch>
            <a:fillRect/>
          </a:stretch>
        </p:blipFill>
        <p:spPr>
          <a:xfrm>
            <a:off x="1450975" y="2051995"/>
            <a:ext cx="9291638" cy="3377897"/>
          </a:xfrm>
        </p:spPr>
      </p:pic>
    </p:spTree>
    <p:extLst>
      <p:ext uri="{BB962C8B-B14F-4D97-AF65-F5344CB8AC3E}">
        <p14:creationId xmlns:p14="http://schemas.microsoft.com/office/powerpoint/2010/main" val="40292383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38AE3-550B-4770-865E-249709C819E4}"/>
              </a:ext>
            </a:extLst>
          </p:cNvPr>
          <p:cNvSpPr>
            <a:spLocks noGrp="1"/>
          </p:cNvSpPr>
          <p:nvPr>
            <p:ph type="title"/>
          </p:nvPr>
        </p:nvSpPr>
        <p:spPr/>
        <p:txBody>
          <a:bodyPr/>
          <a:lstStyle/>
          <a:p>
            <a:r>
              <a:rPr lang="en-US" dirty="0"/>
              <a:t>Data pre-</a:t>
            </a:r>
            <a:r>
              <a:rPr lang="en-US" dirty="0" err="1"/>
              <a:t>processsing</a:t>
            </a:r>
            <a:endParaRPr lang="en-US" dirty="0"/>
          </a:p>
        </p:txBody>
      </p:sp>
      <p:pic>
        <p:nvPicPr>
          <p:cNvPr id="6" name="Content Placeholder 5" descr="A screenshot of a computer&#10;&#10;Description automatically generated">
            <a:extLst>
              <a:ext uri="{FF2B5EF4-FFF2-40B4-BE49-F238E27FC236}">
                <a16:creationId xmlns:a16="http://schemas.microsoft.com/office/drawing/2014/main" id="{92471EA7-2EF9-4762-A8D4-A44EECF6A777}"/>
              </a:ext>
            </a:extLst>
          </p:cNvPr>
          <p:cNvPicPr>
            <a:picLocks noGrp="1" noChangeAspect="1"/>
          </p:cNvPicPr>
          <p:nvPr>
            <p:ph idx="1"/>
          </p:nvPr>
        </p:nvPicPr>
        <p:blipFill>
          <a:blip r:embed="rId2"/>
          <a:stretch>
            <a:fillRect/>
          </a:stretch>
        </p:blipFill>
        <p:spPr>
          <a:xfrm>
            <a:off x="1868776" y="2016125"/>
            <a:ext cx="8456035" cy="3449638"/>
          </a:xfrm>
        </p:spPr>
      </p:pic>
    </p:spTree>
    <p:extLst>
      <p:ext uri="{BB962C8B-B14F-4D97-AF65-F5344CB8AC3E}">
        <p14:creationId xmlns:p14="http://schemas.microsoft.com/office/powerpoint/2010/main" val="18155246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BDE12-B304-49A6-BCE3-33CFE4681E5B}"/>
              </a:ext>
            </a:extLst>
          </p:cNvPr>
          <p:cNvSpPr>
            <a:spLocks noGrp="1"/>
          </p:cNvSpPr>
          <p:nvPr>
            <p:ph type="title"/>
          </p:nvPr>
        </p:nvSpPr>
        <p:spPr/>
        <p:txBody>
          <a:bodyPr/>
          <a:lstStyle/>
          <a:p>
            <a:r>
              <a:rPr lang="en-US" dirty="0"/>
              <a:t>Data processing:</a:t>
            </a:r>
          </a:p>
        </p:txBody>
      </p:sp>
      <p:pic>
        <p:nvPicPr>
          <p:cNvPr id="5" name="Content Placeholder 4" descr="A screenshot of a computer&#10;&#10;Description automatically generated">
            <a:extLst>
              <a:ext uri="{FF2B5EF4-FFF2-40B4-BE49-F238E27FC236}">
                <a16:creationId xmlns:a16="http://schemas.microsoft.com/office/drawing/2014/main" id="{1D4976AC-2866-47F4-8E48-8D6DB9F527A3}"/>
              </a:ext>
            </a:extLst>
          </p:cNvPr>
          <p:cNvPicPr>
            <a:picLocks noGrp="1" noChangeAspect="1"/>
          </p:cNvPicPr>
          <p:nvPr>
            <p:ph idx="1"/>
          </p:nvPr>
        </p:nvPicPr>
        <p:blipFill>
          <a:blip r:embed="rId2"/>
          <a:stretch>
            <a:fillRect/>
          </a:stretch>
        </p:blipFill>
        <p:spPr>
          <a:xfrm>
            <a:off x="1451579" y="2016124"/>
            <a:ext cx="9102121" cy="4117975"/>
          </a:xfrm>
        </p:spPr>
      </p:pic>
    </p:spTree>
    <p:extLst>
      <p:ext uri="{BB962C8B-B14F-4D97-AF65-F5344CB8AC3E}">
        <p14:creationId xmlns:p14="http://schemas.microsoft.com/office/powerpoint/2010/main" val="38561018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EE043-3730-4B21-8E2D-58CCA2CEE55A}"/>
              </a:ext>
            </a:extLst>
          </p:cNvPr>
          <p:cNvSpPr>
            <a:spLocks noGrp="1"/>
          </p:cNvSpPr>
          <p:nvPr>
            <p:ph type="title"/>
          </p:nvPr>
        </p:nvSpPr>
        <p:spPr/>
        <p:txBody>
          <a:bodyPr/>
          <a:lstStyle/>
          <a:p>
            <a:r>
              <a:rPr lang="en-US" dirty="0"/>
              <a:t>Summarizing The Models Results:</a:t>
            </a:r>
          </a:p>
        </p:txBody>
      </p:sp>
      <p:graphicFrame>
        <p:nvGraphicFramePr>
          <p:cNvPr id="6" name="Content Placeholder 5">
            <a:extLst>
              <a:ext uri="{FF2B5EF4-FFF2-40B4-BE49-F238E27FC236}">
                <a16:creationId xmlns:a16="http://schemas.microsoft.com/office/drawing/2014/main" id="{14D8CA68-B282-4E43-ACF3-CCB3173D1929}"/>
              </a:ext>
            </a:extLst>
          </p:cNvPr>
          <p:cNvGraphicFramePr>
            <a:graphicFrameLocks noGrp="1"/>
          </p:cNvGraphicFramePr>
          <p:nvPr>
            <p:ph idx="1"/>
            <p:extLst>
              <p:ext uri="{D42A27DB-BD31-4B8C-83A1-F6EECF244321}">
                <p14:modId xmlns:p14="http://schemas.microsoft.com/office/powerpoint/2010/main" val="658879858"/>
              </p:ext>
            </p:extLst>
          </p:nvPr>
        </p:nvGraphicFramePr>
        <p:xfrm>
          <a:off x="1597981" y="2590610"/>
          <a:ext cx="8975324" cy="2229965"/>
        </p:xfrm>
        <a:graphic>
          <a:graphicData uri="http://schemas.openxmlformats.org/drawingml/2006/table">
            <a:tbl>
              <a:tblPr firstRow="1" firstCol="1" bandRow="1">
                <a:tableStyleId>{5C22544A-7EE6-4342-B048-85BDC9FD1C3A}</a:tableStyleId>
              </a:tblPr>
              <a:tblGrid>
                <a:gridCol w="1084404">
                  <a:extLst>
                    <a:ext uri="{9D8B030D-6E8A-4147-A177-3AD203B41FA5}">
                      <a16:colId xmlns:a16="http://schemas.microsoft.com/office/drawing/2014/main" val="1085115407"/>
                    </a:ext>
                  </a:extLst>
                </a:gridCol>
                <a:gridCol w="762483">
                  <a:extLst>
                    <a:ext uri="{9D8B030D-6E8A-4147-A177-3AD203B41FA5}">
                      <a16:colId xmlns:a16="http://schemas.microsoft.com/office/drawing/2014/main" val="45657221"/>
                    </a:ext>
                  </a:extLst>
                </a:gridCol>
                <a:gridCol w="1130866">
                  <a:extLst>
                    <a:ext uri="{9D8B030D-6E8A-4147-A177-3AD203B41FA5}">
                      <a16:colId xmlns:a16="http://schemas.microsoft.com/office/drawing/2014/main" val="782206858"/>
                    </a:ext>
                  </a:extLst>
                </a:gridCol>
                <a:gridCol w="998116">
                  <a:extLst>
                    <a:ext uri="{9D8B030D-6E8A-4147-A177-3AD203B41FA5}">
                      <a16:colId xmlns:a16="http://schemas.microsoft.com/office/drawing/2014/main" val="2292918184"/>
                    </a:ext>
                  </a:extLst>
                </a:gridCol>
                <a:gridCol w="998116">
                  <a:extLst>
                    <a:ext uri="{9D8B030D-6E8A-4147-A177-3AD203B41FA5}">
                      <a16:colId xmlns:a16="http://schemas.microsoft.com/office/drawing/2014/main" val="2057976901"/>
                    </a:ext>
                  </a:extLst>
                </a:gridCol>
                <a:gridCol w="998116">
                  <a:extLst>
                    <a:ext uri="{9D8B030D-6E8A-4147-A177-3AD203B41FA5}">
                      <a16:colId xmlns:a16="http://schemas.microsoft.com/office/drawing/2014/main" val="1328346891"/>
                    </a:ext>
                  </a:extLst>
                </a:gridCol>
                <a:gridCol w="810439">
                  <a:extLst>
                    <a:ext uri="{9D8B030D-6E8A-4147-A177-3AD203B41FA5}">
                      <a16:colId xmlns:a16="http://schemas.microsoft.com/office/drawing/2014/main" val="3338007150"/>
                    </a:ext>
                  </a:extLst>
                </a:gridCol>
                <a:gridCol w="1189607">
                  <a:extLst>
                    <a:ext uri="{9D8B030D-6E8A-4147-A177-3AD203B41FA5}">
                      <a16:colId xmlns:a16="http://schemas.microsoft.com/office/drawing/2014/main" val="3415264358"/>
                    </a:ext>
                  </a:extLst>
                </a:gridCol>
                <a:gridCol w="1003177">
                  <a:extLst>
                    <a:ext uri="{9D8B030D-6E8A-4147-A177-3AD203B41FA5}">
                      <a16:colId xmlns:a16="http://schemas.microsoft.com/office/drawing/2014/main" val="3987854411"/>
                    </a:ext>
                  </a:extLst>
                </a:gridCol>
              </a:tblGrid>
              <a:tr h="1195615">
                <a:tc>
                  <a:txBody>
                    <a:bodyPr/>
                    <a:lstStyle/>
                    <a:p>
                      <a:pPr marL="0" marR="0">
                        <a:lnSpc>
                          <a:spcPct val="107000"/>
                        </a:lnSpc>
                        <a:spcBef>
                          <a:spcPts val="0"/>
                        </a:spcBef>
                        <a:spcAft>
                          <a:spcPts val="0"/>
                        </a:spcAft>
                      </a:pPr>
                      <a:r>
                        <a:rPr lang="en-US" sz="1200">
                          <a:effectLst/>
                        </a:rPr>
                        <a:t>MODEL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rPr>
                        <a:t>ROC</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rPr>
                        <a:t>Incorrectly classified instance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rPr>
                        <a:t>Weighted</a:t>
                      </a:r>
                      <a:endParaRPr lang="en-US" sz="1100">
                        <a:effectLst/>
                      </a:endParaRPr>
                    </a:p>
                    <a:p>
                      <a:pPr marL="0" marR="0">
                        <a:lnSpc>
                          <a:spcPct val="107000"/>
                        </a:lnSpc>
                        <a:spcBef>
                          <a:spcPts val="0"/>
                        </a:spcBef>
                        <a:spcAft>
                          <a:spcPts val="0"/>
                        </a:spcAft>
                      </a:pPr>
                      <a:r>
                        <a:rPr lang="en-US" sz="1200">
                          <a:effectLst/>
                        </a:rPr>
                        <a:t>Avg. Precision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rPr>
                        <a:t>Weighted</a:t>
                      </a:r>
                      <a:endParaRPr lang="en-US" sz="1100">
                        <a:effectLst/>
                      </a:endParaRPr>
                    </a:p>
                    <a:p>
                      <a:pPr marL="0" marR="0">
                        <a:lnSpc>
                          <a:spcPct val="107000"/>
                        </a:lnSpc>
                        <a:spcBef>
                          <a:spcPts val="0"/>
                        </a:spcBef>
                        <a:spcAft>
                          <a:spcPts val="0"/>
                        </a:spcAft>
                      </a:pPr>
                      <a:r>
                        <a:rPr lang="en-US" sz="1200">
                          <a:effectLst/>
                        </a:rPr>
                        <a:t>Avg. TP Rate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rPr>
                        <a:t>Weighted</a:t>
                      </a:r>
                      <a:endParaRPr lang="en-US" sz="1100">
                        <a:effectLst/>
                      </a:endParaRPr>
                    </a:p>
                    <a:p>
                      <a:pPr marL="0" marR="0">
                        <a:lnSpc>
                          <a:spcPct val="107000"/>
                        </a:lnSpc>
                        <a:spcBef>
                          <a:spcPts val="0"/>
                        </a:spcBef>
                        <a:spcAft>
                          <a:spcPts val="0"/>
                        </a:spcAft>
                      </a:pPr>
                      <a:r>
                        <a:rPr lang="en-US" sz="1200">
                          <a:effectLst/>
                        </a:rPr>
                        <a:t>Avg. FP Rate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rPr>
                        <a:t>Weighted</a:t>
                      </a:r>
                      <a:endParaRPr lang="en-US" sz="1100">
                        <a:effectLst/>
                      </a:endParaRPr>
                    </a:p>
                    <a:p>
                      <a:pPr marL="0" marR="0">
                        <a:lnSpc>
                          <a:spcPct val="107000"/>
                        </a:lnSpc>
                        <a:spcBef>
                          <a:spcPts val="0"/>
                        </a:spcBef>
                        <a:spcAft>
                          <a:spcPts val="0"/>
                        </a:spcAft>
                      </a:pPr>
                      <a:r>
                        <a:rPr lang="en-US" sz="1200">
                          <a:effectLst/>
                        </a:rPr>
                        <a:t>Avg. PRC Area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dirty="0">
                          <a:effectLst/>
                        </a:rPr>
                        <a:t>Recall</a:t>
                      </a:r>
                      <a:endParaRPr lang="en-US" sz="1100" dirty="0">
                        <a:effectLst/>
                      </a:endParaRPr>
                    </a:p>
                    <a:p>
                      <a:pPr marL="0" marR="0">
                        <a:lnSpc>
                          <a:spcPct val="107000"/>
                        </a:lnSpc>
                        <a:spcBef>
                          <a:spcPts val="0"/>
                        </a:spcBef>
                        <a:spcAft>
                          <a:spcPts val="0"/>
                        </a:spcAft>
                      </a:pPr>
                      <a:r>
                        <a:rPr lang="en-US" sz="1200" dirty="0">
                          <a:effectLst/>
                        </a:rPr>
                        <a:t> </a:t>
                      </a:r>
                      <a:endParaRPr lang="en-US" sz="1100" dirty="0">
                        <a:effectLst/>
                      </a:endParaRPr>
                    </a:p>
                    <a:p>
                      <a:pPr marL="0" marR="0">
                        <a:lnSpc>
                          <a:spcPct val="107000"/>
                        </a:lnSpc>
                        <a:spcBef>
                          <a:spcPts val="0"/>
                        </a:spcBef>
                        <a:spcAft>
                          <a:spcPts val="0"/>
                        </a:spcAft>
                      </a:pPr>
                      <a:r>
                        <a:rPr lang="en-US" sz="1200" dirty="0">
                          <a:effectLst/>
                        </a:rPr>
                        <a:t> </a:t>
                      </a:r>
                      <a:endParaRPr lang="en-US" sz="1100" dirty="0">
                        <a:effectLst/>
                      </a:endParaRPr>
                    </a:p>
                    <a:p>
                      <a:pPr marL="0" marR="0">
                        <a:lnSpc>
                          <a:spcPct val="107000"/>
                        </a:lnSpc>
                        <a:spcBef>
                          <a:spcPts val="0"/>
                        </a:spcBef>
                        <a:spcAft>
                          <a:spcPts val="0"/>
                        </a:spcAft>
                      </a:pPr>
                      <a:r>
                        <a:rPr lang="en-US" sz="1200" dirty="0">
                          <a:effectLst/>
                        </a:rPr>
                        <a:t>  Not Readmitted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dirty="0">
                          <a:effectLst/>
                        </a:rPr>
                        <a:t>Recall</a:t>
                      </a:r>
                      <a:endParaRPr lang="en-US" sz="1100" dirty="0">
                        <a:effectLst/>
                      </a:endParaRPr>
                    </a:p>
                    <a:p>
                      <a:pPr marL="0" marR="0">
                        <a:lnSpc>
                          <a:spcPct val="107000"/>
                        </a:lnSpc>
                        <a:spcBef>
                          <a:spcPts val="0"/>
                        </a:spcBef>
                        <a:spcAft>
                          <a:spcPts val="0"/>
                        </a:spcAft>
                      </a:pPr>
                      <a:r>
                        <a:rPr lang="en-US" sz="1200" dirty="0">
                          <a:effectLst/>
                        </a:rPr>
                        <a:t> </a:t>
                      </a:r>
                      <a:endParaRPr lang="en-US" sz="1100" dirty="0">
                        <a:effectLst/>
                      </a:endParaRPr>
                    </a:p>
                    <a:p>
                      <a:pPr marL="0" marR="0">
                        <a:lnSpc>
                          <a:spcPct val="107000"/>
                        </a:lnSpc>
                        <a:spcBef>
                          <a:spcPts val="0"/>
                        </a:spcBef>
                        <a:spcAft>
                          <a:spcPts val="0"/>
                        </a:spcAft>
                      </a:pPr>
                      <a:r>
                        <a:rPr lang="en-US" sz="1200" dirty="0">
                          <a:effectLst/>
                        </a:rPr>
                        <a:t> </a:t>
                      </a:r>
                      <a:endParaRPr lang="en-US" sz="1100" dirty="0">
                        <a:effectLst/>
                      </a:endParaRPr>
                    </a:p>
                    <a:p>
                      <a:pPr marL="0" marR="0">
                        <a:lnSpc>
                          <a:spcPct val="107000"/>
                        </a:lnSpc>
                        <a:spcBef>
                          <a:spcPts val="0"/>
                        </a:spcBef>
                        <a:spcAft>
                          <a:spcPts val="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readmitted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37719437"/>
                  </a:ext>
                </a:extLst>
              </a:tr>
              <a:tr h="523444">
                <a:tc>
                  <a:txBody>
                    <a:bodyPr/>
                    <a:lstStyle/>
                    <a:p>
                      <a:pPr marL="0" marR="0">
                        <a:lnSpc>
                          <a:spcPct val="107000"/>
                        </a:lnSpc>
                        <a:spcBef>
                          <a:spcPts val="0"/>
                        </a:spcBef>
                        <a:spcAft>
                          <a:spcPts val="0"/>
                        </a:spcAft>
                      </a:pPr>
                      <a:r>
                        <a:rPr lang="en-US" sz="1200">
                          <a:effectLst/>
                        </a:rPr>
                        <a:t>Naïve Bayes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rPr>
                        <a:t>0.657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rPr>
                        <a:t>40.24%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rPr>
                        <a:t>0.633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rPr>
                        <a:t>0.598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rPr>
                        <a:t>0.435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rPr>
                        <a:t>0.657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rPr>
                        <a:t>0.894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rPr>
                        <a:t>0.268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87288048"/>
                  </a:ext>
                </a:extLst>
              </a:tr>
              <a:tr h="249184">
                <a:tc>
                  <a:txBody>
                    <a:bodyPr/>
                    <a:lstStyle/>
                    <a:p>
                      <a:pPr marL="0" marR="0">
                        <a:lnSpc>
                          <a:spcPct val="107000"/>
                        </a:lnSpc>
                        <a:spcBef>
                          <a:spcPts val="0"/>
                        </a:spcBef>
                        <a:spcAft>
                          <a:spcPts val="0"/>
                        </a:spcAft>
                      </a:pPr>
                      <a:r>
                        <a:rPr lang="en-US" sz="1200">
                          <a:effectLst/>
                        </a:rPr>
                        <a:t>Logistic</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rPr>
                        <a:t>0.662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rPr>
                        <a:t>37.45%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rPr>
                        <a:t>0.629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rPr>
                        <a:t>0.625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rPr>
                        <a:t>0.390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rPr>
                        <a:t>0.629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rPr>
                        <a:t>0.769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rPr>
                        <a:t>0.466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64507056"/>
                  </a:ext>
                </a:extLst>
              </a:tr>
              <a:tr h="261722">
                <a:tc>
                  <a:txBody>
                    <a:bodyPr/>
                    <a:lstStyle/>
                    <a:p>
                      <a:pPr marL="0" marR="0">
                        <a:lnSpc>
                          <a:spcPct val="107000"/>
                        </a:lnSpc>
                        <a:spcBef>
                          <a:spcPts val="0"/>
                        </a:spcBef>
                        <a:spcAft>
                          <a:spcPts val="0"/>
                        </a:spcAft>
                      </a:pPr>
                      <a:r>
                        <a:rPr lang="en-US" sz="1200">
                          <a:effectLst/>
                        </a:rPr>
                        <a:t>J48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rPr>
                        <a:t>0.581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rPr>
                        <a:t>41.74%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rPr>
                        <a:t>0.582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rPr>
                        <a:t>0.583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rPr>
                        <a:t>0.421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rPr>
                        <a:t>0.555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rPr>
                        <a:t>0.612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dirty="0">
                          <a:effectLst/>
                        </a:rPr>
                        <a:t>0.549</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40690303"/>
                  </a:ext>
                </a:extLst>
              </a:tr>
            </a:tbl>
          </a:graphicData>
        </a:graphic>
      </p:graphicFrame>
    </p:spTree>
    <p:extLst>
      <p:ext uri="{BB962C8B-B14F-4D97-AF65-F5344CB8AC3E}">
        <p14:creationId xmlns:p14="http://schemas.microsoft.com/office/powerpoint/2010/main" val="25768721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85566-40DD-4781-B4D2-90F216680FD8}"/>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11D06FB6-3809-463D-8E68-30607753F475}"/>
              </a:ext>
            </a:extLst>
          </p:cNvPr>
          <p:cNvSpPr>
            <a:spLocks noGrp="1"/>
          </p:cNvSpPr>
          <p:nvPr>
            <p:ph idx="1"/>
          </p:nvPr>
        </p:nvSpPr>
        <p:spPr/>
        <p:txBody>
          <a:bodyPr/>
          <a:lstStyle/>
          <a:p>
            <a:r>
              <a:rPr lang="en-US" dirty="0"/>
              <a:t>The aim was to build a model to predict readmission after changing the medication for the diabetic patients  .</a:t>
            </a:r>
          </a:p>
          <a:p>
            <a:endParaRPr lang="en-US" dirty="0"/>
          </a:p>
          <a:p>
            <a:r>
              <a:rPr lang="en-US" dirty="0"/>
              <a:t>The only limitation was Weight missing values almost 97%.</a:t>
            </a:r>
          </a:p>
          <a:p>
            <a:endParaRPr lang="en-US" dirty="0"/>
          </a:p>
        </p:txBody>
      </p:sp>
    </p:spTree>
    <p:extLst>
      <p:ext uri="{BB962C8B-B14F-4D97-AF65-F5344CB8AC3E}">
        <p14:creationId xmlns:p14="http://schemas.microsoft.com/office/powerpoint/2010/main" val="10496853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C171F-7CBD-4987-B322-6AEA21068A98}"/>
              </a:ext>
            </a:extLst>
          </p:cNvPr>
          <p:cNvSpPr>
            <a:spLocks noGrp="1"/>
          </p:cNvSpPr>
          <p:nvPr>
            <p:ph type="title"/>
          </p:nvPr>
        </p:nvSpPr>
        <p:spPr/>
        <p:txBody>
          <a:bodyPr/>
          <a:lstStyle/>
          <a:p>
            <a:r>
              <a:rPr lang="en-US" dirty="0" err="1"/>
              <a:t>REFERNCes</a:t>
            </a:r>
            <a:r>
              <a:rPr lang="en-US" dirty="0"/>
              <a:t>: </a:t>
            </a:r>
          </a:p>
        </p:txBody>
      </p:sp>
      <p:sp>
        <p:nvSpPr>
          <p:cNvPr id="3" name="Content Placeholder 2">
            <a:extLst>
              <a:ext uri="{FF2B5EF4-FFF2-40B4-BE49-F238E27FC236}">
                <a16:creationId xmlns:a16="http://schemas.microsoft.com/office/drawing/2014/main" id="{2B5090E9-CD10-426F-9D0D-04B109F8D846}"/>
              </a:ext>
            </a:extLst>
          </p:cNvPr>
          <p:cNvSpPr>
            <a:spLocks noGrp="1"/>
          </p:cNvSpPr>
          <p:nvPr>
            <p:ph idx="1"/>
          </p:nvPr>
        </p:nvSpPr>
        <p:spPr/>
        <p:txBody>
          <a:bodyPr>
            <a:normAutofit/>
          </a:bodyPr>
          <a:lstStyle/>
          <a:p>
            <a:pPr lvl="0"/>
            <a:r>
              <a:rPr lang="en-US" sz="1400" u="sng" dirty="0">
                <a:hlinkClick r:id="rId2"/>
              </a:rPr>
              <a:t>https://archive.ics.uci.edu/ml/datasets/diabetes+130-us+hospitals+for+years+1999-2008#</a:t>
            </a:r>
            <a:endParaRPr lang="en-US" sz="1400" dirty="0"/>
          </a:p>
          <a:p>
            <a:pPr lvl="0"/>
            <a:r>
              <a:rPr lang="en-US" sz="1400" u="sng" dirty="0">
                <a:hlinkClick r:id="rId3"/>
              </a:rPr>
              <a:t>https://www.researchgate.net/profile/Srideivanai_Nagarajan/publication/281213698_Design_and_Implementation_of_Expert_Clinical_System_for_Diagnosing_Diabetes_Using_Data_Mining_Techniques/links/5606c94708aeb5718ff75f4b.pdf</a:t>
            </a:r>
            <a:endParaRPr lang="en-US" sz="1400" dirty="0"/>
          </a:p>
          <a:p>
            <a:pPr lvl="0"/>
            <a:r>
              <a:rPr lang="en-US" sz="1400" u="sng" dirty="0">
                <a:hlinkClick r:id="rId4"/>
              </a:rPr>
              <a:t>https://bmcmedinformdecismak.biomedcentral.com/articles/10.1186/1472-6947-9-28</a:t>
            </a:r>
            <a:endParaRPr lang="en-US" sz="1400" dirty="0"/>
          </a:p>
          <a:p>
            <a:pPr lvl="0"/>
            <a:r>
              <a:rPr lang="en-US" sz="1400" u="sng" dirty="0">
                <a:hlinkClick r:id="rId5"/>
              </a:rPr>
              <a:t>https://www.diabetes.co.uk/diabetes_lada.html</a:t>
            </a:r>
            <a:endParaRPr lang="en-US" sz="1400" dirty="0"/>
          </a:p>
          <a:p>
            <a:pPr lvl="0"/>
            <a:r>
              <a:rPr lang="en-US" sz="1400" u="sng" dirty="0">
                <a:hlinkClick r:id="rId6"/>
              </a:rPr>
              <a:t>https://www.diabetes.co.uk/diabetes_mody.html</a:t>
            </a:r>
            <a:endParaRPr lang="en-US" sz="1400" dirty="0"/>
          </a:p>
          <a:p>
            <a:pPr lvl="0"/>
            <a:r>
              <a:rPr lang="en-US" sz="1400" u="sng" dirty="0">
                <a:hlinkClick r:id="rId7"/>
              </a:rPr>
              <a:t>https://www.niddk.nih.gov/health-information/diabetes/overview/what-is-diabetes</a:t>
            </a:r>
            <a:endParaRPr lang="en-US" sz="1400" dirty="0"/>
          </a:p>
          <a:p>
            <a:pPr marL="0" indent="0">
              <a:buNone/>
            </a:pPr>
            <a:endParaRPr lang="en-US" sz="1400" dirty="0"/>
          </a:p>
        </p:txBody>
      </p:sp>
    </p:spTree>
    <p:extLst>
      <p:ext uri="{BB962C8B-B14F-4D97-AF65-F5344CB8AC3E}">
        <p14:creationId xmlns:p14="http://schemas.microsoft.com/office/powerpoint/2010/main" val="33990327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D7F8A-6D56-4CB3-AA89-3F89DAD11A96}"/>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CBA29E91-F680-4DB7-90BA-2C4F4DE2F9DF}"/>
              </a:ext>
            </a:extLst>
          </p:cNvPr>
          <p:cNvSpPr>
            <a:spLocks noGrp="1"/>
          </p:cNvSpPr>
          <p:nvPr>
            <p:ph idx="1"/>
          </p:nvPr>
        </p:nvSpPr>
        <p:spPr/>
        <p:txBody>
          <a:bodyPr/>
          <a:lstStyle/>
          <a:p>
            <a:r>
              <a:rPr lang="en-US" dirty="0"/>
              <a:t>INTRODUCTION</a:t>
            </a:r>
          </a:p>
          <a:p>
            <a:r>
              <a:rPr lang="en-US" dirty="0"/>
              <a:t>DATA SOURCE</a:t>
            </a:r>
          </a:p>
          <a:p>
            <a:r>
              <a:rPr lang="en-US" dirty="0"/>
              <a:t>DATA VARIABLES</a:t>
            </a:r>
          </a:p>
          <a:p>
            <a:r>
              <a:rPr lang="en-US" dirty="0"/>
              <a:t>DATA PRE-PROCESSING</a:t>
            </a:r>
          </a:p>
          <a:p>
            <a:r>
              <a:rPr lang="en-US" dirty="0"/>
              <a:t>DATA PROCESSING</a:t>
            </a:r>
          </a:p>
          <a:p>
            <a:r>
              <a:rPr lang="en-US" dirty="0"/>
              <a:t>CONCLUSION</a:t>
            </a:r>
          </a:p>
        </p:txBody>
      </p:sp>
    </p:spTree>
    <p:extLst>
      <p:ext uri="{BB962C8B-B14F-4D97-AF65-F5344CB8AC3E}">
        <p14:creationId xmlns:p14="http://schemas.microsoft.com/office/powerpoint/2010/main" val="41948710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D4612-0EC2-40BD-B7E2-E13C821D084C}"/>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25F7A777-051F-4E10-8F9A-CFA44193D79A}"/>
              </a:ext>
            </a:extLst>
          </p:cNvPr>
          <p:cNvSpPr>
            <a:spLocks noGrp="1"/>
          </p:cNvSpPr>
          <p:nvPr>
            <p:ph idx="1"/>
          </p:nvPr>
        </p:nvSpPr>
        <p:spPr/>
        <p:txBody>
          <a:bodyPr/>
          <a:lstStyle/>
          <a:p>
            <a:r>
              <a:rPr lang="en-US" dirty="0"/>
              <a:t>Diabetes is a series health condition that cause higher than normal blood sugar levels .</a:t>
            </a:r>
          </a:p>
          <a:p>
            <a:r>
              <a:rPr lang="en-US" dirty="0"/>
              <a:t>More than 30 million child and adults has been diagnosed with Diabetes.</a:t>
            </a:r>
          </a:p>
          <a:p>
            <a:r>
              <a:rPr lang="en-US" dirty="0"/>
              <a:t>Diabetes has several types like: Diabetes type1, Diabetes type2, Gestational diabetes.</a:t>
            </a:r>
          </a:p>
        </p:txBody>
      </p:sp>
    </p:spTree>
    <p:extLst>
      <p:ext uri="{BB962C8B-B14F-4D97-AF65-F5344CB8AC3E}">
        <p14:creationId xmlns:p14="http://schemas.microsoft.com/office/powerpoint/2010/main" val="36199419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5CE05-37B4-4143-B1CC-5FD45EA23FDA}"/>
              </a:ext>
            </a:extLst>
          </p:cNvPr>
          <p:cNvSpPr>
            <a:spLocks noGrp="1"/>
          </p:cNvSpPr>
          <p:nvPr>
            <p:ph type="title"/>
          </p:nvPr>
        </p:nvSpPr>
        <p:spPr>
          <a:xfrm>
            <a:off x="1451580" y="804520"/>
            <a:ext cx="3530157" cy="1049235"/>
          </a:xfrm>
        </p:spPr>
        <p:txBody>
          <a:bodyPr>
            <a:normAutofit/>
          </a:bodyPr>
          <a:lstStyle/>
          <a:p>
            <a:r>
              <a:rPr lang="en-US" dirty="0"/>
              <a:t>DATA SOURCE:</a:t>
            </a:r>
          </a:p>
        </p:txBody>
      </p:sp>
      <p:sp>
        <p:nvSpPr>
          <p:cNvPr id="3" name="Content Placeholder 2">
            <a:extLst>
              <a:ext uri="{FF2B5EF4-FFF2-40B4-BE49-F238E27FC236}">
                <a16:creationId xmlns:a16="http://schemas.microsoft.com/office/drawing/2014/main" id="{D9A8026B-F42D-48E8-88D3-9E2C6CD75CFD}"/>
              </a:ext>
            </a:extLst>
          </p:cNvPr>
          <p:cNvSpPr>
            <a:spLocks noGrp="1"/>
          </p:cNvSpPr>
          <p:nvPr>
            <p:ph idx="1"/>
          </p:nvPr>
        </p:nvSpPr>
        <p:spPr>
          <a:xfrm>
            <a:off x="1451581" y="2015732"/>
            <a:ext cx="3526523" cy="3450613"/>
          </a:xfrm>
        </p:spPr>
        <p:txBody>
          <a:bodyPr>
            <a:normAutofit/>
          </a:bodyPr>
          <a:lstStyle/>
          <a:p>
            <a:pPr>
              <a:lnSpc>
                <a:spcPct val="110000"/>
              </a:lnSpc>
            </a:pPr>
            <a:r>
              <a:rPr lang="en-US" sz="1400"/>
              <a:t>was extracted from UCI and it is done on behalf of the Center for Clinical and Translational Research, Virginia Commonwealth University, a recipient of NIH CTSA grant UL1 TR00058 and a recipient of the CERNER data.</a:t>
            </a:r>
          </a:p>
          <a:p>
            <a:pPr>
              <a:lnSpc>
                <a:spcPct val="110000"/>
              </a:lnSpc>
            </a:pPr>
            <a:r>
              <a:rPr lang="en-US" sz="1400"/>
              <a:t>dataset represents 10 years (1999-2008) of clinical care at 130 US hospitals and integrated delivery networks. It includes over 50 features representing patient and hospital outcomes. </a:t>
            </a:r>
          </a:p>
          <a:p>
            <a:pPr marL="0" indent="0">
              <a:lnSpc>
                <a:spcPct val="110000"/>
              </a:lnSpc>
              <a:buNone/>
            </a:pPr>
            <a:endParaRPr lang="en-US" sz="1400"/>
          </a:p>
        </p:txBody>
      </p:sp>
      <p:grpSp>
        <p:nvGrpSpPr>
          <p:cNvPr id="10" name="Group 9">
            <a:extLst>
              <a:ext uri="{FF2B5EF4-FFF2-40B4-BE49-F238E27FC236}">
                <a16:creationId xmlns:a16="http://schemas.microsoft.com/office/drawing/2014/main" id="{52EE9E57-6761-41DA-9027-1C974C7A220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0131" y="482171"/>
            <a:ext cx="6091791" cy="5149101"/>
            <a:chOff x="5460131" y="482171"/>
            <a:chExt cx="6091791" cy="5149101"/>
          </a:xfrm>
        </p:grpSpPr>
        <p:sp>
          <p:nvSpPr>
            <p:cNvPr id="11" name="Rectangle 10">
              <a:extLst>
                <a:ext uri="{FF2B5EF4-FFF2-40B4-BE49-F238E27FC236}">
                  <a16:creationId xmlns:a16="http://schemas.microsoft.com/office/drawing/2014/main" id="{9A259651-E3A2-4994-9C7E-F9C996FEE6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60131" y="482171"/>
              <a:ext cx="6091791" cy="5149101"/>
            </a:xfrm>
            <a:prstGeom prst="rect">
              <a:avLst/>
            </a:prstGeom>
            <a:blipFill dpi="0" rotWithShape="1">
              <a:blip r:embed="rId2">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1C10BF1-7660-4980-8A86-050AC16790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78956" y="812507"/>
              <a:ext cx="5461780" cy="4466452"/>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0B3E85F7-A121-4BE2-94EF-7251990E2B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42682" y="988222"/>
            <a:ext cx="5134327" cy="4126145"/>
          </a:xfrm>
          <a:prstGeom prst="rect">
            <a:avLst/>
          </a:prstGeom>
          <a:solidFill>
            <a:srgbClr val="FFFFFE"/>
          </a:solid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creenshot of a social media post&#10;&#10;Description automatically generated">
            <a:extLst>
              <a:ext uri="{FF2B5EF4-FFF2-40B4-BE49-F238E27FC236}">
                <a16:creationId xmlns:a16="http://schemas.microsoft.com/office/drawing/2014/main" id="{0A24C525-8C02-4DC7-A51A-67CD504F2A29}"/>
              </a:ext>
            </a:extLst>
          </p:cNvPr>
          <p:cNvPicPr>
            <a:picLocks noChangeAspect="1"/>
          </p:cNvPicPr>
          <p:nvPr/>
        </p:nvPicPr>
        <p:blipFill>
          <a:blip r:embed="rId3"/>
          <a:stretch>
            <a:fillRect/>
          </a:stretch>
        </p:blipFill>
        <p:spPr>
          <a:xfrm>
            <a:off x="6093926" y="1880205"/>
            <a:ext cx="4821551" cy="2338452"/>
          </a:xfrm>
          <a:prstGeom prst="rect">
            <a:avLst/>
          </a:prstGeom>
        </p:spPr>
      </p:pic>
    </p:spTree>
    <p:extLst>
      <p:ext uri="{BB962C8B-B14F-4D97-AF65-F5344CB8AC3E}">
        <p14:creationId xmlns:p14="http://schemas.microsoft.com/office/powerpoint/2010/main" val="31372985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9E808-B091-4DE7-A992-E1411EB5151B}"/>
              </a:ext>
            </a:extLst>
          </p:cNvPr>
          <p:cNvSpPr>
            <a:spLocks noGrp="1"/>
          </p:cNvSpPr>
          <p:nvPr>
            <p:ph type="title"/>
          </p:nvPr>
        </p:nvSpPr>
        <p:spPr/>
        <p:txBody>
          <a:bodyPr/>
          <a:lstStyle/>
          <a:p>
            <a:r>
              <a:rPr lang="en-US" dirty="0"/>
              <a:t>DATA VARIABLES: </a:t>
            </a:r>
          </a:p>
        </p:txBody>
      </p:sp>
      <p:sp>
        <p:nvSpPr>
          <p:cNvPr id="3" name="Content Placeholder 2">
            <a:extLst>
              <a:ext uri="{FF2B5EF4-FFF2-40B4-BE49-F238E27FC236}">
                <a16:creationId xmlns:a16="http://schemas.microsoft.com/office/drawing/2014/main" id="{2FC84850-92D2-4A1D-ABB3-B2110707DCAA}"/>
              </a:ext>
            </a:extLst>
          </p:cNvPr>
          <p:cNvSpPr>
            <a:spLocks noGrp="1"/>
          </p:cNvSpPr>
          <p:nvPr>
            <p:ph idx="1"/>
          </p:nvPr>
        </p:nvSpPr>
        <p:spPr/>
        <p:txBody>
          <a:bodyPr/>
          <a:lstStyle/>
          <a:p>
            <a:r>
              <a:rPr lang="en-US" dirty="0"/>
              <a:t>patient number, race, gender, weight, age, admission type, time in hospital, medical specialty of admitting physician, number of lab test performed, HbA1c test result, diagnosis, number of medications, diabetic medications, number of outpatients, inpatient, and emergency visits in the year before the hospitalization.</a:t>
            </a:r>
          </a:p>
          <a:p>
            <a:r>
              <a:rPr lang="en-US" dirty="0"/>
              <a:t>Data contain 101,767 patients</a:t>
            </a:r>
          </a:p>
        </p:txBody>
      </p:sp>
    </p:spTree>
    <p:extLst>
      <p:ext uri="{BB962C8B-B14F-4D97-AF65-F5344CB8AC3E}">
        <p14:creationId xmlns:p14="http://schemas.microsoft.com/office/powerpoint/2010/main" val="7727902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3A427-5DF5-4460-AEA6-6266F36E68E0}"/>
              </a:ext>
            </a:extLst>
          </p:cNvPr>
          <p:cNvSpPr>
            <a:spLocks noGrp="1"/>
          </p:cNvSpPr>
          <p:nvPr>
            <p:ph type="title"/>
          </p:nvPr>
        </p:nvSpPr>
        <p:spPr/>
        <p:txBody>
          <a:bodyPr/>
          <a:lstStyle/>
          <a:p>
            <a:r>
              <a:rPr lang="en-US" dirty="0"/>
              <a:t>Data attributes:</a:t>
            </a:r>
          </a:p>
        </p:txBody>
      </p:sp>
      <p:sp>
        <p:nvSpPr>
          <p:cNvPr id="3" name="Content Placeholder 2">
            <a:extLst>
              <a:ext uri="{FF2B5EF4-FFF2-40B4-BE49-F238E27FC236}">
                <a16:creationId xmlns:a16="http://schemas.microsoft.com/office/drawing/2014/main" id="{0A04AB7D-916C-401E-A9AC-4EDE356214CD}"/>
              </a:ext>
            </a:extLst>
          </p:cNvPr>
          <p:cNvSpPr>
            <a:spLocks noGrp="1"/>
          </p:cNvSpPr>
          <p:nvPr>
            <p:ph idx="1"/>
          </p:nvPr>
        </p:nvSpPr>
        <p:spPr/>
        <p:txBody>
          <a:bodyPr/>
          <a:lstStyle/>
          <a:p>
            <a:r>
              <a:rPr lang="en-US" dirty="0"/>
              <a:t>Race (African-American , Asian, Other, Hispanic, Caucasian,?)</a:t>
            </a:r>
          </a:p>
          <a:p>
            <a:r>
              <a:rPr lang="en-US" dirty="0"/>
              <a:t>Gender (Male, Female)</a:t>
            </a:r>
          </a:p>
          <a:p>
            <a:r>
              <a:rPr lang="en-US" dirty="0"/>
              <a:t>Age ([0-10], [10-20], [20-30],[30-40],[40-50],[50-60],[60-70],[70-80],[80-90],[90-100])</a:t>
            </a:r>
          </a:p>
          <a:p>
            <a:r>
              <a:rPr lang="en-US" dirty="0"/>
              <a:t>Admission (1- Emergency. 2-Urgent. 3-Elective. 4-Newborn. 5-Trauma-Center. 7 and 8 –Missing Value.)</a:t>
            </a:r>
          </a:p>
          <a:p>
            <a:pPr marL="0" indent="0">
              <a:buNone/>
            </a:pPr>
            <a:endParaRPr lang="en-US" dirty="0"/>
          </a:p>
        </p:txBody>
      </p:sp>
    </p:spTree>
    <p:extLst>
      <p:ext uri="{BB962C8B-B14F-4D97-AF65-F5344CB8AC3E}">
        <p14:creationId xmlns:p14="http://schemas.microsoft.com/office/powerpoint/2010/main" val="30474026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AA52A-3681-427B-BD33-8769B33C9995}"/>
              </a:ext>
            </a:extLst>
          </p:cNvPr>
          <p:cNvSpPr>
            <a:spLocks noGrp="1"/>
          </p:cNvSpPr>
          <p:nvPr>
            <p:ph type="title"/>
          </p:nvPr>
        </p:nvSpPr>
        <p:spPr/>
        <p:txBody>
          <a:bodyPr/>
          <a:lstStyle/>
          <a:p>
            <a:r>
              <a:rPr lang="en-US" dirty="0"/>
              <a:t>Data attributes: </a:t>
            </a:r>
          </a:p>
        </p:txBody>
      </p:sp>
      <p:pic>
        <p:nvPicPr>
          <p:cNvPr id="5" name="Content Placeholder 4" descr="A screenshot of a cell phone&#10;&#10;Description automatically generated">
            <a:extLst>
              <a:ext uri="{FF2B5EF4-FFF2-40B4-BE49-F238E27FC236}">
                <a16:creationId xmlns:a16="http://schemas.microsoft.com/office/drawing/2014/main" id="{2ECF1556-7934-4D51-B7A3-157594199375}"/>
              </a:ext>
            </a:extLst>
          </p:cNvPr>
          <p:cNvPicPr>
            <a:picLocks noGrp="1" noChangeAspect="1"/>
          </p:cNvPicPr>
          <p:nvPr>
            <p:ph idx="1"/>
          </p:nvPr>
        </p:nvPicPr>
        <p:blipFill>
          <a:blip r:embed="rId2"/>
          <a:stretch>
            <a:fillRect/>
          </a:stretch>
        </p:blipFill>
        <p:spPr>
          <a:xfrm>
            <a:off x="672950" y="1853754"/>
            <a:ext cx="2745519" cy="4199727"/>
          </a:xfrm>
        </p:spPr>
      </p:pic>
      <p:pic>
        <p:nvPicPr>
          <p:cNvPr id="7" name="Picture 6" descr="A screenshot of a cell phone&#10;&#10;Description automatically generated">
            <a:extLst>
              <a:ext uri="{FF2B5EF4-FFF2-40B4-BE49-F238E27FC236}">
                <a16:creationId xmlns:a16="http://schemas.microsoft.com/office/drawing/2014/main" id="{60FC4348-9DEC-43EE-B748-D04B01D0174A}"/>
              </a:ext>
            </a:extLst>
          </p:cNvPr>
          <p:cNvPicPr>
            <a:picLocks noChangeAspect="1"/>
          </p:cNvPicPr>
          <p:nvPr/>
        </p:nvPicPr>
        <p:blipFill>
          <a:blip r:embed="rId3"/>
          <a:stretch>
            <a:fillRect/>
          </a:stretch>
        </p:blipFill>
        <p:spPr>
          <a:xfrm>
            <a:off x="4197098" y="1853753"/>
            <a:ext cx="6668431" cy="4199727"/>
          </a:xfrm>
          <a:prstGeom prst="rect">
            <a:avLst/>
          </a:prstGeom>
        </p:spPr>
      </p:pic>
    </p:spTree>
    <p:extLst>
      <p:ext uri="{BB962C8B-B14F-4D97-AF65-F5344CB8AC3E}">
        <p14:creationId xmlns:p14="http://schemas.microsoft.com/office/powerpoint/2010/main" val="10408506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8F422-894B-4F63-88C0-223AA655C070}"/>
              </a:ext>
            </a:extLst>
          </p:cNvPr>
          <p:cNvSpPr>
            <a:spLocks noGrp="1"/>
          </p:cNvSpPr>
          <p:nvPr>
            <p:ph type="title"/>
          </p:nvPr>
        </p:nvSpPr>
        <p:spPr/>
        <p:txBody>
          <a:bodyPr/>
          <a:lstStyle/>
          <a:p>
            <a:r>
              <a:rPr lang="en-US" dirty="0"/>
              <a:t>SUMMRIZE SOME IMPORTANT attributes:</a:t>
            </a:r>
          </a:p>
        </p:txBody>
      </p:sp>
      <p:graphicFrame>
        <p:nvGraphicFramePr>
          <p:cNvPr id="5" name="Content Placeholder 4">
            <a:extLst>
              <a:ext uri="{FF2B5EF4-FFF2-40B4-BE49-F238E27FC236}">
                <a16:creationId xmlns:a16="http://schemas.microsoft.com/office/drawing/2014/main" id="{7F8E85EC-87E5-4AA0-9B33-EEAB228A3EE8}"/>
              </a:ext>
            </a:extLst>
          </p:cNvPr>
          <p:cNvGraphicFramePr>
            <a:graphicFrameLocks noGrp="1"/>
          </p:cNvGraphicFramePr>
          <p:nvPr>
            <p:ph idx="1"/>
            <p:extLst>
              <p:ext uri="{D42A27DB-BD31-4B8C-83A1-F6EECF244321}">
                <p14:modId xmlns:p14="http://schemas.microsoft.com/office/powerpoint/2010/main" val="3309663958"/>
              </p:ext>
            </p:extLst>
          </p:nvPr>
        </p:nvGraphicFramePr>
        <p:xfrm>
          <a:off x="3595456" y="1986785"/>
          <a:ext cx="4527612" cy="4066690"/>
        </p:xfrm>
        <a:graphic>
          <a:graphicData uri="http://schemas.openxmlformats.org/drawingml/2006/table">
            <a:tbl>
              <a:tblPr firstRow="1" firstCol="1" bandRow="1">
                <a:tableStyleId>{5C22544A-7EE6-4342-B048-85BDC9FD1C3A}</a:tableStyleId>
              </a:tblPr>
              <a:tblGrid>
                <a:gridCol w="2263806">
                  <a:extLst>
                    <a:ext uri="{9D8B030D-6E8A-4147-A177-3AD203B41FA5}">
                      <a16:colId xmlns:a16="http://schemas.microsoft.com/office/drawing/2014/main" val="287573891"/>
                    </a:ext>
                  </a:extLst>
                </a:gridCol>
                <a:gridCol w="2263806">
                  <a:extLst>
                    <a:ext uri="{9D8B030D-6E8A-4147-A177-3AD203B41FA5}">
                      <a16:colId xmlns:a16="http://schemas.microsoft.com/office/drawing/2014/main" val="4163813972"/>
                    </a:ext>
                  </a:extLst>
                </a:gridCol>
              </a:tblGrid>
              <a:tr h="164813">
                <a:tc>
                  <a:txBody>
                    <a:bodyPr/>
                    <a:lstStyle/>
                    <a:p>
                      <a:pPr marL="0" marR="0" algn="ctr">
                        <a:lnSpc>
                          <a:spcPct val="107000"/>
                        </a:lnSpc>
                        <a:spcBef>
                          <a:spcPts val="0"/>
                        </a:spcBef>
                        <a:spcAft>
                          <a:spcPts val="0"/>
                        </a:spcAft>
                      </a:pPr>
                      <a:r>
                        <a:rPr lang="en-US" sz="900">
                          <a:effectLst/>
                        </a:rPr>
                        <a:t>Variables</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9313" marR="39313" marT="0" marB="0"/>
                </a:tc>
                <a:tc>
                  <a:txBody>
                    <a:bodyPr/>
                    <a:lstStyle/>
                    <a:p>
                      <a:pPr marL="0" marR="0" algn="ctr">
                        <a:lnSpc>
                          <a:spcPct val="107000"/>
                        </a:lnSpc>
                        <a:spcBef>
                          <a:spcPts val="0"/>
                        </a:spcBef>
                        <a:spcAft>
                          <a:spcPts val="0"/>
                        </a:spcAft>
                      </a:pPr>
                      <a:r>
                        <a:rPr lang="en-US" sz="900">
                          <a:effectLst/>
                        </a:rPr>
                        <a:t>N</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9313" marR="39313" marT="0" marB="0"/>
                </a:tc>
                <a:extLst>
                  <a:ext uri="{0D108BD9-81ED-4DB2-BD59-A6C34878D82A}">
                    <a16:rowId xmlns:a16="http://schemas.microsoft.com/office/drawing/2014/main" val="900703254"/>
                  </a:ext>
                </a:extLst>
              </a:tr>
              <a:tr h="125867">
                <a:tc>
                  <a:txBody>
                    <a:bodyPr/>
                    <a:lstStyle/>
                    <a:p>
                      <a:pPr marL="0" marR="0">
                        <a:lnSpc>
                          <a:spcPct val="107000"/>
                        </a:lnSpc>
                        <a:spcBef>
                          <a:spcPts val="0"/>
                        </a:spcBef>
                        <a:spcAft>
                          <a:spcPts val="0"/>
                        </a:spcAft>
                      </a:pPr>
                      <a:r>
                        <a:rPr lang="en-US" sz="700">
                          <a:effectLst/>
                        </a:rPr>
                        <a:t>GENDER:</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9313" marR="39313" marT="0" marB="0"/>
                </a:tc>
                <a:tc>
                  <a:txBody>
                    <a:bodyPr/>
                    <a:lstStyle/>
                    <a:p>
                      <a:pPr marL="0" marR="0">
                        <a:lnSpc>
                          <a:spcPct val="107000"/>
                        </a:lnSpc>
                        <a:spcBef>
                          <a:spcPts val="0"/>
                        </a:spcBef>
                        <a:spcAft>
                          <a:spcPts val="0"/>
                        </a:spcAft>
                      </a:pPr>
                      <a:r>
                        <a:rPr lang="en-US" sz="700">
                          <a:effectLst/>
                        </a:rPr>
                        <a:t> </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9313" marR="39313" marT="0" marB="0"/>
                </a:tc>
                <a:extLst>
                  <a:ext uri="{0D108BD9-81ED-4DB2-BD59-A6C34878D82A}">
                    <a16:rowId xmlns:a16="http://schemas.microsoft.com/office/drawing/2014/main" val="1227235812"/>
                  </a:ext>
                </a:extLst>
              </a:tr>
              <a:tr h="125867">
                <a:tc>
                  <a:txBody>
                    <a:bodyPr/>
                    <a:lstStyle/>
                    <a:p>
                      <a:pPr marL="0" marR="0">
                        <a:lnSpc>
                          <a:spcPct val="107000"/>
                        </a:lnSpc>
                        <a:spcBef>
                          <a:spcPts val="0"/>
                        </a:spcBef>
                        <a:spcAft>
                          <a:spcPts val="0"/>
                        </a:spcAft>
                      </a:pPr>
                      <a:r>
                        <a:rPr lang="en-US" sz="700">
                          <a:effectLst/>
                        </a:rPr>
                        <a:t>Female</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9313" marR="39313" marT="0" marB="0"/>
                </a:tc>
                <a:tc>
                  <a:txBody>
                    <a:bodyPr/>
                    <a:lstStyle/>
                    <a:p>
                      <a:pPr marL="0" marR="0">
                        <a:lnSpc>
                          <a:spcPct val="107000"/>
                        </a:lnSpc>
                        <a:spcBef>
                          <a:spcPts val="0"/>
                        </a:spcBef>
                        <a:spcAft>
                          <a:spcPts val="0"/>
                        </a:spcAft>
                      </a:pPr>
                      <a:r>
                        <a:rPr lang="en-US" sz="700">
                          <a:effectLst/>
                        </a:rPr>
                        <a:t>26,130</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9313" marR="39313" marT="0" marB="0"/>
                </a:tc>
                <a:extLst>
                  <a:ext uri="{0D108BD9-81ED-4DB2-BD59-A6C34878D82A}">
                    <a16:rowId xmlns:a16="http://schemas.microsoft.com/office/drawing/2014/main" val="1948375967"/>
                  </a:ext>
                </a:extLst>
              </a:tr>
              <a:tr h="125867">
                <a:tc>
                  <a:txBody>
                    <a:bodyPr/>
                    <a:lstStyle/>
                    <a:p>
                      <a:pPr marL="0" marR="0">
                        <a:lnSpc>
                          <a:spcPct val="107000"/>
                        </a:lnSpc>
                        <a:spcBef>
                          <a:spcPts val="0"/>
                        </a:spcBef>
                        <a:spcAft>
                          <a:spcPts val="0"/>
                        </a:spcAft>
                      </a:pPr>
                      <a:r>
                        <a:rPr lang="en-US" sz="700">
                          <a:effectLst/>
                        </a:rPr>
                        <a:t>Male</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9313" marR="39313" marT="0" marB="0"/>
                </a:tc>
                <a:tc>
                  <a:txBody>
                    <a:bodyPr/>
                    <a:lstStyle/>
                    <a:p>
                      <a:pPr marL="0" marR="0">
                        <a:lnSpc>
                          <a:spcPct val="107000"/>
                        </a:lnSpc>
                        <a:spcBef>
                          <a:spcPts val="0"/>
                        </a:spcBef>
                        <a:spcAft>
                          <a:spcPts val="0"/>
                        </a:spcAft>
                      </a:pPr>
                      <a:r>
                        <a:rPr lang="en-US" sz="700">
                          <a:effectLst/>
                        </a:rPr>
                        <a:t>25,177</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9313" marR="39313" marT="0" marB="0"/>
                </a:tc>
                <a:extLst>
                  <a:ext uri="{0D108BD9-81ED-4DB2-BD59-A6C34878D82A}">
                    <a16:rowId xmlns:a16="http://schemas.microsoft.com/office/drawing/2014/main" val="3726180329"/>
                  </a:ext>
                </a:extLst>
              </a:tr>
              <a:tr h="125867">
                <a:tc>
                  <a:txBody>
                    <a:bodyPr/>
                    <a:lstStyle/>
                    <a:p>
                      <a:pPr marL="0" marR="0">
                        <a:lnSpc>
                          <a:spcPct val="107000"/>
                        </a:lnSpc>
                        <a:spcBef>
                          <a:spcPts val="0"/>
                        </a:spcBef>
                        <a:spcAft>
                          <a:spcPts val="0"/>
                        </a:spcAft>
                      </a:pPr>
                      <a:r>
                        <a:rPr lang="en-US" sz="700">
                          <a:effectLst/>
                        </a:rPr>
                        <a:t>AGE:</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9313" marR="39313" marT="0" marB="0"/>
                </a:tc>
                <a:tc>
                  <a:txBody>
                    <a:bodyPr/>
                    <a:lstStyle/>
                    <a:p>
                      <a:pPr marL="0" marR="0">
                        <a:lnSpc>
                          <a:spcPct val="107000"/>
                        </a:lnSpc>
                        <a:spcBef>
                          <a:spcPts val="0"/>
                        </a:spcBef>
                        <a:spcAft>
                          <a:spcPts val="0"/>
                        </a:spcAft>
                      </a:pPr>
                      <a:r>
                        <a:rPr lang="en-US" sz="700">
                          <a:effectLst/>
                        </a:rPr>
                        <a:t> </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9313" marR="39313" marT="0" marB="0"/>
                </a:tc>
                <a:extLst>
                  <a:ext uri="{0D108BD9-81ED-4DB2-BD59-A6C34878D82A}">
                    <a16:rowId xmlns:a16="http://schemas.microsoft.com/office/drawing/2014/main" val="3974479311"/>
                  </a:ext>
                </a:extLst>
              </a:tr>
              <a:tr h="125867">
                <a:tc>
                  <a:txBody>
                    <a:bodyPr/>
                    <a:lstStyle/>
                    <a:p>
                      <a:pPr marL="0" marR="0">
                        <a:lnSpc>
                          <a:spcPct val="107000"/>
                        </a:lnSpc>
                        <a:spcBef>
                          <a:spcPts val="0"/>
                        </a:spcBef>
                        <a:spcAft>
                          <a:spcPts val="0"/>
                        </a:spcAft>
                      </a:pPr>
                      <a:r>
                        <a:rPr lang="en-US" sz="700">
                          <a:effectLst/>
                        </a:rPr>
                        <a:t>30-60</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9313" marR="39313" marT="0" marB="0"/>
                </a:tc>
                <a:tc>
                  <a:txBody>
                    <a:bodyPr/>
                    <a:lstStyle/>
                    <a:p>
                      <a:pPr marL="0" marR="0">
                        <a:lnSpc>
                          <a:spcPct val="107000"/>
                        </a:lnSpc>
                        <a:spcBef>
                          <a:spcPts val="0"/>
                        </a:spcBef>
                        <a:spcAft>
                          <a:spcPts val="0"/>
                        </a:spcAft>
                      </a:pPr>
                      <a:r>
                        <a:rPr lang="en-US" sz="700">
                          <a:effectLst/>
                        </a:rPr>
                        <a:t>32,884</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9313" marR="39313" marT="0" marB="0"/>
                </a:tc>
                <a:extLst>
                  <a:ext uri="{0D108BD9-81ED-4DB2-BD59-A6C34878D82A}">
                    <a16:rowId xmlns:a16="http://schemas.microsoft.com/office/drawing/2014/main" val="3596536713"/>
                  </a:ext>
                </a:extLst>
              </a:tr>
              <a:tr h="125867">
                <a:tc>
                  <a:txBody>
                    <a:bodyPr/>
                    <a:lstStyle/>
                    <a:p>
                      <a:pPr marL="0" marR="0">
                        <a:lnSpc>
                          <a:spcPct val="107000"/>
                        </a:lnSpc>
                        <a:spcBef>
                          <a:spcPts val="0"/>
                        </a:spcBef>
                        <a:spcAft>
                          <a:spcPts val="0"/>
                        </a:spcAft>
                      </a:pPr>
                      <a:r>
                        <a:rPr lang="en-US" sz="700">
                          <a:effectLst/>
                        </a:rPr>
                        <a:t>60 and Above</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9313" marR="39313" marT="0" marB="0"/>
                </a:tc>
                <a:tc>
                  <a:txBody>
                    <a:bodyPr/>
                    <a:lstStyle/>
                    <a:p>
                      <a:pPr marL="0" marR="0">
                        <a:lnSpc>
                          <a:spcPct val="107000"/>
                        </a:lnSpc>
                        <a:spcBef>
                          <a:spcPts val="0"/>
                        </a:spcBef>
                        <a:spcAft>
                          <a:spcPts val="0"/>
                        </a:spcAft>
                      </a:pPr>
                      <a:r>
                        <a:rPr lang="en-US" sz="700">
                          <a:effectLst/>
                        </a:rPr>
                        <a:t>18,363</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9313" marR="39313" marT="0" marB="0"/>
                </a:tc>
                <a:extLst>
                  <a:ext uri="{0D108BD9-81ED-4DB2-BD59-A6C34878D82A}">
                    <a16:rowId xmlns:a16="http://schemas.microsoft.com/office/drawing/2014/main" val="243610280"/>
                  </a:ext>
                </a:extLst>
              </a:tr>
              <a:tr h="125867">
                <a:tc>
                  <a:txBody>
                    <a:bodyPr/>
                    <a:lstStyle/>
                    <a:p>
                      <a:pPr marL="0" marR="0">
                        <a:lnSpc>
                          <a:spcPct val="107000"/>
                        </a:lnSpc>
                        <a:spcBef>
                          <a:spcPts val="0"/>
                        </a:spcBef>
                        <a:spcAft>
                          <a:spcPts val="0"/>
                        </a:spcAft>
                      </a:pPr>
                      <a:r>
                        <a:rPr lang="en-US" sz="700">
                          <a:effectLst/>
                        </a:rPr>
                        <a:t>RACE:</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9313" marR="39313" marT="0" marB="0"/>
                </a:tc>
                <a:tc>
                  <a:txBody>
                    <a:bodyPr/>
                    <a:lstStyle/>
                    <a:p>
                      <a:pPr marL="0" marR="0">
                        <a:lnSpc>
                          <a:spcPct val="107000"/>
                        </a:lnSpc>
                        <a:spcBef>
                          <a:spcPts val="0"/>
                        </a:spcBef>
                        <a:spcAft>
                          <a:spcPts val="0"/>
                        </a:spcAft>
                      </a:pPr>
                      <a:r>
                        <a:rPr lang="en-US" sz="700">
                          <a:effectLst/>
                        </a:rPr>
                        <a:t> </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9313" marR="39313" marT="0" marB="0"/>
                </a:tc>
                <a:extLst>
                  <a:ext uri="{0D108BD9-81ED-4DB2-BD59-A6C34878D82A}">
                    <a16:rowId xmlns:a16="http://schemas.microsoft.com/office/drawing/2014/main" val="144846471"/>
                  </a:ext>
                </a:extLst>
              </a:tr>
              <a:tr h="125867">
                <a:tc>
                  <a:txBody>
                    <a:bodyPr/>
                    <a:lstStyle/>
                    <a:p>
                      <a:pPr marL="0" marR="0">
                        <a:lnSpc>
                          <a:spcPct val="107000"/>
                        </a:lnSpc>
                        <a:spcBef>
                          <a:spcPts val="0"/>
                        </a:spcBef>
                        <a:spcAft>
                          <a:spcPts val="0"/>
                        </a:spcAft>
                      </a:pPr>
                      <a:r>
                        <a:rPr lang="en-US" sz="700">
                          <a:effectLst/>
                        </a:rPr>
                        <a:t>Caucasian </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9313" marR="39313" marT="0" marB="0"/>
                </a:tc>
                <a:tc>
                  <a:txBody>
                    <a:bodyPr/>
                    <a:lstStyle/>
                    <a:p>
                      <a:pPr marL="0" marR="0">
                        <a:lnSpc>
                          <a:spcPct val="107000"/>
                        </a:lnSpc>
                        <a:spcBef>
                          <a:spcPts val="0"/>
                        </a:spcBef>
                        <a:spcAft>
                          <a:spcPts val="0"/>
                        </a:spcAft>
                      </a:pPr>
                      <a:r>
                        <a:rPr lang="en-US" sz="700">
                          <a:effectLst/>
                        </a:rPr>
                        <a:t>37,927</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9313" marR="39313" marT="0" marB="0"/>
                </a:tc>
                <a:extLst>
                  <a:ext uri="{0D108BD9-81ED-4DB2-BD59-A6C34878D82A}">
                    <a16:rowId xmlns:a16="http://schemas.microsoft.com/office/drawing/2014/main" val="2807114700"/>
                  </a:ext>
                </a:extLst>
              </a:tr>
              <a:tr h="125867">
                <a:tc>
                  <a:txBody>
                    <a:bodyPr/>
                    <a:lstStyle/>
                    <a:p>
                      <a:pPr marL="0" marR="0">
                        <a:lnSpc>
                          <a:spcPct val="107000"/>
                        </a:lnSpc>
                        <a:spcBef>
                          <a:spcPts val="0"/>
                        </a:spcBef>
                        <a:spcAft>
                          <a:spcPts val="0"/>
                        </a:spcAft>
                      </a:pPr>
                      <a:r>
                        <a:rPr lang="en-US" sz="700">
                          <a:effectLst/>
                        </a:rPr>
                        <a:t>African-American</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9313" marR="39313" marT="0" marB="0"/>
                </a:tc>
                <a:tc>
                  <a:txBody>
                    <a:bodyPr/>
                    <a:lstStyle/>
                    <a:p>
                      <a:pPr marL="0" marR="0">
                        <a:lnSpc>
                          <a:spcPct val="107000"/>
                        </a:lnSpc>
                        <a:spcBef>
                          <a:spcPts val="0"/>
                        </a:spcBef>
                        <a:spcAft>
                          <a:spcPts val="0"/>
                        </a:spcAft>
                      </a:pPr>
                      <a:r>
                        <a:rPr lang="en-US" sz="700">
                          <a:effectLst/>
                        </a:rPr>
                        <a:t>11,011</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9313" marR="39313" marT="0" marB="0"/>
                </a:tc>
                <a:extLst>
                  <a:ext uri="{0D108BD9-81ED-4DB2-BD59-A6C34878D82A}">
                    <a16:rowId xmlns:a16="http://schemas.microsoft.com/office/drawing/2014/main" val="3150442736"/>
                  </a:ext>
                </a:extLst>
              </a:tr>
              <a:tr h="125867">
                <a:tc>
                  <a:txBody>
                    <a:bodyPr/>
                    <a:lstStyle/>
                    <a:p>
                      <a:pPr marL="0" marR="0">
                        <a:lnSpc>
                          <a:spcPct val="107000"/>
                        </a:lnSpc>
                        <a:spcBef>
                          <a:spcPts val="0"/>
                        </a:spcBef>
                        <a:spcAft>
                          <a:spcPts val="0"/>
                        </a:spcAft>
                      </a:pPr>
                      <a:r>
                        <a:rPr lang="en-US" sz="700">
                          <a:effectLst/>
                        </a:rPr>
                        <a:t>Other </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9313" marR="39313" marT="0" marB="0"/>
                </a:tc>
                <a:tc>
                  <a:txBody>
                    <a:bodyPr/>
                    <a:lstStyle/>
                    <a:p>
                      <a:pPr marL="0" marR="0">
                        <a:lnSpc>
                          <a:spcPct val="107000"/>
                        </a:lnSpc>
                        <a:spcBef>
                          <a:spcPts val="0"/>
                        </a:spcBef>
                        <a:spcAft>
                          <a:spcPts val="0"/>
                        </a:spcAft>
                      </a:pPr>
                      <a:r>
                        <a:rPr lang="en-US" sz="700">
                          <a:effectLst/>
                        </a:rPr>
                        <a:t>850</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9313" marR="39313" marT="0" marB="0"/>
                </a:tc>
                <a:extLst>
                  <a:ext uri="{0D108BD9-81ED-4DB2-BD59-A6C34878D82A}">
                    <a16:rowId xmlns:a16="http://schemas.microsoft.com/office/drawing/2014/main" val="3334432803"/>
                  </a:ext>
                </a:extLst>
              </a:tr>
              <a:tr h="125867">
                <a:tc>
                  <a:txBody>
                    <a:bodyPr/>
                    <a:lstStyle/>
                    <a:p>
                      <a:pPr marL="0" marR="0">
                        <a:lnSpc>
                          <a:spcPct val="107000"/>
                        </a:lnSpc>
                        <a:spcBef>
                          <a:spcPts val="0"/>
                        </a:spcBef>
                        <a:spcAft>
                          <a:spcPts val="0"/>
                        </a:spcAft>
                      </a:pPr>
                      <a:r>
                        <a:rPr lang="en-US" sz="700">
                          <a:effectLst/>
                        </a:rPr>
                        <a:t>Asian</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9313" marR="39313" marT="0" marB="0"/>
                </a:tc>
                <a:tc>
                  <a:txBody>
                    <a:bodyPr/>
                    <a:lstStyle/>
                    <a:p>
                      <a:pPr marL="0" marR="0">
                        <a:lnSpc>
                          <a:spcPct val="107000"/>
                        </a:lnSpc>
                        <a:spcBef>
                          <a:spcPts val="0"/>
                        </a:spcBef>
                        <a:spcAft>
                          <a:spcPts val="0"/>
                        </a:spcAft>
                      </a:pPr>
                      <a:r>
                        <a:rPr lang="en-US" sz="700">
                          <a:effectLst/>
                        </a:rPr>
                        <a:t>391</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9313" marR="39313" marT="0" marB="0"/>
                </a:tc>
                <a:extLst>
                  <a:ext uri="{0D108BD9-81ED-4DB2-BD59-A6C34878D82A}">
                    <a16:rowId xmlns:a16="http://schemas.microsoft.com/office/drawing/2014/main" val="4218411843"/>
                  </a:ext>
                </a:extLst>
              </a:tr>
              <a:tr h="125867">
                <a:tc>
                  <a:txBody>
                    <a:bodyPr/>
                    <a:lstStyle/>
                    <a:p>
                      <a:pPr marL="0" marR="0">
                        <a:lnSpc>
                          <a:spcPct val="107000"/>
                        </a:lnSpc>
                        <a:spcBef>
                          <a:spcPts val="0"/>
                        </a:spcBef>
                        <a:spcAft>
                          <a:spcPts val="0"/>
                        </a:spcAft>
                      </a:pPr>
                      <a:r>
                        <a:rPr lang="en-US" sz="700">
                          <a:effectLst/>
                        </a:rPr>
                        <a:t>Hispanic</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9313" marR="39313" marT="0" marB="0"/>
                </a:tc>
                <a:tc>
                  <a:txBody>
                    <a:bodyPr/>
                    <a:lstStyle/>
                    <a:p>
                      <a:pPr marL="0" marR="0">
                        <a:lnSpc>
                          <a:spcPct val="107000"/>
                        </a:lnSpc>
                        <a:spcBef>
                          <a:spcPts val="0"/>
                        </a:spcBef>
                        <a:spcAft>
                          <a:spcPts val="0"/>
                        </a:spcAft>
                      </a:pPr>
                      <a:r>
                        <a:rPr lang="en-US" sz="700">
                          <a:effectLst/>
                        </a:rPr>
                        <a:t>1,068</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9313" marR="39313" marT="0" marB="0"/>
                </a:tc>
                <a:extLst>
                  <a:ext uri="{0D108BD9-81ED-4DB2-BD59-A6C34878D82A}">
                    <a16:rowId xmlns:a16="http://schemas.microsoft.com/office/drawing/2014/main" val="2698843665"/>
                  </a:ext>
                </a:extLst>
              </a:tr>
              <a:tr h="125867">
                <a:tc>
                  <a:txBody>
                    <a:bodyPr/>
                    <a:lstStyle/>
                    <a:p>
                      <a:pPr marL="0" marR="0">
                        <a:lnSpc>
                          <a:spcPct val="107000"/>
                        </a:lnSpc>
                        <a:spcBef>
                          <a:spcPts val="0"/>
                        </a:spcBef>
                        <a:spcAft>
                          <a:spcPts val="0"/>
                        </a:spcAft>
                      </a:pPr>
                      <a:r>
                        <a:rPr lang="en-US" sz="700">
                          <a:effectLst/>
                        </a:rPr>
                        <a:t>ADMISSION TYPE:</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9313" marR="39313" marT="0" marB="0"/>
                </a:tc>
                <a:tc>
                  <a:txBody>
                    <a:bodyPr/>
                    <a:lstStyle/>
                    <a:p>
                      <a:pPr marL="0" marR="0">
                        <a:lnSpc>
                          <a:spcPct val="107000"/>
                        </a:lnSpc>
                        <a:spcBef>
                          <a:spcPts val="0"/>
                        </a:spcBef>
                        <a:spcAft>
                          <a:spcPts val="0"/>
                        </a:spcAft>
                      </a:pPr>
                      <a:r>
                        <a:rPr lang="en-US" sz="700">
                          <a:effectLst/>
                        </a:rPr>
                        <a:t> </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9313" marR="39313" marT="0" marB="0"/>
                </a:tc>
                <a:extLst>
                  <a:ext uri="{0D108BD9-81ED-4DB2-BD59-A6C34878D82A}">
                    <a16:rowId xmlns:a16="http://schemas.microsoft.com/office/drawing/2014/main" val="3355737090"/>
                  </a:ext>
                </a:extLst>
              </a:tr>
              <a:tr h="125867">
                <a:tc>
                  <a:txBody>
                    <a:bodyPr/>
                    <a:lstStyle/>
                    <a:p>
                      <a:pPr marL="0" marR="0">
                        <a:lnSpc>
                          <a:spcPct val="107000"/>
                        </a:lnSpc>
                        <a:spcBef>
                          <a:spcPts val="0"/>
                        </a:spcBef>
                        <a:spcAft>
                          <a:spcPts val="0"/>
                        </a:spcAft>
                      </a:pPr>
                      <a:r>
                        <a:rPr lang="en-US" sz="700">
                          <a:effectLst/>
                        </a:rPr>
                        <a:t>Emergency</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9313" marR="39313" marT="0" marB="0"/>
                </a:tc>
                <a:tc>
                  <a:txBody>
                    <a:bodyPr/>
                    <a:lstStyle/>
                    <a:p>
                      <a:pPr marL="0" marR="0">
                        <a:lnSpc>
                          <a:spcPct val="107000"/>
                        </a:lnSpc>
                        <a:spcBef>
                          <a:spcPts val="0"/>
                        </a:spcBef>
                        <a:spcAft>
                          <a:spcPts val="0"/>
                        </a:spcAft>
                      </a:pPr>
                      <a:r>
                        <a:rPr lang="en-US" sz="700">
                          <a:effectLst/>
                        </a:rPr>
                        <a:t>29,501</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9313" marR="39313" marT="0" marB="0"/>
                </a:tc>
                <a:extLst>
                  <a:ext uri="{0D108BD9-81ED-4DB2-BD59-A6C34878D82A}">
                    <a16:rowId xmlns:a16="http://schemas.microsoft.com/office/drawing/2014/main" val="1658228048"/>
                  </a:ext>
                </a:extLst>
              </a:tr>
              <a:tr h="125867">
                <a:tc>
                  <a:txBody>
                    <a:bodyPr/>
                    <a:lstStyle/>
                    <a:p>
                      <a:pPr marL="0" marR="0">
                        <a:lnSpc>
                          <a:spcPct val="107000"/>
                        </a:lnSpc>
                        <a:spcBef>
                          <a:spcPts val="0"/>
                        </a:spcBef>
                        <a:spcAft>
                          <a:spcPts val="0"/>
                        </a:spcAft>
                      </a:pPr>
                      <a:r>
                        <a:rPr lang="en-US" sz="700">
                          <a:effectLst/>
                        </a:rPr>
                        <a:t>Urgent</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9313" marR="39313" marT="0" marB="0"/>
                </a:tc>
                <a:tc>
                  <a:txBody>
                    <a:bodyPr/>
                    <a:lstStyle/>
                    <a:p>
                      <a:pPr marL="0" marR="0">
                        <a:lnSpc>
                          <a:spcPct val="107000"/>
                        </a:lnSpc>
                        <a:spcBef>
                          <a:spcPts val="0"/>
                        </a:spcBef>
                        <a:spcAft>
                          <a:spcPts val="0"/>
                        </a:spcAft>
                      </a:pPr>
                      <a:r>
                        <a:rPr lang="en-US" sz="700">
                          <a:effectLst/>
                        </a:rPr>
                        <a:t>10,616</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9313" marR="39313" marT="0" marB="0"/>
                </a:tc>
                <a:extLst>
                  <a:ext uri="{0D108BD9-81ED-4DB2-BD59-A6C34878D82A}">
                    <a16:rowId xmlns:a16="http://schemas.microsoft.com/office/drawing/2014/main" val="1259200638"/>
                  </a:ext>
                </a:extLst>
              </a:tr>
              <a:tr h="125867">
                <a:tc>
                  <a:txBody>
                    <a:bodyPr/>
                    <a:lstStyle/>
                    <a:p>
                      <a:pPr marL="0" marR="0">
                        <a:lnSpc>
                          <a:spcPct val="107000"/>
                        </a:lnSpc>
                        <a:spcBef>
                          <a:spcPts val="0"/>
                        </a:spcBef>
                        <a:spcAft>
                          <a:spcPts val="0"/>
                        </a:spcAft>
                      </a:pPr>
                      <a:r>
                        <a:rPr lang="en-US" sz="700">
                          <a:effectLst/>
                        </a:rPr>
                        <a:t>Elective </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9313" marR="39313" marT="0" marB="0"/>
                </a:tc>
                <a:tc>
                  <a:txBody>
                    <a:bodyPr/>
                    <a:lstStyle/>
                    <a:p>
                      <a:pPr marL="0" marR="0">
                        <a:lnSpc>
                          <a:spcPct val="107000"/>
                        </a:lnSpc>
                        <a:spcBef>
                          <a:spcPts val="0"/>
                        </a:spcBef>
                        <a:spcAft>
                          <a:spcPts val="0"/>
                        </a:spcAft>
                      </a:pPr>
                      <a:r>
                        <a:rPr lang="en-US" sz="700">
                          <a:effectLst/>
                        </a:rPr>
                        <a:t>11,120</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9313" marR="39313" marT="0" marB="0"/>
                </a:tc>
                <a:extLst>
                  <a:ext uri="{0D108BD9-81ED-4DB2-BD59-A6C34878D82A}">
                    <a16:rowId xmlns:a16="http://schemas.microsoft.com/office/drawing/2014/main" val="3597415913"/>
                  </a:ext>
                </a:extLst>
              </a:tr>
              <a:tr h="125867">
                <a:tc>
                  <a:txBody>
                    <a:bodyPr/>
                    <a:lstStyle/>
                    <a:p>
                      <a:pPr marL="0" marR="0">
                        <a:lnSpc>
                          <a:spcPct val="107000"/>
                        </a:lnSpc>
                        <a:spcBef>
                          <a:spcPts val="0"/>
                        </a:spcBef>
                        <a:spcAft>
                          <a:spcPts val="0"/>
                        </a:spcAft>
                      </a:pPr>
                      <a:r>
                        <a:rPr lang="en-US" sz="700">
                          <a:effectLst/>
                        </a:rPr>
                        <a:t>Newborn</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9313" marR="39313" marT="0" marB="0"/>
                </a:tc>
                <a:tc>
                  <a:txBody>
                    <a:bodyPr/>
                    <a:lstStyle/>
                    <a:p>
                      <a:pPr marL="0" marR="0">
                        <a:lnSpc>
                          <a:spcPct val="107000"/>
                        </a:lnSpc>
                        <a:spcBef>
                          <a:spcPts val="0"/>
                        </a:spcBef>
                        <a:spcAft>
                          <a:spcPts val="0"/>
                        </a:spcAft>
                      </a:pPr>
                      <a:r>
                        <a:rPr lang="en-US" sz="700">
                          <a:effectLst/>
                        </a:rPr>
                        <a:t>5</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9313" marR="39313" marT="0" marB="0"/>
                </a:tc>
                <a:extLst>
                  <a:ext uri="{0D108BD9-81ED-4DB2-BD59-A6C34878D82A}">
                    <a16:rowId xmlns:a16="http://schemas.microsoft.com/office/drawing/2014/main" val="13682359"/>
                  </a:ext>
                </a:extLst>
              </a:tr>
              <a:tr h="125867">
                <a:tc>
                  <a:txBody>
                    <a:bodyPr/>
                    <a:lstStyle/>
                    <a:p>
                      <a:pPr marL="0" marR="0">
                        <a:lnSpc>
                          <a:spcPct val="107000"/>
                        </a:lnSpc>
                        <a:spcBef>
                          <a:spcPts val="0"/>
                        </a:spcBef>
                        <a:spcAft>
                          <a:spcPts val="0"/>
                        </a:spcAft>
                      </a:pPr>
                      <a:r>
                        <a:rPr lang="en-US" sz="700">
                          <a:effectLst/>
                        </a:rPr>
                        <a:t>Trauma-Center</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9313" marR="39313" marT="0" marB="0"/>
                </a:tc>
                <a:tc>
                  <a:txBody>
                    <a:bodyPr/>
                    <a:lstStyle/>
                    <a:p>
                      <a:pPr marL="0" marR="0">
                        <a:lnSpc>
                          <a:spcPct val="107000"/>
                        </a:lnSpc>
                        <a:spcBef>
                          <a:spcPts val="0"/>
                        </a:spcBef>
                        <a:spcAft>
                          <a:spcPts val="0"/>
                        </a:spcAft>
                      </a:pPr>
                      <a:r>
                        <a:rPr lang="en-US" sz="700">
                          <a:effectLst/>
                        </a:rPr>
                        <a:t>5</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9313" marR="39313" marT="0" marB="0"/>
                </a:tc>
                <a:extLst>
                  <a:ext uri="{0D108BD9-81ED-4DB2-BD59-A6C34878D82A}">
                    <a16:rowId xmlns:a16="http://schemas.microsoft.com/office/drawing/2014/main" val="1866055694"/>
                  </a:ext>
                </a:extLst>
              </a:tr>
              <a:tr h="125867">
                <a:tc>
                  <a:txBody>
                    <a:bodyPr/>
                    <a:lstStyle/>
                    <a:p>
                      <a:pPr marL="0" marR="0">
                        <a:lnSpc>
                          <a:spcPct val="107000"/>
                        </a:lnSpc>
                        <a:spcBef>
                          <a:spcPts val="0"/>
                        </a:spcBef>
                        <a:spcAft>
                          <a:spcPts val="0"/>
                        </a:spcAft>
                      </a:pPr>
                      <a:r>
                        <a:rPr lang="en-US" sz="700">
                          <a:effectLst/>
                        </a:rPr>
                        <a:t>MEDICATION: </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9313" marR="39313" marT="0" marB="0"/>
                </a:tc>
                <a:tc>
                  <a:txBody>
                    <a:bodyPr/>
                    <a:lstStyle/>
                    <a:p>
                      <a:pPr marL="0" marR="0">
                        <a:lnSpc>
                          <a:spcPct val="107000"/>
                        </a:lnSpc>
                        <a:spcBef>
                          <a:spcPts val="0"/>
                        </a:spcBef>
                        <a:spcAft>
                          <a:spcPts val="0"/>
                        </a:spcAft>
                      </a:pPr>
                      <a:r>
                        <a:rPr lang="en-US" sz="700">
                          <a:effectLst/>
                        </a:rPr>
                        <a:t> </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9313" marR="39313" marT="0" marB="0"/>
                </a:tc>
                <a:extLst>
                  <a:ext uri="{0D108BD9-81ED-4DB2-BD59-A6C34878D82A}">
                    <a16:rowId xmlns:a16="http://schemas.microsoft.com/office/drawing/2014/main" val="224696476"/>
                  </a:ext>
                </a:extLst>
              </a:tr>
              <a:tr h="125867">
                <a:tc>
                  <a:txBody>
                    <a:bodyPr/>
                    <a:lstStyle/>
                    <a:p>
                      <a:pPr marL="0" marR="0">
                        <a:lnSpc>
                          <a:spcPct val="107000"/>
                        </a:lnSpc>
                        <a:spcBef>
                          <a:spcPts val="0"/>
                        </a:spcBef>
                        <a:spcAft>
                          <a:spcPts val="0"/>
                        </a:spcAft>
                      </a:pPr>
                      <a:r>
                        <a:rPr lang="en-US" sz="700">
                          <a:effectLst/>
                        </a:rPr>
                        <a:t>insulin</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9313" marR="39313" marT="0" marB="0"/>
                </a:tc>
                <a:tc>
                  <a:txBody>
                    <a:bodyPr/>
                    <a:lstStyle/>
                    <a:p>
                      <a:pPr marL="0" marR="0">
                        <a:lnSpc>
                          <a:spcPct val="107000"/>
                        </a:lnSpc>
                        <a:spcBef>
                          <a:spcPts val="0"/>
                        </a:spcBef>
                        <a:spcAft>
                          <a:spcPts val="0"/>
                        </a:spcAft>
                      </a:pPr>
                      <a:r>
                        <a:rPr lang="en-US" sz="700">
                          <a:effectLst/>
                        </a:rPr>
                        <a:t>27,167</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9313" marR="39313" marT="0" marB="0"/>
                </a:tc>
                <a:extLst>
                  <a:ext uri="{0D108BD9-81ED-4DB2-BD59-A6C34878D82A}">
                    <a16:rowId xmlns:a16="http://schemas.microsoft.com/office/drawing/2014/main" val="4204732284"/>
                  </a:ext>
                </a:extLst>
              </a:tr>
              <a:tr h="125867">
                <a:tc>
                  <a:txBody>
                    <a:bodyPr/>
                    <a:lstStyle/>
                    <a:p>
                      <a:pPr marL="0" marR="0">
                        <a:lnSpc>
                          <a:spcPct val="107000"/>
                        </a:lnSpc>
                        <a:spcBef>
                          <a:spcPts val="0"/>
                        </a:spcBef>
                        <a:spcAft>
                          <a:spcPts val="0"/>
                        </a:spcAft>
                      </a:pPr>
                      <a:r>
                        <a:rPr lang="en-US" sz="700">
                          <a:effectLst/>
                        </a:rPr>
                        <a:t>metformin</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9313" marR="39313" marT="0" marB="0"/>
                </a:tc>
                <a:tc>
                  <a:txBody>
                    <a:bodyPr/>
                    <a:lstStyle/>
                    <a:p>
                      <a:pPr marL="0" marR="0">
                        <a:lnSpc>
                          <a:spcPct val="107000"/>
                        </a:lnSpc>
                        <a:spcBef>
                          <a:spcPts val="0"/>
                        </a:spcBef>
                        <a:spcAft>
                          <a:spcPts val="0"/>
                        </a:spcAft>
                      </a:pPr>
                      <a:r>
                        <a:rPr lang="en-US" sz="700">
                          <a:effectLst/>
                        </a:rPr>
                        <a:t>10,915</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9313" marR="39313" marT="0" marB="0"/>
                </a:tc>
                <a:extLst>
                  <a:ext uri="{0D108BD9-81ED-4DB2-BD59-A6C34878D82A}">
                    <a16:rowId xmlns:a16="http://schemas.microsoft.com/office/drawing/2014/main" val="3774949781"/>
                  </a:ext>
                </a:extLst>
              </a:tr>
              <a:tr h="125867">
                <a:tc>
                  <a:txBody>
                    <a:bodyPr/>
                    <a:lstStyle/>
                    <a:p>
                      <a:pPr marL="0" marR="0">
                        <a:lnSpc>
                          <a:spcPct val="107000"/>
                        </a:lnSpc>
                        <a:spcBef>
                          <a:spcPts val="0"/>
                        </a:spcBef>
                        <a:spcAft>
                          <a:spcPts val="0"/>
                        </a:spcAft>
                      </a:pPr>
                      <a:r>
                        <a:rPr lang="en-US" sz="700">
                          <a:effectLst/>
                        </a:rPr>
                        <a:t>repaglinide</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9313" marR="39313" marT="0" marB="0"/>
                </a:tc>
                <a:tc>
                  <a:txBody>
                    <a:bodyPr/>
                    <a:lstStyle/>
                    <a:p>
                      <a:pPr marL="0" marR="0">
                        <a:lnSpc>
                          <a:spcPct val="107000"/>
                        </a:lnSpc>
                        <a:spcBef>
                          <a:spcPts val="0"/>
                        </a:spcBef>
                        <a:spcAft>
                          <a:spcPts val="0"/>
                        </a:spcAft>
                      </a:pPr>
                      <a:r>
                        <a:rPr lang="en-US" sz="700">
                          <a:effectLst/>
                        </a:rPr>
                        <a:t>735</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9313" marR="39313" marT="0" marB="0"/>
                </a:tc>
                <a:extLst>
                  <a:ext uri="{0D108BD9-81ED-4DB2-BD59-A6C34878D82A}">
                    <a16:rowId xmlns:a16="http://schemas.microsoft.com/office/drawing/2014/main" val="3356140255"/>
                  </a:ext>
                </a:extLst>
              </a:tr>
              <a:tr h="125867">
                <a:tc>
                  <a:txBody>
                    <a:bodyPr/>
                    <a:lstStyle/>
                    <a:p>
                      <a:pPr marL="0" marR="0">
                        <a:lnSpc>
                          <a:spcPct val="107000"/>
                        </a:lnSpc>
                        <a:spcBef>
                          <a:spcPts val="0"/>
                        </a:spcBef>
                        <a:spcAft>
                          <a:spcPts val="0"/>
                        </a:spcAft>
                      </a:pPr>
                      <a:r>
                        <a:rPr lang="en-US" sz="700">
                          <a:effectLst/>
                        </a:rPr>
                        <a:t>Change_Medication:</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9313" marR="39313" marT="0" marB="0"/>
                </a:tc>
                <a:tc>
                  <a:txBody>
                    <a:bodyPr/>
                    <a:lstStyle/>
                    <a:p>
                      <a:pPr marL="0" marR="0">
                        <a:lnSpc>
                          <a:spcPct val="107000"/>
                        </a:lnSpc>
                        <a:spcBef>
                          <a:spcPts val="0"/>
                        </a:spcBef>
                        <a:spcAft>
                          <a:spcPts val="0"/>
                        </a:spcAft>
                      </a:pPr>
                      <a:r>
                        <a:rPr lang="en-US" sz="700">
                          <a:effectLst/>
                        </a:rPr>
                        <a:t> </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9313" marR="39313" marT="0" marB="0"/>
                </a:tc>
                <a:extLst>
                  <a:ext uri="{0D108BD9-81ED-4DB2-BD59-A6C34878D82A}">
                    <a16:rowId xmlns:a16="http://schemas.microsoft.com/office/drawing/2014/main" val="1078184558"/>
                  </a:ext>
                </a:extLst>
              </a:tr>
              <a:tr h="125867">
                <a:tc>
                  <a:txBody>
                    <a:bodyPr/>
                    <a:lstStyle/>
                    <a:p>
                      <a:pPr marL="0" marR="0">
                        <a:lnSpc>
                          <a:spcPct val="107000"/>
                        </a:lnSpc>
                        <a:spcBef>
                          <a:spcPts val="0"/>
                        </a:spcBef>
                        <a:spcAft>
                          <a:spcPts val="0"/>
                        </a:spcAft>
                      </a:pPr>
                      <a:r>
                        <a:rPr lang="en-US" sz="700">
                          <a:effectLst/>
                        </a:rPr>
                        <a:t>change</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9313" marR="39313" marT="0" marB="0"/>
                </a:tc>
                <a:tc>
                  <a:txBody>
                    <a:bodyPr/>
                    <a:lstStyle/>
                    <a:p>
                      <a:pPr marL="0" marR="0">
                        <a:lnSpc>
                          <a:spcPct val="107000"/>
                        </a:lnSpc>
                        <a:spcBef>
                          <a:spcPts val="0"/>
                        </a:spcBef>
                        <a:spcAft>
                          <a:spcPts val="0"/>
                        </a:spcAft>
                      </a:pPr>
                      <a:r>
                        <a:rPr lang="en-US" sz="700">
                          <a:effectLst/>
                        </a:rPr>
                        <a:t>23,405</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9313" marR="39313" marT="0" marB="0"/>
                </a:tc>
                <a:extLst>
                  <a:ext uri="{0D108BD9-81ED-4DB2-BD59-A6C34878D82A}">
                    <a16:rowId xmlns:a16="http://schemas.microsoft.com/office/drawing/2014/main" val="1739453564"/>
                  </a:ext>
                </a:extLst>
              </a:tr>
              <a:tr h="125867">
                <a:tc>
                  <a:txBody>
                    <a:bodyPr/>
                    <a:lstStyle/>
                    <a:p>
                      <a:pPr marL="0" marR="0">
                        <a:lnSpc>
                          <a:spcPct val="107000"/>
                        </a:lnSpc>
                        <a:spcBef>
                          <a:spcPts val="0"/>
                        </a:spcBef>
                        <a:spcAft>
                          <a:spcPts val="0"/>
                        </a:spcAft>
                      </a:pPr>
                      <a:r>
                        <a:rPr lang="en-US" sz="700">
                          <a:effectLst/>
                        </a:rPr>
                        <a:t>Didn’t change</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9313" marR="39313" marT="0" marB="0"/>
                </a:tc>
                <a:tc>
                  <a:txBody>
                    <a:bodyPr/>
                    <a:lstStyle/>
                    <a:p>
                      <a:pPr marL="0" marR="0">
                        <a:lnSpc>
                          <a:spcPct val="107000"/>
                        </a:lnSpc>
                        <a:spcBef>
                          <a:spcPts val="0"/>
                        </a:spcBef>
                        <a:spcAft>
                          <a:spcPts val="0"/>
                        </a:spcAft>
                      </a:pPr>
                      <a:r>
                        <a:rPr lang="en-US" sz="700">
                          <a:effectLst/>
                        </a:rPr>
                        <a:t>27,842</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9313" marR="39313" marT="0" marB="0"/>
                </a:tc>
                <a:extLst>
                  <a:ext uri="{0D108BD9-81ED-4DB2-BD59-A6C34878D82A}">
                    <a16:rowId xmlns:a16="http://schemas.microsoft.com/office/drawing/2014/main" val="1362524674"/>
                  </a:ext>
                </a:extLst>
              </a:tr>
              <a:tr h="125867">
                <a:tc>
                  <a:txBody>
                    <a:bodyPr/>
                    <a:lstStyle/>
                    <a:p>
                      <a:pPr marL="0" marR="0">
                        <a:lnSpc>
                          <a:spcPct val="107000"/>
                        </a:lnSpc>
                        <a:spcBef>
                          <a:spcPts val="0"/>
                        </a:spcBef>
                        <a:spcAft>
                          <a:spcPts val="0"/>
                        </a:spcAft>
                      </a:pPr>
                      <a:r>
                        <a:rPr lang="en-US" sz="700">
                          <a:effectLst/>
                        </a:rPr>
                        <a:t>DIABETES-MEDICIATION:</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9313" marR="39313" marT="0" marB="0"/>
                </a:tc>
                <a:tc>
                  <a:txBody>
                    <a:bodyPr/>
                    <a:lstStyle/>
                    <a:p>
                      <a:pPr marL="0" marR="0">
                        <a:lnSpc>
                          <a:spcPct val="107000"/>
                        </a:lnSpc>
                        <a:spcBef>
                          <a:spcPts val="0"/>
                        </a:spcBef>
                        <a:spcAft>
                          <a:spcPts val="0"/>
                        </a:spcAft>
                      </a:pPr>
                      <a:r>
                        <a:rPr lang="en-US" sz="700">
                          <a:effectLst/>
                        </a:rPr>
                        <a:t> </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9313" marR="39313" marT="0" marB="0"/>
                </a:tc>
                <a:extLst>
                  <a:ext uri="{0D108BD9-81ED-4DB2-BD59-A6C34878D82A}">
                    <a16:rowId xmlns:a16="http://schemas.microsoft.com/office/drawing/2014/main" val="1300145260"/>
                  </a:ext>
                </a:extLst>
              </a:tr>
              <a:tr h="125867">
                <a:tc>
                  <a:txBody>
                    <a:bodyPr/>
                    <a:lstStyle/>
                    <a:p>
                      <a:pPr marL="0" marR="0">
                        <a:lnSpc>
                          <a:spcPct val="107000"/>
                        </a:lnSpc>
                        <a:spcBef>
                          <a:spcPts val="0"/>
                        </a:spcBef>
                        <a:spcAft>
                          <a:spcPts val="0"/>
                        </a:spcAft>
                      </a:pPr>
                      <a:r>
                        <a:rPr lang="en-US" sz="700">
                          <a:effectLst/>
                        </a:rPr>
                        <a:t>Yes</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9313" marR="39313" marT="0" marB="0"/>
                </a:tc>
                <a:tc>
                  <a:txBody>
                    <a:bodyPr/>
                    <a:lstStyle/>
                    <a:p>
                      <a:pPr marL="0" marR="0">
                        <a:lnSpc>
                          <a:spcPct val="107000"/>
                        </a:lnSpc>
                        <a:spcBef>
                          <a:spcPts val="0"/>
                        </a:spcBef>
                        <a:spcAft>
                          <a:spcPts val="0"/>
                        </a:spcAft>
                      </a:pPr>
                      <a:r>
                        <a:rPr lang="en-US" sz="700">
                          <a:effectLst/>
                        </a:rPr>
                        <a:t>39,603</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9313" marR="39313" marT="0" marB="0"/>
                </a:tc>
                <a:extLst>
                  <a:ext uri="{0D108BD9-81ED-4DB2-BD59-A6C34878D82A}">
                    <a16:rowId xmlns:a16="http://schemas.microsoft.com/office/drawing/2014/main" val="2826223507"/>
                  </a:ext>
                </a:extLst>
              </a:tr>
              <a:tr h="125867">
                <a:tc>
                  <a:txBody>
                    <a:bodyPr/>
                    <a:lstStyle/>
                    <a:p>
                      <a:pPr marL="0" marR="0">
                        <a:lnSpc>
                          <a:spcPct val="107000"/>
                        </a:lnSpc>
                        <a:spcBef>
                          <a:spcPts val="0"/>
                        </a:spcBef>
                        <a:spcAft>
                          <a:spcPts val="0"/>
                        </a:spcAft>
                      </a:pPr>
                      <a:r>
                        <a:rPr lang="en-US" sz="700">
                          <a:effectLst/>
                        </a:rPr>
                        <a:t>No</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9313" marR="39313" marT="0" marB="0"/>
                </a:tc>
                <a:tc>
                  <a:txBody>
                    <a:bodyPr/>
                    <a:lstStyle/>
                    <a:p>
                      <a:pPr marL="0" marR="0">
                        <a:lnSpc>
                          <a:spcPct val="107000"/>
                        </a:lnSpc>
                        <a:spcBef>
                          <a:spcPts val="0"/>
                        </a:spcBef>
                        <a:spcAft>
                          <a:spcPts val="0"/>
                        </a:spcAft>
                      </a:pPr>
                      <a:r>
                        <a:rPr lang="en-US" sz="700">
                          <a:effectLst/>
                        </a:rPr>
                        <a:t>11,644</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9313" marR="39313" marT="0" marB="0"/>
                </a:tc>
                <a:extLst>
                  <a:ext uri="{0D108BD9-81ED-4DB2-BD59-A6C34878D82A}">
                    <a16:rowId xmlns:a16="http://schemas.microsoft.com/office/drawing/2014/main" val="1253672268"/>
                  </a:ext>
                </a:extLst>
              </a:tr>
              <a:tr h="125867">
                <a:tc>
                  <a:txBody>
                    <a:bodyPr/>
                    <a:lstStyle/>
                    <a:p>
                      <a:pPr marL="0" marR="0">
                        <a:lnSpc>
                          <a:spcPct val="107000"/>
                        </a:lnSpc>
                        <a:spcBef>
                          <a:spcPts val="0"/>
                        </a:spcBef>
                        <a:spcAft>
                          <a:spcPts val="0"/>
                        </a:spcAft>
                      </a:pPr>
                      <a:r>
                        <a:rPr lang="en-US" sz="700">
                          <a:effectLst/>
                        </a:rPr>
                        <a:t>READMISSION:</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9313" marR="39313" marT="0" marB="0"/>
                </a:tc>
                <a:tc>
                  <a:txBody>
                    <a:bodyPr/>
                    <a:lstStyle/>
                    <a:p>
                      <a:pPr marL="0" marR="0">
                        <a:lnSpc>
                          <a:spcPct val="107000"/>
                        </a:lnSpc>
                        <a:spcBef>
                          <a:spcPts val="0"/>
                        </a:spcBef>
                        <a:spcAft>
                          <a:spcPts val="0"/>
                        </a:spcAft>
                      </a:pPr>
                      <a:r>
                        <a:rPr lang="en-US" sz="700">
                          <a:effectLst/>
                        </a:rPr>
                        <a:t> </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9313" marR="39313" marT="0" marB="0"/>
                </a:tc>
                <a:extLst>
                  <a:ext uri="{0D108BD9-81ED-4DB2-BD59-A6C34878D82A}">
                    <a16:rowId xmlns:a16="http://schemas.microsoft.com/office/drawing/2014/main" val="314121333"/>
                  </a:ext>
                </a:extLst>
              </a:tr>
              <a:tr h="125867">
                <a:tc>
                  <a:txBody>
                    <a:bodyPr/>
                    <a:lstStyle/>
                    <a:p>
                      <a:pPr marL="0" marR="0">
                        <a:lnSpc>
                          <a:spcPct val="107000"/>
                        </a:lnSpc>
                        <a:spcBef>
                          <a:spcPts val="0"/>
                        </a:spcBef>
                        <a:spcAft>
                          <a:spcPts val="0"/>
                        </a:spcAft>
                      </a:pPr>
                      <a:r>
                        <a:rPr lang="en-US" sz="700">
                          <a:effectLst/>
                        </a:rPr>
                        <a:t>Yes</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9313" marR="39313" marT="0" marB="0"/>
                </a:tc>
                <a:tc>
                  <a:txBody>
                    <a:bodyPr/>
                    <a:lstStyle/>
                    <a:p>
                      <a:pPr marL="0" marR="0">
                        <a:lnSpc>
                          <a:spcPct val="107000"/>
                        </a:lnSpc>
                        <a:spcBef>
                          <a:spcPts val="0"/>
                        </a:spcBef>
                        <a:spcAft>
                          <a:spcPts val="0"/>
                        </a:spcAft>
                      </a:pPr>
                      <a:r>
                        <a:rPr lang="en-US" sz="700">
                          <a:effectLst/>
                        </a:rPr>
                        <a:t>23,226</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9313" marR="39313" marT="0" marB="0"/>
                </a:tc>
                <a:extLst>
                  <a:ext uri="{0D108BD9-81ED-4DB2-BD59-A6C34878D82A}">
                    <a16:rowId xmlns:a16="http://schemas.microsoft.com/office/drawing/2014/main" val="3212065550"/>
                  </a:ext>
                </a:extLst>
              </a:tr>
              <a:tr h="125867">
                <a:tc>
                  <a:txBody>
                    <a:bodyPr/>
                    <a:lstStyle/>
                    <a:p>
                      <a:pPr marL="0" marR="0">
                        <a:lnSpc>
                          <a:spcPct val="107000"/>
                        </a:lnSpc>
                        <a:spcBef>
                          <a:spcPts val="0"/>
                        </a:spcBef>
                        <a:spcAft>
                          <a:spcPts val="0"/>
                        </a:spcAft>
                      </a:pPr>
                      <a:r>
                        <a:rPr lang="en-US" sz="700">
                          <a:effectLst/>
                        </a:rPr>
                        <a:t>No</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9313" marR="39313" marT="0" marB="0"/>
                </a:tc>
                <a:tc>
                  <a:txBody>
                    <a:bodyPr/>
                    <a:lstStyle/>
                    <a:p>
                      <a:pPr marL="0" marR="0">
                        <a:lnSpc>
                          <a:spcPct val="107000"/>
                        </a:lnSpc>
                        <a:spcBef>
                          <a:spcPts val="0"/>
                        </a:spcBef>
                        <a:spcAft>
                          <a:spcPts val="0"/>
                        </a:spcAft>
                      </a:pPr>
                      <a:r>
                        <a:rPr lang="en-US" sz="700" dirty="0">
                          <a:effectLst/>
                        </a:rPr>
                        <a:t>28,021</a:t>
                      </a:r>
                      <a:endParaRPr lang="en-US" sz="600" dirty="0">
                        <a:effectLst/>
                        <a:latin typeface="Calibri" panose="020F0502020204030204" pitchFamily="34" charset="0"/>
                        <a:ea typeface="Calibri" panose="020F0502020204030204" pitchFamily="34" charset="0"/>
                        <a:cs typeface="Times New Roman" panose="02020603050405020304" pitchFamily="18" charset="0"/>
                      </a:endParaRPr>
                    </a:p>
                  </a:txBody>
                  <a:tcPr marL="39313" marR="39313" marT="0" marB="0"/>
                </a:tc>
                <a:extLst>
                  <a:ext uri="{0D108BD9-81ED-4DB2-BD59-A6C34878D82A}">
                    <a16:rowId xmlns:a16="http://schemas.microsoft.com/office/drawing/2014/main" val="430909078"/>
                  </a:ext>
                </a:extLst>
              </a:tr>
            </a:tbl>
          </a:graphicData>
        </a:graphic>
      </p:graphicFrame>
    </p:spTree>
    <p:extLst>
      <p:ext uri="{BB962C8B-B14F-4D97-AF65-F5344CB8AC3E}">
        <p14:creationId xmlns:p14="http://schemas.microsoft.com/office/powerpoint/2010/main" val="21632122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CC9C3-7309-43DD-B7E9-2082220944E6}"/>
              </a:ext>
            </a:extLst>
          </p:cNvPr>
          <p:cNvSpPr>
            <a:spLocks noGrp="1"/>
          </p:cNvSpPr>
          <p:nvPr>
            <p:ph type="title"/>
          </p:nvPr>
        </p:nvSpPr>
        <p:spPr/>
        <p:txBody>
          <a:bodyPr/>
          <a:lstStyle/>
          <a:p>
            <a:r>
              <a:rPr lang="en-US" dirty="0"/>
              <a:t>Data attributes:</a:t>
            </a:r>
          </a:p>
        </p:txBody>
      </p:sp>
      <p:sp>
        <p:nvSpPr>
          <p:cNvPr id="3" name="Content Placeholder 2">
            <a:extLst>
              <a:ext uri="{FF2B5EF4-FFF2-40B4-BE49-F238E27FC236}">
                <a16:creationId xmlns:a16="http://schemas.microsoft.com/office/drawing/2014/main" id="{23F2C459-AB96-47CE-9A01-E01F1710B32A}"/>
              </a:ext>
            </a:extLst>
          </p:cNvPr>
          <p:cNvSpPr>
            <a:spLocks noGrp="1"/>
          </p:cNvSpPr>
          <p:nvPr>
            <p:ph idx="1"/>
          </p:nvPr>
        </p:nvSpPr>
        <p:spPr/>
        <p:txBody>
          <a:bodyPr/>
          <a:lstStyle/>
          <a:p>
            <a:r>
              <a:rPr lang="en-US" dirty="0"/>
              <a:t>Some Medications (insulin, tolazamide &gt; (Steady, Up, Down, No).</a:t>
            </a:r>
          </a:p>
          <a:p>
            <a:r>
              <a:rPr lang="en-US" dirty="0"/>
              <a:t>Change Medications (No ,Ch)</a:t>
            </a:r>
          </a:p>
          <a:p>
            <a:r>
              <a:rPr lang="en-US" dirty="0" err="1"/>
              <a:t>Diabetes_MED</a:t>
            </a:r>
            <a:r>
              <a:rPr lang="en-US" dirty="0"/>
              <a:t> (Yes, No)</a:t>
            </a:r>
          </a:p>
          <a:p>
            <a:r>
              <a:rPr lang="en-US" dirty="0"/>
              <a:t>Readmitted (&gt;30 , &lt;30, No)</a:t>
            </a:r>
          </a:p>
          <a:p>
            <a:r>
              <a:rPr lang="en-US" dirty="0"/>
              <a:t>The final dataset patients is 23,406</a:t>
            </a:r>
          </a:p>
          <a:p>
            <a:endParaRPr lang="en-US" dirty="0"/>
          </a:p>
        </p:txBody>
      </p:sp>
    </p:spTree>
    <p:extLst>
      <p:ext uri="{BB962C8B-B14F-4D97-AF65-F5344CB8AC3E}">
        <p14:creationId xmlns:p14="http://schemas.microsoft.com/office/powerpoint/2010/main" val="129014396"/>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9D5"/>
      </a:lt2>
      <a:accent1>
        <a:srgbClr val="FB8C29"/>
      </a:accent1>
      <a:accent2>
        <a:srgbClr val="F2C351"/>
      </a:accent2>
      <a:accent3>
        <a:srgbClr val="D0CBA5"/>
      </a:accent3>
      <a:accent4>
        <a:srgbClr val="A2C476"/>
      </a:accent4>
      <a:accent5>
        <a:srgbClr val="57C293"/>
      </a:accent5>
      <a:accent6>
        <a:srgbClr val="06BFDE"/>
      </a:accent6>
      <a:hlink>
        <a:srgbClr val="FBAE29"/>
      </a:hlink>
      <a:folHlink>
        <a:srgbClr val="EDC47E"/>
      </a:folHlink>
    </a:clrScheme>
    <a:fontScheme name="Gallery">
      <a:majorFont>
        <a:latin typeface="Rockwell" panose="020606030202050204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BB5F5D82-B5E9-469E-A815-C655ED4AF243}"/>
    </a:ext>
  </a:extLst>
</a:theme>
</file>

<file path=docProps/app.xml><?xml version="1.0" encoding="utf-8"?>
<Properties xmlns="http://schemas.openxmlformats.org/officeDocument/2006/extended-properties" xmlns:vt="http://schemas.openxmlformats.org/officeDocument/2006/docPropsVTypes">
  <TotalTime>150</TotalTime>
  <Words>647</Words>
  <Application>Microsoft Office PowerPoint</Application>
  <PresentationFormat>Widescreen</PresentationFormat>
  <Paragraphs>161</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Rockwell</vt:lpstr>
      <vt:lpstr>Gallery</vt:lpstr>
      <vt:lpstr>Clinical Prediction On readmission after Changing-Medication for Diabetic Patients.  </vt:lpstr>
      <vt:lpstr>OUTLINE:</vt:lpstr>
      <vt:lpstr>INTRODUCTION:</vt:lpstr>
      <vt:lpstr>DATA SOURCE:</vt:lpstr>
      <vt:lpstr>DATA VARIABLES: </vt:lpstr>
      <vt:lpstr>Data attributes:</vt:lpstr>
      <vt:lpstr>Data attributes: </vt:lpstr>
      <vt:lpstr>SUMMRIZE SOME IMPORTANT attributes:</vt:lpstr>
      <vt:lpstr>Data attributes:</vt:lpstr>
      <vt:lpstr>Data Pre-processing:</vt:lpstr>
      <vt:lpstr>Data pre-processing:</vt:lpstr>
      <vt:lpstr>Data preprocessing:</vt:lpstr>
      <vt:lpstr>Data pre-processing</vt:lpstr>
      <vt:lpstr>Data pre-processsing</vt:lpstr>
      <vt:lpstr>Data processing:</vt:lpstr>
      <vt:lpstr>Summarizing The Models Results:</vt:lpstr>
      <vt:lpstr>Conclusion:</vt:lpstr>
      <vt:lpstr>REFERNCes: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Clinical Prediction On Condition Changing Of Diabetic Patients.  </dc:title>
  <dc:creator>Abdullah a</dc:creator>
  <cp:lastModifiedBy>Abdullah a</cp:lastModifiedBy>
  <cp:revision>11</cp:revision>
  <dcterms:created xsi:type="dcterms:W3CDTF">2019-12-11T00:35:56Z</dcterms:created>
  <dcterms:modified xsi:type="dcterms:W3CDTF">2019-12-11T03:10:34Z</dcterms:modified>
</cp:coreProperties>
</file>