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54D6-C32A-4B72-983B-988AB821D06B}"/>
              </a:ext>
            </a:extLst>
          </p:cNvPr>
          <p:cNvSpPr>
            <a:spLocks noGrp="1"/>
          </p:cNvSpPr>
          <p:nvPr>
            <p:ph type="ctrTitle"/>
          </p:nvPr>
        </p:nvSpPr>
        <p:spPr/>
        <p:txBody>
          <a:bodyPr/>
          <a:lstStyle/>
          <a:p>
            <a:r>
              <a:rPr lang="en-US" dirty="0"/>
              <a:t>Excess readmission ratio</a:t>
            </a:r>
          </a:p>
        </p:txBody>
      </p:sp>
      <p:sp>
        <p:nvSpPr>
          <p:cNvPr id="3" name="Subtitle 2">
            <a:extLst>
              <a:ext uri="{FF2B5EF4-FFF2-40B4-BE49-F238E27FC236}">
                <a16:creationId xmlns:a16="http://schemas.microsoft.com/office/drawing/2014/main" id="{7454F28D-CA6A-4172-91FF-EEADE1024979}"/>
              </a:ext>
            </a:extLst>
          </p:cNvPr>
          <p:cNvSpPr>
            <a:spLocks noGrp="1"/>
          </p:cNvSpPr>
          <p:nvPr>
            <p:ph type="subTitle" idx="1"/>
          </p:nvPr>
        </p:nvSpPr>
        <p:spPr/>
        <p:txBody>
          <a:bodyPr/>
          <a:lstStyle/>
          <a:p>
            <a:r>
              <a:rPr lang="en-US" dirty="0"/>
              <a:t>Abdullah </a:t>
            </a:r>
            <a:r>
              <a:rPr lang="en-US" dirty="0" err="1"/>
              <a:t>alluhidan</a:t>
            </a:r>
            <a:endParaRPr lang="en-US" dirty="0"/>
          </a:p>
        </p:txBody>
      </p:sp>
    </p:spTree>
    <p:extLst>
      <p:ext uri="{BB962C8B-B14F-4D97-AF65-F5344CB8AC3E}">
        <p14:creationId xmlns:p14="http://schemas.microsoft.com/office/powerpoint/2010/main" val="13250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3A9A-0D34-4482-802F-194AB2809E77}"/>
              </a:ext>
            </a:extLst>
          </p:cNvPr>
          <p:cNvSpPr>
            <a:spLocks noGrp="1"/>
          </p:cNvSpPr>
          <p:nvPr>
            <p:ph type="title"/>
          </p:nvPr>
        </p:nvSpPr>
        <p:spPr/>
        <p:txBody>
          <a:bodyPr/>
          <a:lstStyle/>
          <a:p>
            <a:r>
              <a:rPr lang="en-US" dirty="0"/>
              <a:t>Novant health prince William medical center </a:t>
            </a:r>
          </a:p>
        </p:txBody>
      </p:sp>
      <p:sp>
        <p:nvSpPr>
          <p:cNvPr id="3" name="Content Placeholder 2">
            <a:extLst>
              <a:ext uri="{FF2B5EF4-FFF2-40B4-BE49-F238E27FC236}">
                <a16:creationId xmlns:a16="http://schemas.microsoft.com/office/drawing/2014/main" id="{63789532-99D2-45CA-819E-6166C0E13112}"/>
              </a:ext>
            </a:extLst>
          </p:cNvPr>
          <p:cNvSpPr>
            <a:spLocks noGrp="1"/>
          </p:cNvSpPr>
          <p:nvPr>
            <p:ph idx="1"/>
          </p:nvPr>
        </p:nvSpPr>
        <p:spPr/>
        <p:txBody>
          <a:bodyPr/>
          <a:lstStyle/>
          <a:p>
            <a:r>
              <a:rPr lang="en-US" dirty="0"/>
              <a:t>Goals: reduce the </a:t>
            </a:r>
            <a:r>
              <a:rPr lang="en-US" dirty="0">
                <a:highlight>
                  <a:srgbClr val="FF0000"/>
                </a:highlight>
              </a:rPr>
              <a:t>Excess readmission ratio of HIP KNEE </a:t>
            </a:r>
            <a:r>
              <a:rPr lang="en-US" dirty="0"/>
              <a:t>because It is higher than national median.</a:t>
            </a:r>
          </a:p>
        </p:txBody>
      </p:sp>
    </p:spTree>
    <p:extLst>
      <p:ext uri="{BB962C8B-B14F-4D97-AF65-F5344CB8AC3E}">
        <p14:creationId xmlns:p14="http://schemas.microsoft.com/office/powerpoint/2010/main" val="64884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55">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58" name="Straight Connector 57">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D099CD9-8077-4BCE-91E6-87DBDC2DD1E1}"/>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a:t>map</a:t>
            </a:r>
          </a:p>
        </p:txBody>
      </p:sp>
      <p:grpSp>
        <p:nvGrpSpPr>
          <p:cNvPr id="60" name="Group 59">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1" name="Rectangle 60">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1">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3">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5EA3BA4C-B9F9-4730-B800-62C54C834F1F}"/>
              </a:ext>
            </a:extLst>
          </p:cNvPr>
          <p:cNvPicPr>
            <a:picLocks noChangeAspect="1"/>
          </p:cNvPicPr>
          <p:nvPr/>
        </p:nvPicPr>
        <p:blipFill rotWithShape="1">
          <a:blip r:embed="rId4"/>
          <a:srcRect l="3868" r="2800"/>
          <a:stretch/>
        </p:blipFill>
        <p:spPr>
          <a:xfrm>
            <a:off x="3992880" y="481108"/>
            <a:ext cx="7539819" cy="5149101"/>
          </a:xfrm>
          <a:prstGeom prst="rect">
            <a:avLst/>
          </a:prstGeom>
        </p:spPr>
      </p:pic>
    </p:spTree>
    <p:extLst>
      <p:ext uri="{BB962C8B-B14F-4D97-AF65-F5344CB8AC3E}">
        <p14:creationId xmlns:p14="http://schemas.microsoft.com/office/powerpoint/2010/main" val="245513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automatically generated">
            <a:extLst>
              <a:ext uri="{FF2B5EF4-FFF2-40B4-BE49-F238E27FC236}">
                <a16:creationId xmlns:a16="http://schemas.microsoft.com/office/drawing/2014/main" id="{BC25A044-51D5-4400-90FA-3788A8FA9203}"/>
              </a:ext>
            </a:extLst>
          </p:cNvPr>
          <p:cNvPicPr>
            <a:picLocks noGrp="1" noChangeAspect="1"/>
          </p:cNvPicPr>
          <p:nvPr>
            <p:ph idx="1"/>
          </p:nvPr>
        </p:nvPicPr>
        <p:blipFill rotWithShape="1">
          <a:blip r:embed="rId3"/>
          <a:srcRect r="5780"/>
          <a:stretch/>
        </p:blipFill>
        <p:spPr>
          <a:xfrm>
            <a:off x="20" y="-40630"/>
            <a:ext cx="12191675" cy="6857990"/>
          </a:xfrm>
          <a:prstGeom prst="rect">
            <a:avLst/>
          </a:prstGeom>
        </p:spPr>
      </p:pic>
      <p:sp>
        <p:nvSpPr>
          <p:cNvPr id="16" name="Rectangle 15">
            <a:extLst>
              <a:ext uri="{FF2B5EF4-FFF2-40B4-BE49-F238E27FC236}">
                <a16:creationId xmlns:a16="http://schemas.microsoft.com/office/drawing/2014/main" id="{80B6C404-E8F9-4E2B-9BB2-AD7DAEFE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99DA9-3B47-4B70-A8F9-75A484BD8B05}"/>
              </a:ext>
            </a:extLst>
          </p:cNvPr>
          <p:cNvSpPr>
            <a:spLocks noGrp="1"/>
          </p:cNvSpPr>
          <p:nvPr>
            <p:ph type="title"/>
          </p:nvPr>
        </p:nvSpPr>
        <p:spPr>
          <a:xfrm>
            <a:off x="6094412" y="5252719"/>
            <a:ext cx="5279490" cy="946499"/>
          </a:xfrm>
        </p:spPr>
        <p:txBody>
          <a:bodyPr vert="horz" lIns="91440" tIns="45720" rIns="91440" bIns="45720" rtlCol="0" anchor="b">
            <a:normAutofit/>
          </a:bodyPr>
          <a:lstStyle/>
          <a:p>
            <a:pPr algn="l"/>
            <a:r>
              <a:rPr lang="en-US" dirty="0"/>
              <a:t>BAR-CHART. </a:t>
            </a:r>
          </a:p>
        </p:txBody>
      </p:sp>
    </p:spTree>
    <p:extLst>
      <p:ext uri="{BB962C8B-B14F-4D97-AF65-F5344CB8AC3E}">
        <p14:creationId xmlns:p14="http://schemas.microsoft.com/office/powerpoint/2010/main" val="24347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E9E7626E-251A-4261-9499-682F585E724C}"/>
              </a:ext>
            </a:extLst>
          </p:cNvPr>
          <p:cNvPicPr>
            <a:picLocks noGrp="1" noChangeAspect="1"/>
          </p:cNvPicPr>
          <p:nvPr>
            <p:ph idx="1"/>
          </p:nvPr>
        </p:nvPicPr>
        <p:blipFill rotWithShape="1">
          <a:blip r:embed="rId3"/>
          <a:srcRect r="5780"/>
          <a:stretch/>
        </p:blipFill>
        <p:spPr>
          <a:xfrm>
            <a:off x="20" y="10"/>
            <a:ext cx="12191675" cy="6857990"/>
          </a:xfrm>
          <a:prstGeom prst="rect">
            <a:avLst/>
          </a:prstGeom>
        </p:spPr>
      </p:pic>
      <p:sp>
        <p:nvSpPr>
          <p:cNvPr id="16" name="Rectangle 15">
            <a:extLst>
              <a:ext uri="{FF2B5EF4-FFF2-40B4-BE49-F238E27FC236}">
                <a16:creationId xmlns:a16="http://schemas.microsoft.com/office/drawing/2014/main" id="{80B6C404-E8F9-4E2B-9BB2-AD7DAEFE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5C620-8F64-40EC-9B2C-996C5831FD2E}"/>
              </a:ext>
            </a:extLst>
          </p:cNvPr>
          <p:cNvSpPr>
            <a:spLocks noGrp="1"/>
          </p:cNvSpPr>
          <p:nvPr>
            <p:ph type="title"/>
          </p:nvPr>
        </p:nvSpPr>
        <p:spPr>
          <a:xfrm>
            <a:off x="6094412" y="5073597"/>
            <a:ext cx="5279490" cy="1125622"/>
          </a:xfrm>
        </p:spPr>
        <p:txBody>
          <a:bodyPr vert="horz" lIns="91440" tIns="45720" rIns="91440" bIns="45720" rtlCol="0" anchor="b">
            <a:normAutofit/>
          </a:bodyPr>
          <a:lstStyle/>
          <a:p>
            <a:pPr algn="l"/>
            <a:r>
              <a:rPr lang="en-US" dirty="0"/>
              <a:t>SCATTER-PLOT </a:t>
            </a:r>
          </a:p>
        </p:txBody>
      </p:sp>
    </p:spTree>
    <p:extLst>
      <p:ext uri="{BB962C8B-B14F-4D97-AF65-F5344CB8AC3E}">
        <p14:creationId xmlns:p14="http://schemas.microsoft.com/office/powerpoint/2010/main" val="251315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automatically generated">
            <a:extLst>
              <a:ext uri="{FF2B5EF4-FFF2-40B4-BE49-F238E27FC236}">
                <a16:creationId xmlns:a16="http://schemas.microsoft.com/office/drawing/2014/main" id="{C1FC4BBC-03BB-4678-8150-AA3073F9235E}"/>
              </a:ext>
            </a:extLst>
          </p:cNvPr>
          <p:cNvPicPr>
            <a:picLocks noGrp="1" noChangeAspect="1"/>
          </p:cNvPicPr>
          <p:nvPr>
            <p:ph idx="1"/>
          </p:nvPr>
        </p:nvPicPr>
        <p:blipFill rotWithShape="1">
          <a:blip r:embed="rId3"/>
          <a:srcRect t="14219" r="-1" b="4257"/>
          <a:stretch/>
        </p:blipFill>
        <p:spPr>
          <a:xfrm>
            <a:off x="20" y="10"/>
            <a:ext cx="12191675" cy="6857990"/>
          </a:xfrm>
          <a:prstGeom prst="rect">
            <a:avLst/>
          </a:prstGeom>
        </p:spPr>
      </p:pic>
      <p:sp>
        <p:nvSpPr>
          <p:cNvPr id="16" name="Rectangle 15">
            <a:extLst>
              <a:ext uri="{FF2B5EF4-FFF2-40B4-BE49-F238E27FC236}">
                <a16:creationId xmlns:a16="http://schemas.microsoft.com/office/drawing/2014/main" id="{80B6C404-E8F9-4E2B-9BB2-AD7DAEFE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87E8C-BDD7-4DA5-BC9D-55D018F6B186}"/>
              </a:ext>
            </a:extLst>
          </p:cNvPr>
          <p:cNvSpPr>
            <a:spLocks noGrp="1"/>
          </p:cNvSpPr>
          <p:nvPr>
            <p:ph type="title"/>
          </p:nvPr>
        </p:nvSpPr>
        <p:spPr>
          <a:xfrm>
            <a:off x="6094412" y="5073597"/>
            <a:ext cx="5279490" cy="1125622"/>
          </a:xfrm>
        </p:spPr>
        <p:txBody>
          <a:bodyPr vert="horz" lIns="91440" tIns="45720" rIns="91440" bIns="45720" rtlCol="0" anchor="b">
            <a:normAutofit/>
          </a:bodyPr>
          <a:lstStyle/>
          <a:p>
            <a:pPr algn="l"/>
            <a:r>
              <a:rPr lang="en-US" dirty="0"/>
              <a:t>DASHBOARD</a:t>
            </a:r>
          </a:p>
        </p:txBody>
      </p:sp>
    </p:spTree>
    <p:extLst>
      <p:ext uri="{BB962C8B-B14F-4D97-AF65-F5344CB8AC3E}">
        <p14:creationId xmlns:p14="http://schemas.microsoft.com/office/powerpoint/2010/main" val="215282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2164-2AB2-411F-97B2-D8A414ADA268}"/>
              </a:ext>
            </a:extLst>
          </p:cNvPr>
          <p:cNvSpPr>
            <a:spLocks noGrp="1"/>
          </p:cNvSpPr>
          <p:nvPr>
            <p:ph type="title"/>
          </p:nvPr>
        </p:nvSpPr>
        <p:spPr/>
        <p:txBody>
          <a:bodyPr/>
          <a:lstStyle/>
          <a:p>
            <a:r>
              <a:rPr lang="en-US" dirty="0"/>
              <a:t>DESCRIBTION:</a:t>
            </a:r>
          </a:p>
        </p:txBody>
      </p:sp>
      <p:sp>
        <p:nvSpPr>
          <p:cNvPr id="3" name="Content Placeholder 2">
            <a:extLst>
              <a:ext uri="{FF2B5EF4-FFF2-40B4-BE49-F238E27FC236}">
                <a16:creationId xmlns:a16="http://schemas.microsoft.com/office/drawing/2014/main" id="{6D6D8367-3C88-44DE-8559-99C1AB215862}"/>
              </a:ext>
            </a:extLst>
          </p:cNvPr>
          <p:cNvSpPr>
            <a:spLocks noGrp="1"/>
          </p:cNvSpPr>
          <p:nvPr>
            <p:ph idx="1"/>
          </p:nvPr>
        </p:nvSpPr>
        <p:spPr/>
        <p:txBody>
          <a:bodyPr/>
          <a:lstStyle/>
          <a:p>
            <a:r>
              <a:rPr lang="en-US" dirty="0"/>
              <a:t>CHART BAR SHOWS A HIGHER HIP KNEE Excess readmission ratio THAN THE NATIONAL RATIO. </a:t>
            </a:r>
          </a:p>
          <a:p>
            <a:r>
              <a:rPr lang="en-US" dirty="0"/>
              <a:t>MAP INDICATES THAT VIRGINIA STATE HAS THE HIGHEST HIP KNEE Excess readmission ratio.</a:t>
            </a:r>
          </a:p>
          <a:p>
            <a:endParaRPr lang="en-US" dirty="0"/>
          </a:p>
        </p:txBody>
      </p:sp>
    </p:spTree>
    <p:extLst>
      <p:ext uri="{BB962C8B-B14F-4D97-AF65-F5344CB8AC3E}">
        <p14:creationId xmlns:p14="http://schemas.microsoft.com/office/powerpoint/2010/main" val="165862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3D97-B138-4956-9440-1C25F1C7E3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218ADA5-F8FA-4E6D-9564-6E50464E3EAF}"/>
              </a:ext>
            </a:extLst>
          </p:cNvPr>
          <p:cNvSpPr>
            <a:spLocks noGrp="1"/>
          </p:cNvSpPr>
          <p:nvPr>
            <p:ph idx="1"/>
          </p:nvPr>
        </p:nvSpPr>
        <p:spPr/>
        <p:txBody>
          <a:bodyPr/>
          <a:lstStyle/>
          <a:p>
            <a:r>
              <a:rPr lang="en-US" dirty="0"/>
              <a:t>HIP KNEE is a problem not only to my hospital but to VIRGINIA state it self.</a:t>
            </a:r>
          </a:p>
          <a:p>
            <a:r>
              <a:rPr lang="en-US" dirty="0"/>
              <a:t>Looking to the MAP could help us understand that the strategy we are using here in VIRGINIA is not accurate or does not help the patient. So,  many patient coming back. </a:t>
            </a:r>
          </a:p>
          <a:p>
            <a:r>
              <a:rPr lang="en-US" dirty="0"/>
              <a:t>We have to help VIRGINIA to improve the HIP KNEE Excess readmission ratio. </a:t>
            </a:r>
          </a:p>
        </p:txBody>
      </p:sp>
    </p:spTree>
    <p:extLst>
      <p:ext uri="{BB962C8B-B14F-4D97-AF65-F5344CB8AC3E}">
        <p14:creationId xmlns:p14="http://schemas.microsoft.com/office/powerpoint/2010/main" val="7051724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187</TotalTime>
  <Words>132</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Excess readmission ratio</vt:lpstr>
      <vt:lpstr>Novant health prince William medical center </vt:lpstr>
      <vt:lpstr>map</vt:lpstr>
      <vt:lpstr>BAR-CHART. </vt:lpstr>
      <vt:lpstr>SCATTER-PLOT </vt:lpstr>
      <vt:lpstr>DASHBOARD</vt:lpstr>
      <vt:lpstr>DESCRIBTION: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Excess readmission ratio</dc:title>
  <dc:creator>Abdullah a</dc:creator>
  <cp:lastModifiedBy>Abdullah a</cp:lastModifiedBy>
  <cp:revision>4</cp:revision>
  <dcterms:created xsi:type="dcterms:W3CDTF">2020-04-27T02:23:27Z</dcterms:created>
  <dcterms:modified xsi:type="dcterms:W3CDTF">2020-04-27T05:31:12Z</dcterms:modified>
</cp:coreProperties>
</file>