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3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309" r:id="rId16"/>
    <p:sldId id="308" r:id="rId17"/>
    <p:sldId id="310" r:id="rId18"/>
    <p:sldId id="290" r:id="rId19"/>
    <p:sldId id="311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9" r:id="rId28"/>
    <p:sldId id="298" r:id="rId29"/>
    <p:sldId id="300" r:id="rId30"/>
    <p:sldId id="30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3E81D9-7A89-4212-941F-2F8EE3BFAA7A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158707-E20F-43D2-903A-5CD709AE9FD5}">
      <dgm:prSet phldrT="[Text]" custT="1"/>
      <dgm:spPr>
        <a:noFill/>
        <a:ln w="28575">
          <a:solidFill>
            <a:schemeClr val="tx1"/>
          </a:solidFill>
        </a:ln>
      </dgm:spPr>
      <dgm:t>
        <a:bodyPr/>
        <a:lstStyle/>
        <a:p>
          <a:r>
            <a:rPr lang="en-US" sz="1400" b="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Differentiate</a:t>
          </a:r>
        </a:p>
      </dgm:t>
    </dgm:pt>
    <dgm:pt modelId="{7D7C298E-EBCD-4775-9853-97E246D51EC9}" type="parTrans" cxnId="{01DFF102-AE60-444E-91E8-9517CD4B7F47}">
      <dgm:prSet/>
      <dgm:spPr/>
      <dgm:t>
        <a:bodyPr/>
        <a:lstStyle/>
        <a:p>
          <a:endParaRPr lang="en-US"/>
        </a:p>
      </dgm:t>
    </dgm:pt>
    <dgm:pt modelId="{D5EA0D21-88C1-4375-AEA4-7CD58E74149A}" type="sibTrans" cxnId="{01DFF102-AE60-444E-91E8-9517CD4B7F47}">
      <dgm:prSet/>
      <dgm:spPr>
        <a:solidFill>
          <a:srgbClr val="FFC000"/>
        </a:solidFill>
        <a:ln w="28575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4FCAF73C-2AC5-4BD1-879C-C577F07EA80F}">
      <dgm:prSet phldrT="[Text]" phldr="1"/>
      <dgm:spPr>
        <a:noFill/>
        <a:ln w="28575"/>
      </dgm:spPr>
      <dgm:t>
        <a:bodyPr/>
        <a:lstStyle/>
        <a:p>
          <a:endParaRPr lang="en-US"/>
        </a:p>
      </dgm:t>
    </dgm:pt>
    <dgm:pt modelId="{B601F0E4-D1C5-4AC7-AC9F-555F3CFE0780}" type="parTrans" cxnId="{4EDD7B6F-9C00-43EE-912E-D0B48EAA71E5}">
      <dgm:prSet/>
      <dgm:spPr/>
      <dgm:t>
        <a:bodyPr/>
        <a:lstStyle/>
        <a:p>
          <a:endParaRPr lang="en-US"/>
        </a:p>
      </dgm:t>
    </dgm:pt>
    <dgm:pt modelId="{90DE1A53-B295-40D9-AA16-36802C398BFE}" type="sibTrans" cxnId="{4EDD7B6F-9C00-43EE-912E-D0B48EAA71E5}">
      <dgm:prSet/>
      <dgm:spPr>
        <a:solidFill>
          <a:srgbClr val="92D050"/>
        </a:solidFill>
        <a:ln w="28575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4E2F30C6-53C1-4B16-B607-11C0CF3D026B}">
      <dgm:prSet phldrT="[Text]" custT="1"/>
      <dgm:spPr>
        <a:noFill/>
        <a:ln w="28575">
          <a:solidFill>
            <a:schemeClr val="tx1"/>
          </a:solidFill>
        </a:ln>
      </dgm:spPr>
      <dgm:t>
        <a:bodyPr/>
        <a:lstStyle/>
        <a:p>
          <a:r>
            <a:rPr lang="en-US" sz="1400" b="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Integrate</a:t>
          </a:r>
        </a:p>
      </dgm:t>
    </dgm:pt>
    <dgm:pt modelId="{DD31B35F-D016-49A5-9684-7D7BE1D9D39B}" type="parTrans" cxnId="{5823796A-F28F-4A0B-8AE6-99589D2D9C10}">
      <dgm:prSet/>
      <dgm:spPr/>
      <dgm:t>
        <a:bodyPr/>
        <a:lstStyle/>
        <a:p>
          <a:endParaRPr lang="en-US"/>
        </a:p>
      </dgm:t>
    </dgm:pt>
    <dgm:pt modelId="{4BADE2F1-7FFB-4568-9BEF-7C9AD1143F85}" type="sibTrans" cxnId="{5823796A-F28F-4A0B-8AE6-99589D2D9C10}">
      <dgm:prSet/>
      <dgm:spPr>
        <a:solidFill>
          <a:srgbClr val="7030A0"/>
        </a:solidFill>
        <a:ln w="28575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2EEB770D-EBE8-4426-9190-D515F293E42E}">
      <dgm:prSet phldrT="[Text]" custT="1"/>
      <dgm:spPr>
        <a:noFill/>
        <a:ln w="28575">
          <a:solidFill>
            <a:schemeClr val="tx1"/>
          </a:solidFill>
        </a:ln>
      </dgm:spPr>
      <dgm:t>
        <a:bodyPr/>
        <a:lstStyle/>
        <a:p>
          <a:r>
            <a:rPr lang="en-US" sz="2800" b="1" i="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ax</a:t>
          </a:r>
          <a:r>
            <a:rPr lang="en-US" sz="2800" b="1" i="1" baseline="3000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</a:t>
          </a:r>
        </a:p>
      </dgm:t>
    </dgm:pt>
    <dgm:pt modelId="{CFEE0936-D851-44E7-8651-1AE8CD07855A}" type="parTrans" cxnId="{7D3CB895-E62B-45F5-9C6A-5C5F6C336939}">
      <dgm:prSet/>
      <dgm:spPr/>
      <dgm:t>
        <a:bodyPr/>
        <a:lstStyle/>
        <a:p>
          <a:endParaRPr lang="en-US"/>
        </a:p>
      </dgm:t>
    </dgm:pt>
    <dgm:pt modelId="{E69AA93A-D1AE-44C1-8F07-FF1A9AA68D2C}" type="sibTrans" cxnId="{7D3CB895-E62B-45F5-9C6A-5C5F6C336939}">
      <dgm:prSet/>
      <dgm:spPr>
        <a:solidFill>
          <a:srgbClr val="FF0000"/>
        </a:solidFill>
        <a:ln w="28575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85984A96-4EF9-43BC-9CF4-BD70726A04E1}" type="pres">
      <dgm:prSet presAssocID="{363E81D9-7A89-4212-941F-2F8EE3BFAA7A}" presName="cycle" presStyleCnt="0">
        <dgm:presLayoutVars>
          <dgm:dir/>
          <dgm:resizeHandles val="exact"/>
        </dgm:presLayoutVars>
      </dgm:prSet>
      <dgm:spPr/>
    </dgm:pt>
    <dgm:pt modelId="{446F32E2-188A-4BC0-940B-5EA400A43296}" type="pres">
      <dgm:prSet presAssocID="{86158707-E20F-43D2-903A-5CD709AE9FD5}" presName="node" presStyleLbl="node1" presStyleIdx="0" presStyleCnt="4" custScaleX="156165" custScaleY="78279">
        <dgm:presLayoutVars>
          <dgm:bulletEnabled val="1"/>
        </dgm:presLayoutVars>
      </dgm:prSet>
      <dgm:spPr/>
    </dgm:pt>
    <dgm:pt modelId="{FE8041B4-E8C2-402D-BD97-E5A714696AAA}" type="pres">
      <dgm:prSet presAssocID="{D5EA0D21-88C1-4375-AEA4-7CD58E74149A}" presName="sibTrans" presStyleLbl="sibTrans2D1" presStyleIdx="0" presStyleCnt="4"/>
      <dgm:spPr/>
    </dgm:pt>
    <dgm:pt modelId="{F62B3E25-AB1D-4C08-ACB5-FEAE1E26AD54}" type="pres">
      <dgm:prSet presAssocID="{D5EA0D21-88C1-4375-AEA4-7CD58E74149A}" presName="connectorText" presStyleLbl="sibTrans2D1" presStyleIdx="0" presStyleCnt="4"/>
      <dgm:spPr/>
    </dgm:pt>
    <dgm:pt modelId="{29938091-D603-4EA6-936B-99E4E5B9CA51}" type="pres">
      <dgm:prSet presAssocID="{4FCAF73C-2AC5-4BD1-879C-C577F07EA80F}" presName="node" presStyleLbl="node1" presStyleIdx="1" presStyleCnt="4">
        <dgm:presLayoutVars>
          <dgm:bulletEnabled val="1"/>
        </dgm:presLayoutVars>
      </dgm:prSet>
      <dgm:spPr/>
    </dgm:pt>
    <dgm:pt modelId="{0D766033-249D-44A6-8A2E-BC8EAE54297E}" type="pres">
      <dgm:prSet presAssocID="{90DE1A53-B295-40D9-AA16-36802C398BFE}" presName="sibTrans" presStyleLbl="sibTrans2D1" presStyleIdx="1" presStyleCnt="4"/>
      <dgm:spPr/>
    </dgm:pt>
    <dgm:pt modelId="{E9E7B8DD-8EF4-4135-8E85-6625322E1A5F}" type="pres">
      <dgm:prSet presAssocID="{90DE1A53-B295-40D9-AA16-36802C398BFE}" presName="connectorText" presStyleLbl="sibTrans2D1" presStyleIdx="1" presStyleCnt="4"/>
      <dgm:spPr/>
    </dgm:pt>
    <dgm:pt modelId="{2C91FF73-81AD-4828-AFF3-AAE70F10E857}" type="pres">
      <dgm:prSet presAssocID="{4E2F30C6-53C1-4B16-B607-11C0CF3D026B}" presName="node" presStyleLbl="node1" presStyleIdx="2" presStyleCnt="4" custScaleX="133856">
        <dgm:presLayoutVars>
          <dgm:bulletEnabled val="1"/>
        </dgm:presLayoutVars>
      </dgm:prSet>
      <dgm:spPr/>
    </dgm:pt>
    <dgm:pt modelId="{0330EA49-2C29-4859-B4B2-EEE3BA594663}" type="pres">
      <dgm:prSet presAssocID="{4BADE2F1-7FFB-4568-9BEF-7C9AD1143F85}" presName="sibTrans" presStyleLbl="sibTrans2D1" presStyleIdx="2" presStyleCnt="4"/>
      <dgm:spPr/>
    </dgm:pt>
    <dgm:pt modelId="{D1508F04-5259-40F5-9267-C288B121EDB2}" type="pres">
      <dgm:prSet presAssocID="{4BADE2F1-7FFB-4568-9BEF-7C9AD1143F85}" presName="connectorText" presStyleLbl="sibTrans2D1" presStyleIdx="2" presStyleCnt="4"/>
      <dgm:spPr/>
    </dgm:pt>
    <dgm:pt modelId="{E1E543AB-B0F3-4FEC-A5B6-1133321D3F49}" type="pres">
      <dgm:prSet presAssocID="{2EEB770D-EBE8-4426-9190-D515F293E42E}" presName="node" presStyleLbl="node1" presStyleIdx="3" presStyleCnt="4">
        <dgm:presLayoutVars>
          <dgm:bulletEnabled val="1"/>
        </dgm:presLayoutVars>
      </dgm:prSet>
      <dgm:spPr/>
    </dgm:pt>
    <dgm:pt modelId="{C719FF70-8850-42BC-822A-60FEB89C7BC8}" type="pres">
      <dgm:prSet presAssocID="{E69AA93A-D1AE-44C1-8F07-FF1A9AA68D2C}" presName="sibTrans" presStyleLbl="sibTrans2D1" presStyleIdx="3" presStyleCnt="4"/>
      <dgm:spPr/>
    </dgm:pt>
    <dgm:pt modelId="{AA4817E2-1CF9-4292-A817-68E7C97AF55A}" type="pres">
      <dgm:prSet presAssocID="{E69AA93A-D1AE-44C1-8F07-FF1A9AA68D2C}" presName="connectorText" presStyleLbl="sibTrans2D1" presStyleIdx="3" presStyleCnt="4"/>
      <dgm:spPr/>
    </dgm:pt>
  </dgm:ptLst>
  <dgm:cxnLst>
    <dgm:cxn modelId="{01DFF102-AE60-444E-91E8-9517CD4B7F47}" srcId="{363E81D9-7A89-4212-941F-2F8EE3BFAA7A}" destId="{86158707-E20F-43D2-903A-5CD709AE9FD5}" srcOrd="0" destOrd="0" parTransId="{7D7C298E-EBCD-4775-9853-97E246D51EC9}" sibTransId="{D5EA0D21-88C1-4375-AEA4-7CD58E74149A}"/>
    <dgm:cxn modelId="{50BD7C03-66E0-4F32-87D0-BBB433A76966}" type="presOf" srcId="{90DE1A53-B295-40D9-AA16-36802C398BFE}" destId="{E9E7B8DD-8EF4-4135-8E85-6625322E1A5F}" srcOrd="1" destOrd="0" presId="urn:microsoft.com/office/officeart/2005/8/layout/cycle2"/>
    <dgm:cxn modelId="{8B0CA704-02F5-430D-98F5-AECBF3DB2340}" type="presOf" srcId="{D5EA0D21-88C1-4375-AEA4-7CD58E74149A}" destId="{FE8041B4-E8C2-402D-BD97-E5A714696AAA}" srcOrd="0" destOrd="0" presId="urn:microsoft.com/office/officeart/2005/8/layout/cycle2"/>
    <dgm:cxn modelId="{E636A912-8F33-4518-8712-F251426941DC}" type="presOf" srcId="{D5EA0D21-88C1-4375-AEA4-7CD58E74149A}" destId="{F62B3E25-AB1D-4C08-ACB5-FEAE1E26AD54}" srcOrd="1" destOrd="0" presId="urn:microsoft.com/office/officeart/2005/8/layout/cycle2"/>
    <dgm:cxn modelId="{6F341A16-AF13-4E4E-8784-41779E9D71C5}" type="presOf" srcId="{4BADE2F1-7FFB-4568-9BEF-7C9AD1143F85}" destId="{0330EA49-2C29-4859-B4B2-EEE3BA594663}" srcOrd="0" destOrd="0" presId="urn:microsoft.com/office/officeart/2005/8/layout/cycle2"/>
    <dgm:cxn modelId="{210C2F3A-E7B6-4797-8F87-30345097927E}" type="presOf" srcId="{E69AA93A-D1AE-44C1-8F07-FF1A9AA68D2C}" destId="{AA4817E2-1CF9-4292-A817-68E7C97AF55A}" srcOrd="1" destOrd="0" presId="urn:microsoft.com/office/officeart/2005/8/layout/cycle2"/>
    <dgm:cxn modelId="{9DC7C43A-750F-49D4-8CD0-03D16712EBB4}" type="presOf" srcId="{90DE1A53-B295-40D9-AA16-36802C398BFE}" destId="{0D766033-249D-44A6-8A2E-BC8EAE54297E}" srcOrd="0" destOrd="0" presId="urn:microsoft.com/office/officeart/2005/8/layout/cycle2"/>
    <dgm:cxn modelId="{5C04FF5F-F2CD-4FA7-BA3B-D2E31A343846}" type="presOf" srcId="{4FCAF73C-2AC5-4BD1-879C-C577F07EA80F}" destId="{29938091-D603-4EA6-936B-99E4E5B9CA51}" srcOrd="0" destOrd="0" presId="urn:microsoft.com/office/officeart/2005/8/layout/cycle2"/>
    <dgm:cxn modelId="{5823796A-F28F-4A0B-8AE6-99589D2D9C10}" srcId="{363E81D9-7A89-4212-941F-2F8EE3BFAA7A}" destId="{4E2F30C6-53C1-4B16-B607-11C0CF3D026B}" srcOrd="2" destOrd="0" parTransId="{DD31B35F-D016-49A5-9684-7D7BE1D9D39B}" sibTransId="{4BADE2F1-7FFB-4568-9BEF-7C9AD1143F85}"/>
    <dgm:cxn modelId="{4EDD7B6F-9C00-43EE-912E-D0B48EAA71E5}" srcId="{363E81D9-7A89-4212-941F-2F8EE3BFAA7A}" destId="{4FCAF73C-2AC5-4BD1-879C-C577F07EA80F}" srcOrd="1" destOrd="0" parTransId="{B601F0E4-D1C5-4AC7-AC9F-555F3CFE0780}" sibTransId="{90DE1A53-B295-40D9-AA16-36802C398BFE}"/>
    <dgm:cxn modelId="{C3E74B93-E3D1-4F3C-987C-FEECBFC5A335}" type="presOf" srcId="{363E81D9-7A89-4212-941F-2F8EE3BFAA7A}" destId="{85984A96-4EF9-43BC-9CF4-BD70726A04E1}" srcOrd="0" destOrd="0" presId="urn:microsoft.com/office/officeart/2005/8/layout/cycle2"/>
    <dgm:cxn modelId="{7D3CB895-E62B-45F5-9C6A-5C5F6C336939}" srcId="{363E81D9-7A89-4212-941F-2F8EE3BFAA7A}" destId="{2EEB770D-EBE8-4426-9190-D515F293E42E}" srcOrd="3" destOrd="0" parTransId="{CFEE0936-D851-44E7-8651-1AE8CD07855A}" sibTransId="{E69AA93A-D1AE-44C1-8F07-FF1A9AA68D2C}"/>
    <dgm:cxn modelId="{3D3DA8A9-3939-4EA1-8F71-E0AA71E7D363}" type="presOf" srcId="{4BADE2F1-7FFB-4568-9BEF-7C9AD1143F85}" destId="{D1508F04-5259-40F5-9267-C288B121EDB2}" srcOrd="1" destOrd="0" presId="urn:microsoft.com/office/officeart/2005/8/layout/cycle2"/>
    <dgm:cxn modelId="{77852EB8-7497-41B1-88D6-41AB54C27D99}" type="presOf" srcId="{E69AA93A-D1AE-44C1-8F07-FF1A9AA68D2C}" destId="{C719FF70-8850-42BC-822A-60FEB89C7BC8}" srcOrd="0" destOrd="0" presId="urn:microsoft.com/office/officeart/2005/8/layout/cycle2"/>
    <dgm:cxn modelId="{A4B0C3C7-5661-41C9-9D1A-B1A1E12EEC87}" type="presOf" srcId="{4E2F30C6-53C1-4B16-B607-11C0CF3D026B}" destId="{2C91FF73-81AD-4828-AFF3-AAE70F10E857}" srcOrd="0" destOrd="0" presId="urn:microsoft.com/office/officeart/2005/8/layout/cycle2"/>
    <dgm:cxn modelId="{509268ED-ADE8-4C76-87BD-4C8C7769DF9F}" type="presOf" srcId="{86158707-E20F-43D2-903A-5CD709AE9FD5}" destId="{446F32E2-188A-4BC0-940B-5EA400A43296}" srcOrd="0" destOrd="0" presId="urn:microsoft.com/office/officeart/2005/8/layout/cycle2"/>
    <dgm:cxn modelId="{B562FDF6-8744-4C7A-8547-CA00BFF99312}" type="presOf" srcId="{2EEB770D-EBE8-4426-9190-D515F293E42E}" destId="{E1E543AB-B0F3-4FEC-A5B6-1133321D3F49}" srcOrd="0" destOrd="0" presId="urn:microsoft.com/office/officeart/2005/8/layout/cycle2"/>
    <dgm:cxn modelId="{3F8CD09A-8081-4B0F-8AE0-66659DB4639E}" type="presParOf" srcId="{85984A96-4EF9-43BC-9CF4-BD70726A04E1}" destId="{446F32E2-188A-4BC0-940B-5EA400A43296}" srcOrd="0" destOrd="0" presId="urn:microsoft.com/office/officeart/2005/8/layout/cycle2"/>
    <dgm:cxn modelId="{117E537D-4A2C-4833-B6EC-5C5AFE3BCE6C}" type="presParOf" srcId="{85984A96-4EF9-43BC-9CF4-BD70726A04E1}" destId="{FE8041B4-E8C2-402D-BD97-E5A714696AAA}" srcOrd="1" destOrd="0" presId="urn:microsoft.com/office/officeart/2005/8/layout/cycle2"/>
    <dgm:cxn modelId="{AE66085B-A771-4930-9FDF-D57FD6199681}" type="presParOf" srcId="{FE8041B4-E8C2-402D-BD97-E5A714696AAA}" destId="{F62B3E25-AB1D-4C08-ACB5-FEAE1E26AD54}" srcOrd="0" destOrd="0" presId="urn:microsoft.com/office/officeart/2005/8/layout/cycle2"/>
    <dgm:cxn modelId="{5F830819-CDDF-4BCD-B74B-E4FF0DD4AE25}" type="presParOf" srcId="{85984A96-4EF9-43BC-9CF4-BD70726A04E1}" destId="{29938091-D603-4EA6-936B-99E4E5B9CA51}" srcOrd="2" destOrd="0" presId="urn:microsoft.com/office/officeart/2005/8/layout/cycle2"/>
    <dgm:cxn modelId="{4515A58A-A839-4B98-93EE-0C97E77A8E7D}" type="presParOf" srcId="{85984A96-4EF9-43BC-9CF4-BD70726A04E1}" destId="{0D766033-249D-44A6-8A2E-BC8EAE54297E}" srcOrd="3" destOrd="0" presId="urn:microsoft.com/office/officeart/2005/8/layout/cycle2"/>
    <dgm:cxn modelId="{8B6AB5AB-8832-4B2C-B57B-91DACEAD5C8E}" type="presParOf" srcId="{0D766033-249D-44A6-8A2E-BC8EAE54297E}" destId="{E9E7B8DD-8EF4-4135-8E85-6625322E1A5F}" srcOrd="0" destOrd="0" presId="urn:microsoft.com/office/officeart/2005/8/layout/cycle2"/>
    <dgm:cxn modelId="{4079D719-9436-4346-A54F-A2832E3B1672}" type="presParOf" srcId="{85984A96-4EF9-43BC-9CF4-BD70726A04E1}" destId="{2C91FF73-81AD-4828-AFF3-AAE70F10E857}" srcOrd="4" destOrd="0" presId="urn:microsoft.com/office/officeart/2005/8/layout/cycle2"/>
    <dgm:cxn modelId="{C7316AD3-6EFB-46F1-B23C-FE00B5C87314}" type="presParOf" srcId="{85984A96-4EF9-43BC-9CF4-BD70726A04E1}" destId="{0330EA49-2C29-4859-B4B2-EEE3BA594663}" srcOrd="5" destOrd="0" presId="urn:microsoft.com/office/officeart/2005/8/layout/cycle2"/>
    <dgm:cxn modelId="{7600451E-7A6C-43F8-B619-A3A7886C0D38}" type="presParOf" srcId="{0330EA49-2C29-4859-B4B2-EEE3BA594663}" destId="{D1508F04-5259-40F5-9267-C288B121EDB2}" srcOrd="0" destOrd="0" presId="urn:microsoft.com/office/officeart/2005/8/layout/cycle2"/>
    <dgm:cxn modelId="{0F0E5250-D6C7-4280-BA2D-0C37881F8AA1}" type="presParOf" srcId="{85984A96-4EF9-43BC-9CF4-BD70726A04E1}" destId="{E1E543AB-B0F3-4FEC-A5B6-1133321D3F49}" srcOrd="6" destOrd="0" presId="urn:microsoft.com/office/officeart/2005/8/layout/cycle2"/>
    <dgm:cxn modelId="{930D02BC-7A32-4C4B-941B-7FBAEB7D2D61}" type="presParOf" srcId="{85984A96-4EF9-43BC-9CF4-BD70726A04E1}" destId="{C719FF70-8850-42BC-822A-60FEB89C7BC8}" srcOrd="7" destOrd="0" presId="urn:microsoft.com/office/officeart/2005/8/layout/cycle2"/>
    <dgm:cxn modelId="{1A0C27FE-4937-4E3A-99AB-7481EA7B1DA5}" type="presParOf" srcId="{C719FF70-8850-42BC-822A-60FEB89C7BC8}" destId="{AA4817E2-1CF9-4292-A817-68E7C97AF55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6F32E2-188A-4BC0-940B-5EA400A43296}">
      <dsp:nvSpPr>
        <dsp:cNvPr id="0" name=""/>
        <dsp:cNvSpPr/>
      </dsp:nvSpPr>
      <dsp:spPr>
        <a:xfrm>
          <a:off x="4030915" y="183670"/>
          <a:ext cx="2623632" cy="1315117"/>
        </a:xfrm>
        <a:prstGeom prst="ellipse">
          <a:avLst/>
        </a:prstGeom>
        <a:noFill/>
        <a:ln w="285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Differentiate</a:t>
          </a:r>
        </a:p>
      </dsp:txBody>
      <dsp:txXfrm>
        <a:off x="4415137" y="376264"/>
        <a:ext cx="1855188" cy="929929"/>
      </dsp:txXfrm>
    </dsp:sp>
    <dsp:sp modelId="{FE8041B4-E8C2-402D-BD97-E5A714696AAA}">
      <dsp:nvSpPr>
        <dsp:cNvPr id="0" name=""/>
        <dsp:cNvSpPr/>
      </dsp:nvSpPr>
      <dsp:spPr>
        <a:xfrm rot="2700000">
          <a:off x="5997183" y="1438629"/>
          <a:ext cx="452911" cy="567013"/>
        </a:xfrm>
        <a:prstGeom prst="rightArrow">
          <a:avLst>
            <a:gd name="adj1" fmla="val 60000"/>
            <a:gd name="adj2" fmla="val 50000"/>
          </a:avLst>
        </a:prstGeom>
        <a:solidFill>
          <a:srgbClr val="FFC000"/>
        </a:solidFill>
        <a:ln w="28575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017081" y="1503994"/>
        <a:ext cx="317038" cy="340207"/>
      </dsp:txXfrm>
    </dsp:sp>
    <dsp:sp modelId="{29938091-D603-4EA6-936B-99E4E5B9CA51}">
      <dsp:nvSpPr>
        <dsp:cNvPr id="0" name=""/>
        <dsp:cNvSpPr/>
      </dsp:nvSpPr>
      <dsp:spPr>
        <a:xfrm>
          <a:off x="6288795" y="1787293"/>
          <a:ext cx="1680038" cy="1680038"/>
        </a:xfrm>
        <a:prstGeom prst="ellipse">
          <a:avLst/>
        </a:prstGeom>
        <a:noFill/>
        <a:ln w="285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700" kern="1200"/>
        </a:p>
      </dsp:txBody>
      <dsp:txXfrm>
        <a:off x="6534831" y="2033329"/>
        <a:ext cx="1187966" cy="1187966"/>
      </dsp:txXfrm>
    </dsp:sp>
    <dsp:sp modelId="{0D766033-249D-44A6-8A2E-BC8EAE54297E}">
      <dsp:nvSpPr>
        <dsp:cNvPr id="0" name=""/>
        <dsp:cNvSpPr/>
      </dsp:nvSpPr>
      <dsp:spPr>
        <a:xfrm rot="8100000">
          <a:off x="6088492" y="3189572"/>
          <a:ext cx="389112" cy="567013"/>
        </a:xfrm>
        <a:prstGeom prst="rightArrow">
          <a:avLst>
            <a:gd name="adj1" fmla="val 60000"/>
            <a:gd name="adj2" fmla="val 50000"/>
          </a:avLst>
        </a:prstGeom>
        <a:solidFill>
          <a:srgbClr val="92D050"/>
        </a:solidFill>
        <a:ln w="28575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 rot="10800000">
        <a:off x="6188131" y="3261703"/>
        <a:ext cx="272378" cy="340207"/>
      </dsp:txXfrm>
    </dsp:sp>
    <dsp:sp modelId="{2C91FF73-81AD-4828-AFF3-AAE70F10E857}">
      <dsp:nvSpPr>
        <dsp:cNvPr id="0" name=""/>
        <dsp:cNvSpPr/>
      </dsp:nvSpPr>
      <dsp:spPr>
        <a:xfrm>
          <a:off x="4218315" y="3573376"/>
          <a:ext cx="2248832" cy="1680038"/>
        </a:xfrm>
        <a:prstGeom prst="ellipse">
          <a:avLst/>
        </a:prstGeom>
        <a:noFill/>
        <a:ln w="285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Integrate</a:t>
          </a:r>
        </a:p>
      </dsp:txBody>
      <dsp:txXfrm>
        <a:off x="4547649" y="3819412"/>
        <a:ext cx="1590164" cy="1187966"/>
      </dsp:txXfrm>
    </dsp:sp>
    <dsp:sp modelId="{0330EA49-2C29-4859-B4B2-EEE3BA594663}">
      <dsp:nvSpPr>
        <dsp:cNvPr id="0" name=""/>
        <dsp:cNvSpPr/>
      </dsp:nvSpPr>
      <dsp:spPr>
        <a:xfrm rot="13500000">
          <a:off x="4223432" y="3205146"/>
          <a:ext cx="389112" cy="567013"/>
        </a:xfrm>
        <a:prstGeom prst="rightArrow">
          <a:avLst>
            <a:gd name="adj1" fmla="val 60000"/>
            <a:gd name="adj2" fmla="val 50000"/>
          </a:avLst>
        </a:prstGeom>
        <a:solidFill>
          <a:srgbClr val="7030A0"/>
        </a:solidFill>
        <a:ln w="28575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 rot="10800000">
        <a:off x="4323071" y="3359821"/>
        <a:ext cx="272378" cy="340207"/>
      </dsp:txXfrm>
    </dsp:sp>
    <dsp:sp modelId="{E1E543AB-B0F3-4FEC-A5B6-1133321D3F49}">
      <dsp:nvSpPr>
        <dsp:cNvPr id="0" name=""/>
        <dsp:cNvSpPr/>
      </dsp:nvSpPr>
      <dsp:spPr>
        <a:xfrm>
          <a:off x="2716628" y="1787293"/>
          <a:ext cx="1680038" cy="1680038"/>
        </a:xfrm>
        <a:prstGeom prst="ellipse">
          <a:avLst/>
        </a:prstGeom>
        <a:noFill/>
        <a:ln w="285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1" kern="120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ax</a:t>
          </a:r>
          <a:r>
            <a:rPr lang="en-US" sz="2800" b="1" i="1" kern="1200" baseline="3000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</a:t>
          </a:r>
        </a:p>
      </dsp:txBody>
      <dsp:txXfrm>
        <a:off x="2962664" y="2033329"/>
        <a:ext cx="1187966" cy="1187966"/>
      </dsp:txXfrm>
    </dsp:sp>
    <dsp:sp modelId="{C719FF70-8850-42BC-822A-60FEB89C7BC8}">
      <dsp:nvSpPr>
        <dsp:cNvPr id="0" name=""/>
        <dsp:cNvSpPr/>
      </dsp:nvSpPr>
      <dsp:spPr>
        <a:xfrm rot="18900000">
          <a:off x="4217240" y="1456757"/>
          <a:ext cx="452911" cy="567013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 w="28575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4237138" y="1618198"/>
        <a:ext cx="317038" cy="3402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7857D-900E-4FBE-9D54-66213D3B0454}" type="datetimeFigureOut">
              <a:rPr lang="en-ZA" smtClean="0"/>
              <a:t>2022/12/25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370AE-7B73-47C4-A593-D80DA53E1E7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90068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E01AB94-99E0-4115-AD4D-663EA2F10D47}" type="datetime1">
              <a:rPr lang="en-ZA" smtClean="0"/>
              <a:t>2022/12/25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ZA"/>
              <a:t>Ishaak Cassim - February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518D916-4417-4FE2-A985-272388588F5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29602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4FC02DB-0FE5-43E3-8A61-786403F755F3}" type="datetime1">
              <a:rPr lang="en-ZA" smtClean="0"/>
              <a:t>2022/12/25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ZA"/>
              <a:t>Ishaak Cassim - February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518D916-4417-4FE2-A985-272388588F5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40582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72A1CD9-45BB-414D-82E6-E389E886B690}" type="datetime1">
              <a:rPr lang="en-ZA" smtClean="0"/>
              <a:t>2022/12/25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ZA"/>
              <a:t>Ishaak Cassim - February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518D916-4417-4FE2-A985-272388588F5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74223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1" y="893420"/>
            <a:ext cx="11668048" cy="677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522" y="21600"/>
                </a:lnTo>
                <a:lnTo>
                  <a:pt x="0" y="21549"/>
                </a:lnTo>
              </a:path>
            </a:pathLst>
          </a:custGeom>
          <a:solidFill>
            <a:srgbClr val="26262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  <p:pic>
        <p:nvPicPr>
          <p:cNvPr id="132" name="image1.tif"/>
          <p:cNvPicPr/>
          <p:nvPr/>
        </p:nvPicPr>
        <p:blipFill>
          <a:blip r:embed="rId2"/>
          <a:srcRect l="15560" t="26671" r="14923" b="24552"/>
          <a:stretch>
            <a:fillRect/>
          </a:stretch>
        </p:blipFill>
        <p:spPr>
          <a:xfrm>
            <a:off x="10820557" y="1"/>
            <a:ext cx="1337891" cy="496941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Shape 133"/>
          <p:cNvSpPr/>
          <p:nvPr/>
        </p:nvSpPr>
        <p:spPr>
          <a:xfrm>
            <a:off x="2" y="823918"/>
            <a:ext cx="11715956" cy="57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522" y="21600"/>
                </a:lnTo>
                <a:lnTo>
                  <a:pt x="0" y="21549"/>
                </a:lnTo>
              </a:path>
            </a:pathLst>
          </a:custGeom>
          <a:solidFill>
            <a:srgbClr val="E9BD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  <p:sp>
        <p:nvSpPr>
          <p:cNvPr id="134" name="Shape 134"/>
          <p:cNvSpPr/>
          <p:nvPr/>
        </p:nvSpPr>
        <p:spPr>
          <a:xfrm flipV="1">
            <a:off x="1" y="6574715"/>
            <a:ext cx="12192001" cy="37357"/>
          </a:xfrm>
          <a:prstGeom prst="line">
            <a:avLst/>
          </a:prstGeom>
          <a:ln w="12700">
            <a:solidFill>
              <a:srgbClr val="D9D9D9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 dirty="0"/>
          </a:p>
        </p:txBody>
      </p:sp>
      <p:sp>
        <p:nvSpPr>
          <p:cNvPr id="135" name="Shape 135"/>
          <p:cNvSpPr>
            <a:spLocks noGrp="1"/>
          </p:cNvSpPr>
          <p:nvPr>
            <p:ph type="body" idx="1"/>
          </p:nvPr>
        </p:nvSpPr>
        <p:spPr>
          <a:xfrm>
            <a:off x="200862" y="113760"/>
            <a:ext cx="10586145" cy="654378"/>
          </a:xfrm>
          <a:prstGeom prst="rect">
            <a:avLst/>
          </a:prstGeom>
          <a:ln w="9525">
            <a:solidFill>
              <a:srgbClr val="FFFFFF"/>
            </a:solidFill>
            <a:bevel/>
          </a:ln>
        </p:spPr>
        <p:txBody>
          <a:bodyPr lIns="46648" tIns="46648" rIns="46648" bIns="46648" anchor="ctr">
            <a:noAutofit/>
          </a:bodyPr>
          <a:lstStyle>
            <a:lvl1pPr marL="0" indent="0" defTabSz="466481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000" b="1">
                <a:latin typeface="Tahoma"/>
                <a:ea typeface="Tahoma"/>
                <a:cs typeface="Tahoma"/>
                <a:sym typeface="Tahoma"/>
              </a:defRPr>
            </a:lvl1pPr>
            <a:lvl2pPr marL="0" indent="466481" defTabSz="466481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000" b="1">
                <a:latin typeface="Tahoma"/>
                <a:ea typeface="Tahoma"/>
                <a:cs typeface="Tahoma"/>
                <a:sym typeface="Tahoma"/>
              </a:defRPr>
            </a:lvl2pPr>
            <a:lvl3pPr marL="0" indent="932962" defTabSz="466481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000" b="1">
                <a:latin typeface="Tahoma"/>
                <a:ea typeface="Tahoma"/>
                <a:cs typeface="Tahoma"/>
                <a:sym typeface="Tahoma"/>
              </a:defRPr>
            </a:lvl3pPr>
            <a:lvl4pPr marL="0" indent="1399442" defTabSz="466481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000" b="1">
                <a:latin typeface="Tahoma"/>
                <a:ea typeface="Tahoma"/>
                <a:cs typeface="Tahoma"/>
                <a:sym typeface="Tahoma"/>
              </a:defRPr>
            </a:lvl4pPr>
            <a:lvl5pPr marL="0" indent="1865925" defTabSz="466481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000" b="1"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pPr lvl="0">
              <a:defRPr sz="1800" b="0"/>
            </a:pPr>
            <a:r>
              <a:rPr lang="en-US" altLang="ja-JP" sz="2000" b="1"/>
              <a:t>Edit Master text styles</a:t>
            </a:r>
          </a:p>
          <a:p>
            <a:pPr lvl="1">
              <a:defRPr sz="1800" b="0"/>
            </a:pPr>
            <a:r>
              <a:rPr lang="en-US" altLang="ja-JP" sz="2000" b="1"/>
              <a:t>Second level</a:t>
            </a:r>
          </a:p>
          <a:p>
            <a:pPr lvl="2">
              <a:defRPr sz="1800" b="0"/>
            </a:pPr>
            <a:r>
              <a:rPr lang="en-US" altLang="ja-JP" sz="2000" b="1"/>
              <a:t>Third level</a:t>
            </a:r>
          </a:p>
          <a:p>
            <a:pPr lvl="3">
              <a:defRPr sz="1800" b="0"/>
            </a:pPr>
            <a:r>
              <a:rPr lang="en-US" altLang="ja-JP" sz="2000" b="1"/>
              <a:t>Fourth level</a:t>
            </a:r>
          </a:p>
          <a:p>
            <a:pPr lvl="4">
              <a:defRPr sz="1800" b="0"/>
            </a:pPr>
            <a:r>
              <a:rPr lang="en-US" altLang="ja-JP" sz="2000" b="1"/>
              <a:t>Fifth level</a:t>
            </a:r>
            <a:endParaRPr sz="2000" b="1"/>
          </a:p>
        </p:txBody>
      </p:sp>
      <p:sp>
        <p:nvSpPr>
          <p:cNvPr id="136" name="Shape 136"/>
          <p:cNvSpPr/>
          <p:nvPr/>
        </p:nvSpPr>
        <p:spPr>
          <a:xfrm>
            <a:off x="2788936" y="6625729"/>
            <a:ext cx="9403063" cy="220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648" tIns="46648" rIns="46648" bIns="46648">
            <a:spAutoFit/>
          </a:bodyPr>
          <a:lstStyle>
            <a:lvl1pPr algn="r">
              <a:defRPr sz="8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/>
            </a:pPr>
            <a:r>
              <a:rPr sz="800" dirty="0"/>
              <a:t>Copyright © Delivery Associates Ltd 201</a:t>
            </a:r>
            <a:r>
              <a:rPr lang="en-US" sz="800" dirty="0"/>
              <a:t>6</a:t>
            </a:r>
            <a:r>
              <a:rPr sz="800" dirty="0"/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9859505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18FDFC8B-C273-4EC0-81F0-7FE9F2C92FB3}" type="datetime1">
              <a:rPr lang="en-ZA" smtClean="0">
                <a:solidFill>
                  <a:prstClr val="black">
                    <a:lumMod val="95000"/>
                    <a:lumOff val="5000"/>
                  </a:prstClr>
                </a:solidFill>
              </a:rPr>
              <a:t>2022/12/25</a:t>
            </a:fld>
            <a:endParaRPr lang="en-ZA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>
                    <a:lumMod val="95000"/>
                    <a:lumOff val="5000"/>
                  </a:prstClr>
                </a:solidFill>
              </a:rPr>
              <a:t>Ishaak Cassim - February 2018</a:t>
            </a:r>
            <a:endParaRPr lang="en-ZA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05A1DC-5A05-470A-B367-2DAC80776565}" type="slidenum">
              <a:rPr lang="en-ZA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ZA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703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935238F8-D517-43B0-92BF-9FC25376EC23}" type="datetime1">
              <a:rPr lang="en-ZA" smtClean="0">
                <a:solidFill>
                  <a:prstClr val="black">
                    <a:lumMod val="95000"/>
                    <a:lumOff val="5000"/>
                  </a:prstClr>
                </a:solidFill>
              </a:rPr>
              <a:t>2022/12/25</a:t>
            </a:fld>
            <a:endParaRPr lang="en-ZA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>
                    <a:lumMod val="95000"/>
                    <a:lumOff val="5000"/>
                  </a:prstClr>
                </a:solidFill>
              </a:rPr>
              <a:t>Ishaak Cassim - February 2018</a:t>
            </a:r>
            <a:endParaRPr lang="en-ZA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05A1DC-5A05-470A-B367-2DAC80776565}" type="slidenum">
              <a:rPr lang="en-ZA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ZA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037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61084D8E-A7CD-41F3-9EA1-0429942B43BE}" type="datetime1">
              <a:rPr lang="en-ZA" smtClean="0">
                <a:solidFill>
                  <a:prstClr val="black">
                    <a:lumMod val="95000"/>
                    <a:lumOff val="5000"/>
                  </a:prstClr>
                </a:solidFill>
              </a:rPr>
              <a:t>2022/12/25</a:t>
            </a:fld>
            <a:endParaRPr lang="en-ZA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>
                    <a:lumMod val="95000"/>
                    <a:lumOff val="5000"/>
                  </a:prstClr>
                </a:solidFill>
              </a:rPr>
              <a:t>Ishaak Cassim - February 2018</a:t>
            </a:r>
            <a:endParaRPr lang="en-ZA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05A1DC-5A05-470A-B367-2DAC80776565}" type="slidenum">
              <a:rPr lang="en-ZA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ZA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351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9AA076D-6190-4932-9C76-C63F7F046952}" type="datetime1">
              <a:rPr lang="en-ZA" smtClean="0">
                <a:solidFill>
                  <a:prstClr val="black">
                    <a:lumMod val="95000"/>
                    <a:lumOff val="5000"/>
                  </a:prstClr>
                </a:solidFill>
              </a:rPr>
              <a:t>2022/12/25</a:t>
            </a:fld>
            <a:endParaRPr lang="en-ZA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>
                    <a:lumMod val="95000"/>
                    <a:lumOff val="5000"/>
                  </a:prstClr>
                </a:solidFill>
              </a:rPr>
              <a:t>Ishaak Cassim - February 2018</a:t>
            </a:r>
            <a:endParaRPr lang="en-ZA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05A1DC-5A05-470A-B367-2DAC80776565}" type="slidenum">
              <a:rPr lang="en-ZA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ZA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365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0381F98E-8E26-4DDC-8A1C-D7949E159610}" type="datetime1">
              <a:rPr lang="en-ZA" smtClean="0">
                <a:solidFill>
                  <a:prstClr val="black">
                    <a:lumMod val="95000"/>
                    <a:lumOff val="5000"/>
                  </a:prstClr>
                </a:solidFill>
              </a:rPr>
              <a:t>2022/12/25</a:t>
            </a:fld>
            <a:endParaRPr lang="en-ZA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>
                    <a:lumMod val="95000"/>
                    <a:lumOff val="5000"/>
                  </a:prstClr>
                </a:solidFill>
              </a:rPr>
              <a:t>Ishaak Cassim - February 2018</a:t>
            </a:r>
            <a:endParaRPr lang="en-ZA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05A1DC-5A05-470A-B367-2DAC80776565}" type="slidenum">
              <a:rPr lang="en-ZA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ZA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3426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CCE5CDEA-2A2C-452B-8A34-79DECEF25DC4}" type="datetime1">
              <a:rPr lang="en-ZA" smtClean="0">
                <a:solidFill>
                  <a:prstClr val="black">
                    <a:lumMod val="95000"/>
                    <a:lumOff val="5000"/>
                  </a:prstClr>
                </a:solidFill>
              </a:rPr>
              <a:t>2022/12/25</a:t>
            </a:fld>
            <a:endParaRPr lang="en-ZA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>
                    <a:lumMod val="95000"/>
                    <a:lumOff val="5000"/>
                  </a:prstClr>
                </a:solidFill>
              </a:rPr>
              <a:t>Ishaak Cassim - February 2018</a:t>
            </a:r>
            <a:endParaRPr lang="en-ZA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05A1DC-5A05-470A-B367-2DAC80776565}" type="slidenum">
              <a:rPr lang="en-ZA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ZA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2740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DC7D4DFE-41B4-4A33-98AF-A3210068D4F0}" type="datetime1">
              <a:rPr lang="en-ZA" smtClean="0">
                <a:solidFill>
                  <a:prstClr val="black">
                    <a:lumMod val="95000"/>
                    <a:lumOff val="5000"/>
                  </a:prstClr>
                </a:solidFill>
              </a:rPr>
              <a:t>2022/12/25</a:t>
            </a:fld>
            <a:endParaRPr lang="en-ZA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>
                    <a:lumMod val="95000"/>
                    <a:lumOff val="5000"/>
                  </a:prstClr>
                </a:solidFill>
              </a:rPr>
              <a:t>Ishaak Cassim - February 2018</a:t>
            </a:r>
            <a:endParaRPr lang="en-ZA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05A1DC-5A05-470A-B367-2DAC80776565}" type="slidenum">
              <a:rPr lang="en-ZA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ZA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478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C4ECE90-1326-47A7-8E5A-65E41EB43BCC}" type="datetime1">
              <a:rPr lang="en-ZA" smtClean="0"/>
              <a:t>2022/12/25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ZA"/>
              <a:t>Ishaak Cassim - February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518D916-4417-4FE2-A985-272388588F5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292677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4C96B141-0F78-4035-A352-7187F8DAAB68}" type="datetime1">
              <a:rPr lang="en-ZA" smtClean="0">
                <a:solidFill>
                  <a:prstClr val="black">
                    <a:lumMod val="95000"/>
                    <a:lumOff val="5000"/>
                  </a:prstClr>
                </a:solidFill>
              </a:rPr>
              <a:t>2022/12/25</a:t>
            </a:fld>
            <a:endParaRPr lang="en-ZA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>
                    <a:lumMod val="95000"/>
                    <a:lumOff val="5000"/>
                  </a:prstClr>
                </a:solidFill>
              </a:rPr>
              <a:t>Ishaak Cassim - February 2018</a:t>
            </a:r>
            <a:endParaRPr lang="en-ZA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05A1DC-5A05-470A-B367-2DAC80776565}" type="slidenum">
              <a:rPr lang="en-ZA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ZA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218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1F00A109-CB38-40D3-B31A-680245063889}" type="datetime1">
              <a:rPr lang="en-ZA" smtClean="0">
                <a:solidFill>
                  <a:prstClr val="black">
                    <a:lumMod val="95000"/>
                    <a:lumOff val="5000"/>
                  </a:prstClr>
                </a:solidFill>
              </a:rPr>
              <a:t>2022/12/25</a:t>
            </a:fld>
            <a:endParaRPr lang="en-ZA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>
                    <a:lumMod val="95000"/>
                    <a:lumOff val="5000"/>
                  </a:prstClr>
                </a:solidFill>
              </a:rPr>
              <a:t>Ishaak Cassim - February 2018</a:t>
            </a:r>
            <a:endParaRPr lang="en-ZA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05A1DC-5A05-470A-B367-2DAC80776565}" type="slidenum">
              <a:rPr lang="en-ZA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ZA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4154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C2CFDEA6-95AA-4979-AF2B-84B13B1437D2}" type="datetime1">
              <a:rPr lang="en-ZA" smtClean="0">
                <a:solidFill>
                  <a:prstClr val="black">
                    <a:lumMod val="95000"/>
                    <a:lumOff val="5000"/>
                  </a:prstClr>
                </a:solidFill>
              </a:rPr>
              <a:t>2022/12/25</a:t>
            </a:fld>
            <a:endParaRPr lang="en-ZA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>
                    <a:lumMod val="95000"/>
                    <a:lumOff val="5000"/>
                  </a:prstClr>
                </a:solidFill>
              </a:rPr>
              <a:t>Ishaak Cassim - February 2018</a:t>
            </a:r>
            <a:endParaRPr lang="en-ZA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05A1DC-5A05-470A-B367-2DAC80776565}" type="slidenum">
              <a:rPr lang="en-ZA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ZA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545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C09C6691-A510-4CC8-8D6B-F756D04B2BC6}" type="datetime1">
              <a:rPr lang="en-ZA" smtClean="0">
                <a:solidFill>
                  <a:prstClr val="black">
                    <a:lumMod val="95000"/>
                    <a:lumOff val="5000"/>
                  </a:prstClr>
                </a:solidFill>
              </a:rPr>
              <a:t>2022/12/25</a:t>
            </a:fld>
            <a:endParaRPr lang="en-ZA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>
                    <a:lumMod val="95000"/>
                    <a:lumOff val="5000"/>
                  </a:prstClr>
                </a:solidFill>
              </a:rPr>
              <a:t>Ishaak Cassim - February 2018</a:t>
            </a:r>
            <a:endParaRPr lang="en-ZA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05A1DC-5A05-470A-B367-2DAC80776565}" type="slidenum">
              <a:rPr lang="en-ZA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ZA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547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DA30856-4AF3-4258-94A6-1185671A1654}" type="datetime1">
              <a:rPr lang="en-ZA" smtClean="0"/>
              <a:t>2022/12/25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ZA"/>
              <a:t>Ishaak Cassim - February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518D916-4417-4FE2-A985-272388588F5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41079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FA3EB26A-1052-4962-9118-D810B3A855F0}" type="datetime1">
              <a:rPr lang="en-ZA" smtClean="0"/>
              <a:t>2022/12/25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ZA"/>
              <a:t>Ishaak Cassim - February 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518D916-4417-4FE2-A985-272388588F5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68555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7B52537-7F21-48AA-88A1-DED5E6677268}" type="datetime1">
              <a:rPr lang="en-ZA" smtClean="0"/>
              <a:t>2022/12/25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ZA"/>
              <a:t>Ishaak Cassim - February 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518D916-4417-4FE2-A985-272388588F5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39401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2509918-F4CC-4B1F-B740-C4669344C02B}" type="datetime1">
              <a:rPr lang="en-ZA" smtClean="0"/>
              <a:t>2022/12/25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ZA"/>
              <a:t>Ishaak Cassim - February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518D916-4417-4FE2-A985-272388588F5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30091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D36C717-4870-4F62-AFA8-8E845CFBC82B}" type="datetime1">
              <a:rPr lang="en-ZA" smtClean="0"/>
              <a:t>2022/12/25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ZA"/>
              <a:t>Ishaak Cassim - February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518D916-4417-4FE2-A985-272388588F5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37088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D256D6A-20C9-4892-BBA7-2EA355FE6770}" type="datetime1">
              <a:rPr lang="en-ZA" smtClean="0"/>
              <a:t>2022/12/25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ZA"/>
              <a:t>Ishaak Cassim - February 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518D916-4417-4FE2-A985-272388588F5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07897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5378C3E-8585-4FC1-84AF-F5DF7DB03167}" type="datetime1">
              <a:rPr lang="en-ZA" smtClean="0"/>
              <a:t>2022/12/25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ZA"/>
              <a:t>Ishaak Cassim - February 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518D916-4417-4FE2-A985-272388588F5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04468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2907" y="832101"/>
            <a:ext cx="10684879" cy="427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2907" y="1412384"/>
            <a:ext cx="10684879" cy="5255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820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32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2908" y="832101"/>
            <a:ext cx="10684879" cy="427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2908" y="1412384"/>
            <a:ext cx="10684879" cy="5255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75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32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4C555-60EA-4035-8C7E-189FF6D47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Outcomes for this section</a:t>
            </a:r>
            <a:endParaRPr lang="en-ZA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C021EA-4415-4F25-9ACE-4C53C71411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ZA" b="1" i="1" dirty="0"/>
                  <a:t>By the end of this section, you should be able to:</a:t>
                </a:r>
                <a:endParaRPr lang="en-ZA" dirty="0"/>
              </a:p>
              <a:p>
                <a:pPr lvl="0"/>
                <a:r>
                  <a:rPr lang="en-ZA" dirty="0"/>
                  <a:t>Understand the concept of integration as </a:t>
                </a:r>
                <a:r>
                  <a:rPr lang="en-ZA" b="1" dirty="0"/>
                  <a:t>a summation function </a:t>
                </a:r>
                <a:r>
                  <a:rPr lang="en-ZA" i="1" dirty="0">
                    <a:solidFill>
                      <a:srgbClr val="FF0000"/>
                    </a:solidFill>
                  </a:rPr>
                  <a:t>(definite integral)</a:t>
                </a:r>
                <a:r>
                  <a:rPr lang="en-ZA" dirty="0"/>
                  <a:t> and as </a:t>
                </a:r>
                <a:r>
                  <a:rPr lang="en-ZA" b="1" dirty="0"/>
                  <a:t>converse of differentiation </a:t>
                </a:r>
                <a:r>
                  <a:rPr lang="en-ZA" b="1" i="1" dirty="0">
                    <a:solidFill>
                      <a:srgbClr val="FF0000"/>
                    </a:solidFill>
                  </a:rPr>
                  <a:t>(indefinite integral).</a:t>
                </a:r>
              </a:p>
              <a:p>
                <a:pPr lvl="0"/>
                <a:r>
                  <a:rPr lang="en-ZA" dirty="0"/>
                  <a:t>Apply standard forms of integrals as a converse of differentiation.</a:t>
                </a:r>
              </a:p>
              <a:p>
                <a:pPr lvl="0"/>
                <a:r>
                  <a:rPr lang="en-ZA" dirty="0"/>
                  <a:t>Integrate the following functions: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ZA" b="1" i="1" dirty="0" err="1"/>
                  <a:t>kx</a:t>
                </a:r>
                <a:r>
                  <a:rPr lang="en-ZA" baseline="30000" dirty="0" err="1"/>
                  <a:t>n</a:t>
                </a:r>
                <a:r>
                  <a:rPr lang="en-ZA" dirty="0"/>
                  <a:t>, with n </a:t>
                </a:r>
                <a14:m>
                  <m:oMath xmlns:m="http://schemas.openxmlformats.org/officeDocument/2006/math">
                    <m:r>
                      <a:rPr lang="en-ZA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ZA" dirty="0"/>
                  <a:t> </a:t>
                </a:r>
                <a14:m>
                  <m:oMath xmlns:m="http://schemas.openxmlformats.org/officeDocument/2006/math">
                    <m:r>
                      <a:rPr lang="en-ZA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ZA" dirty="0"/>
                  <a:t>; with </a:t>
                </a:r>
                <a14:m>
                  <m:oMath xmlns:m="http://schemas.openxmlformats.org/officeDocument/2006/math">
                    <m:r>
                      <a:rPr lang="en-ZA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ZA" i="1">
                        <a:latin typeface="Cambria Math" panose="02040503050406030204" pitchFamily="18" charset="0"/>
                      </a:rPr>
                      <m:t> ≠ –1</m:t>
                    </m:r>
                  </m:oMath>
                </a14:m>
                <a:endParaRPr lang="en-ZA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ZA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ZA" sz="3200" b="1" i="1">
                            <a:latin typeface="Cambria Math" panose="02040503050406030204" pitchFamily="18" charset="0"/>
                          </a:rPr>
                          <m:t>𝒌</m:t>
                        </m:r>
                      </m:num>
                      <m:den>
                        <m:r>
                          <a:rPr lang="en-ZA" sz="3200" b="1" i="1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</m:oMath>
                </a14:m>
                <a:r>
                  <a:rPr lang="en-ZA" sz="3200" dirty="0"/>
                  <a:t>  </a:t>
                </a:r>
                <a:r>
                  <a:rPr lang="en-ZA" dirty="0"/>
                  <a:t>and </a:t>
                </a:r>
                <a:r>
                  <a:rPr lang="en-ZA" b="1" i="1" dirty="0" err="1"/>
                  <a:t>ka</a:t>
                </a:r>
                <a:r>
                  <a:rPr lang="en-ZA" b="1" i="1" baseline="30000" dirty="0" err="1"/>
                  <a:t>nx</a:t>
                </a:r>
                <a:r>
                  <a:rPr lang="en-ZA" dirty="0"/>
                  <a:t> with </a:t>
                </a:r>
                <a:r>
                  <a:rPr lang="en-ZA" b="1" i="1" dirty="0"/>
                  <a:t>a</a:t>
                </a:r>
                <a:r>
                  <a:rPr lang="en-ZA" dirty="0"/>
                  <a:t> </a:t>
                </a:r>
                <a:r>
                  <a:rPr lang="en-ZA" u="sng" dirty="0"/>
                  <a:t>&gt;</a:t>
                </a:r>
                <a:r>
                  <a:rPr lang="en-ZA" dirty="0"/>
                  <a:t> 0 ;  </a:t>
                </a:r>
                <a:r>
                  <a:rPr lang="en-ZA" b="1" i="1" dirty="0"/>
                  <a:t>k , a</a:t>
                </a:r>
                <a:r>
                  <a:rPr lang="en-ZA" dirty="0"/>
                  <a:t> </a:t>
                </a:r>
                <a14:m>
                  <m:oMath xmlns:m="http://schemas.openxmlformats.org/officeDocument/2006/math">
                    <m:r>
                      <a:rPr lang="en-ZA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ZA" dirty="0"/>
                  <a:t> </a:t>
                </a:r>
                <a14:m>
                  <m:oMath xmlns:m="http://schemas.openxmlformats.org/officeDocument/2006/math">
                    <m:r>
                      <a:rPr lang="en-ZA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ZA" dirty="0"/>
              </a:p>
              <a:p>
                <a:pPr lvl="0"/>
                <a:r>
                  <a:rPr lang="en-ZA" dirty="0"/>
                  <a:t>Integrate polynomials consisting of terms of the above forms.</a:t>
                </a:r>
              </a:p>
              <a:p>
                <a:pPr lvl="0"/>
                <a:r>
                  <a:rPr lang="en-ZA" dirty="0"/>
                  <a:t>Apply integration to determine the magnitude of an area included by a curve and the </a:t>
                </a:r>
                <a:r>
                  <a:rPr lang="en-ZA" b="1" i="1" dirty="0"/>
                  <a:t>x</a:t>
                </a:r>
                <a:r>
                  <a:rPr lang="en-ZA" dirty="0"/>
                  <a:t>-axis </a:t>
                </a:r>
                <a:r>
                  <a:rPr lang="en-ZA" sz="4200" b="1" dirty="0">
                    <a:solidFill>
                      <a:srgbClr val="FF0000"/>
                    </a:solidFill>
                  </a:rPr>
                  <a:t>or</a:t>
                </a:r>
                <a:r>
                  <a:rPr lang="en-ZA" dirty="0"/>
                  <a:t> by a curve, the </a:t>
                </a:r>
                <a:r>
                  <a:rPr lang="en-ZA" b="1" i="1" dirty="0"/>
                  <a:t>x</a:t>
                </a:r>
                <a:r>
                  <a:rPr lang="en-ZA" dirty="0"/>
                  <a:t>-axis and the ordinates </a:t>
                </a:r>
                <a:r>
                  <a:rPr lang="en-ZA" b="1" i="1" dirty="0"/>
                  <a:t>x</a:t>
                </a:r>
                <a:r>
                  <a:rPr lang="en-ZA" dirty="0"/>
                  <a:t> =  </a:t>
                </a:r>
                <a:r>
                  <a:rPr lang="en-ZA" b="1" i="1" dirty="0"/>
                  <a:t>a</a:t>
                </a:r>
                <a:r>
                  <a:rPr lang="en-ZA" dirty="0"/>
                  <a:t> and </a:t>
                </a:r>
                <a:r>
                  <a:rPr lang="en-ZA" b="1" i="1" dirty="0"/>
                  <a:t>x</a:t>
                </a:r>
                <a:r>
                  <a:rPr lang="en-ZA" dirty="0"/>
                  <a:t> = </a:t>
                </a:r>
                <a:r>
                  <a:rPr lang="en-ZA" b="1" i="1" dirty="0"/>
                  <a:t>b</a:t>
                </a:r>
                <a:r>
                  <a:rPr lang="en-ZA" dirty="0"/>
                  <a:t> where </a:t>
                </a:r>
                <a:r>
                  <a:rPr lang="en-ZA" b="1" i="1" dirty="0"/>
                  <a:t>a , b</a:t>
                </a:r>
                <a:r>
                  <a:rPr lang="en-ZA" dirty="0"/>
                  <a:t> </a:t>
                </a:r>
                <a14:m>
                  <m:oMath xmlns:m="http://schemas.openxmlformats.org/officeDocument/2006/math">
                    <m:r>
                      <a:rPr lang="en-ZA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ZA" dirty="0"/>
                  <a:t> </a:t>
                </a:r>
                <a14:m>
                  <m:oMath xmlns:m="http://schemas.openxmlformats.org/officeDocument/2006/math">
                    <m:r>
                      <a:rPr lang="en-ZA" i="1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ZA" dirty="0"/>
                  <a:t>.</a:t>
                </a:r>
              </a:p>
              <a:p>
                <a:endParaRPr lang="en-Z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C021EA-4415-4F25-9ACE-4C53C71411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70" t="-1856" r="-1597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D916-4417-4FE2-A985-272388588F51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16479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8B5F6-4143-4909-9E2F-24DE67287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Activity 2</a:t>
            </a:r>
            <a:endParaRPr lang="en-ZA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27144F5-0C9E-4504-8EB8-C80399D96D5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43025" y="1412875"/>
          <a:ext cx="10685463" cy="5254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D916-4417-4FE2-A985-272388588F51}" type="slidenum">
              <a:rPr lang="en-ZA" smtClean="0"/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32072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D5AD0-2262-44FF-8A07-4793101EA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907" y="1205948"/>
            <a:ext cx="10684879" cy="206436"/>
          </a:xfrm>
        </p:spPr>
        <p:txBody>
          <a:bodyPr>
            <a:normAutofit fontScale="90000"/>
          </a:bodyPr>
          <a:lstStyle/>
          <a:p>
            <a:r>
              <a:rPr lang="en-ZA" b="1" dirty="0"/>
              <a:t>The general solution of integrals of the form </a:t>
            </a:r>
            <a:r>
              <a:rPr lang="en-ZA" b="1" i="1" dirty="0" err="1"/>
              <a:t>kx</a:t>
            </a:r>
            <a:r>
              <a:rPr lang="en-ZA" b="1" i="1" baseline="30000" dirty="0" err="1"/>
              <a:t>n</a:t>
            </a:r>
            <a:br>
              <a:rPr lang="en-ZA" b="1" dirty="0"/>
            </a:br>
            <a:endParaRPr lang="en-Z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39BF69-5E6D-43CD-A994-235C2BCF49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42906" y="1412384"/>
                <a:ext cx="10684879" cy="5255382"/>
              </a:xfrm>
            </p:spPr>
            <p:txBody>
              <a:bodyPr/>
              <a:lstStyle/>
              <a:p>
                <a:r>
                  <a:rPr lang="en-ZA" dirty="0"/>
                  <a:t>From Activity 2 above, the general solution of integrals of the form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ZA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ZA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sSup>
                          <m:sSupPr>
                            <m:ctrlPr>
                              <a:rPr lang="en-ZA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ZA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ZA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ZA" b="1" i="1" dirty="0">
                    <a:solidFill>
                      <a:srgbClr val="FF0000"/>
                    </a:solidFill>
                  </a:rPr>
                  <a:t>dx</a:t>
                </a:r>
                <a:r>
                  <a:rPr lang="en-ZA" dirty="0">
                    <a:solidFill>
                      <a:srgbClr val="FF0000"/>
                    </a:solidFill>
                  </a:rPr>
                  <a:t> </a:t>
                </a:r>
                <a:r>
                  <a:rPr lang="en-ZA" dirty="0"/>
                  <a:t>, where </a:t>
                </a:r>
                <a:r>
                  <a:rPr lang="en-ZA" b="1" i="1" dirty="0">
                    <a:solidFill>
                      <a:srgbClr val="FF0000"/>
                    </a:solidFill>
                  </a:rPr>
                  <a:t>k</a:t>
                </a:r>
                <a:r>
                  <a:rPr lang="en-ZA" dirty="0"/>
                  <a:t> and </a:t>
                </a:r>
                <a:r>
                  <a:rPr lang="en-ZA" b="1" i="1" dirty="0">
                    <a:solidFill>
                      <a:srgbClr val="FF0000"/>
                    </a:solidFill>
                  </a:rPr>
                  <a:t>n</a:t>
                </a:r>
                <a:r>
                  <a:rPr lang="en-ZA" dirty="0"/>
                  <a:t> are constants is given by:</a:t>
                </a:r>
              </a:p>
              <a:p>
                <a:pPr marL="0" indent="0">
                  <a:buNone/>
                </a:pPr>
                <a:endParaRPr lang="en-ZA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ZA" sz="4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ZA" sz="4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sSup>
                          <m:sSupPr>
                            <m:ctrlPr>
                              <a:rPr lang="en-ZA" sz="4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ZA" sz="4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ZA" sz="4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ZA" sz="4000" b="1" i="1" dirty="0">
                    <a:solidFill>
                      <a:srgbClr val="FF0000"/>
                    </a:solidFill>
                  </a:rPr>
                  <a:t>dx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ZA" sz="4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ZA" sz="4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sSup>
                          <m:sSupPr>
                            <m:ctrlPr>
                              <a:rPr lang="en-ZA" sz="4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ZA" sz="4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ZA" sz="4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ZA" sz="4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ZA" sz="4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num>
                      <m:den>
                        <m:r>
                          <a:rPr lang="en-ZA" sz="4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ZA" sz="4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ZA" sz="4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ZA" sz="4000" b="1" i="1" dirty="0">
                    <a:solidFill>
                      <a:srgbClr val="FF0000"/>
                    </a:solidFill>
                  </a:rPr>
                  <a:t> + c ; where </a:t>
                </a:r>
                <a14:m>
                  <m:oMath xmlns:m="http://schemas.openxmlformats.org/officeDocument/2006/math">
                    <m:r>
                      <a:rPr lang="en-ZA" sz="4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ZA" sz="4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≠ −</m:t>
                    </m:r>
                    <m:r>
                      <a:rPr lang="en-ZA" sz="4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ZA" sz="4000" b="1" i="1" dirty="0">
                    <a:solidFill>
                      <a:srgbClr val="FF0000"/>
                    </a:solidFill>
                  </a:rPr>
                  <a:t> and c</a:t>
                </a:r>
                <a:r>
                  <a:rPr lang="en-ZA" sz="40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ZA" sz="4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ZA" sz="4000" b="1" dirty="0">
                    <a:solidFill>
                      <a:srgbClr val="FF00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ZA" sz="4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ZA" sz="4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39BF69-5E6D-43CD-A994-235C2BCF49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2906" y="1412384"/>
                <a:ext cx="10684879" cy="5255382"/>
              </a:xfrm>
              <a:blipFill>
                <a:blip r:embed="rId2"/>
                <a:stretch>
                  <a:fillRect l="-1312" t="-1508" r="-1654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4847376-34F4-4FA7-9A33-FB6EAA69D555}"/>
              </a:ext>
            </a:extLst>
          </p:cNvPr>
          <p:cNvSpPr/>
          <p:nvPr/>
        </p:nvSpPr>
        <p:spPr>
          <a:xfrm>
            <a:off x="1577009" y="3021496"/>
            <a:ext cx="10283687" cy="1444487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D916-4417-4FE2-A985-272388588F51}" type="slidenum">
              <a:rPr lang="en-ZA" smtClean="0"/>
              <a:t>11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98847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CD87F-5D96-413D-89C5-72C8C2253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Table of ready to use integrals</a:t>
            </a:r>
            <a:endParaRPr lang="en-ZA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868BE1BD-A28C-4FD9-89B6-595D27708B9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11848617"/>
                  </p:ext>
                </p:extLst>
              </p:nvPr>
            </p:nvGraphicFramePr>
            <p:xfrm>
              <a:off x="1313645" y="1563757"/>
              <a:ext cx="10467538" cy="4566589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3734873">
                      <a:extLst>
                        <a:ext uri="{9D8B030D-6E8A-4147-A177-3AD203B41FA5}">
                          <a16:colId xmlns:a16="http://schemas.microsoft.com/office/drawing/2014/main" val="2267857300"/>
                        </a:ext>
                      </a:extLst>
                    </a:gridCol>
                    <a:gridCol w="6732665">
                      <a:extLst>
                        <a:ext uri="{9D8B030D-6E8A-4147-A177-3AD203B41FA5}">
                          <a16:colId xmlns:a16="http://schemas.microsoft.com/office/drawing/2014/main" val="3835063484"/>
                        </a:ext>
                      </a:extLst>
                    </a:gridCol>
                  </a:tblGrid>
                  <a:tr h="39072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18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Function, </a:t>
                          </a:r>
                          <a:r>
                            <a:rPr lang="en-ZA" sz="1800" b="1" i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 (x)</a:t>
                          </a:r>
                          <a:endParaRPr lang="en-ZA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6A6A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18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Indefinite integral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ZA" sz="18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ZA" sz="18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𝒇</m:t>
                                  </m:r>
                                  <m:r>
                                    <a:rPr lang="en-ZA" sz="18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ZA" sz="18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  <m:r>
                                    <a:rPr lang="en-ZA" sz="18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  <m:r>
                                    <a:rPr lang="en-ZA" sz="18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𝒅𝒙</m:t>
                                  </m:r>
                                </m:e>
                              </m:nary>
                            </m:oMath>
                          </a14:m>
                          <a:endParaRPr lang="en-ZA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6A6A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0699163"/>
                      </a:ext>
                    </a:extLst>
                  </a:tr>
                  <a:tr h="45579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2000" b="1" i="1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 (x)= k</a:t>
                          </a:r>
                          <a:r>
                            <a:rPr lang="en-ZA" sz="200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, where </a:t>
                          </a:r>
                          <a:r>
                            <a:rPr lang="en-ZA" sz="2000" b="1" i="1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</a:t>
                          </a:r>
                          <a:r>
                            <a:rPr lang="en-ZA" sz="200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is a constant</a:t>
                          </a:r>
                          <a:endParaRPr lang="en-ZA" sz="18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ZA" sz="2000" b="1" i="1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ZA" sz="2000" b="1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𝒌𝒅𝒙</m:t>
                                  </m:r>
                                </m:e>
                              </m:nary>
                            </m:oMath>
                          </a14:m>
                          <a:r>
                            <a:rPr lang="en-ZA" sz="2000" b="1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</a:t>
                          </a:r>
                          <a:r>
                            <a:rPr lang="en-ZA" sz="2000" b="1" i="1" dirty="0" err="1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kx</a:t>
                          </a:r>
                          <a:r>
                            <a:rPr lang="en-ZA" sz="2000" b="1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+ </a:t>
                          </a:r>
                          <a:r>
                            <a:rPr lang="en-ZA" sz="2000" b="1" i="1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 ; where c </a:t>
                          </a:r>
                          <a14:m>
                            <m:oMath xmlns:m="http://schemas.openxmlformats.org/officeDocument/2006/math">
                              <m:r>
                                <a:rPr lang="en-ZA" sz="20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</m:oMath>
                          </a14:m>
                          <a:r>
                            <a:rPr lang="en-ZA" sz="2000" b="1" i="1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ZA" sz="20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ℝ</m:t>
                              </m:r>
                            </m:oMath>
                          </a14:m>
                          <a:endParaRPr lang="en-ZA" sz="18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03070310"/>
                      </a:ext>
                    </a:extLst>
                  </a:tr>
                  <a:tr h="56825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2000" b="1" i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 (x)= x</a:t>
                          </a:r>
                          <a:endParaRPr lang="en-ZA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ZA" sz="20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ZA" sz="20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𝒙𝒅𝒙</m:t>
                                  </m:r>
                                </m:e>
                              </m:nary>
                            </m:oMath>
                          </a14:m>
                          <a:r>
                            <a:rPr lang="en-ZA" sz="20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ZA" sz="20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ZA" sz="20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ZA" sz="20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r>
                            <a:rPr lang="en-ZA" sz="20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ZA" sz="20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ZA" sz="20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ZA" sz="20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ZA" sz="20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+ </a:t>
                          </a:r>
                          <a:r>
                            <a:rPr lang="en-ZA" sz="2000" b="1" i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c; where c </a:t>
                          </a:r>
                          <a14:m>
                            <m:oMath xmlns:m="http://schemas.openxmlformats.org/officeDocument/2006/math">
                              <m:r>
                                <a:rPr lang="en-ZA" sz="20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</m:oMath>
                          </a14:m>
                          <a:r>
                            <a:rPr lang="en-ZA" sz="2000" b="1" i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ZA" sz="20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ℝ</m:t>
                              </m:r>
                            </m:oMath>
                          </a14:m>
                          <a:endParaRPr lang="en-ZA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88912764"/>
                      </a:ext>
                    </a:extLst>
                  </a:tr>
                  <a:tr h="57009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2000" b="1" i="1" dirty="0">
                              <a:solidFill>
                                <a:srgbClr val="7030A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 (x) = x</a:t>
                          </a:r>
                          <a:r>
                            <a:rPr lang="en-ZA" sz="2000" b="1" i="1" baseline="30000" dirty="0">
                              <a:solidFill>
                                <a:srgbClr val="7030A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ZA" sz="1800" dirty="0">
                            <a:solidFill>
                              <a:srgbClr val="7030A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ZA" sz="2000" b="1" i="1" smtClean="0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ZA" sz="2000" b="1" i="1"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ZA" sz="2000" b="1" i="1"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ZA" sz="2000" b="1" i="1"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ZA" sz="2000" b="1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𝒅𝒙</m:t>
                                  </m:r>
                                </m:e>
                              </m:nary>
                            </m:oMath>
                          </a14:m>
                          <a:r>
                            <a:rPr lang="en-ZA" sz="2000" b="1" i="1" dirty="0">
                              <a:solidFill>
                                <a:srgbClr val="7030A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ZA" sz="2000" b="1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ZA" sz="2000" b="1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ZA" sz="2000" b="1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𝟑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ZA" sz="2000" b="1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ZA" sz="2000" b="1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ZA" sz="2000" b="1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oMath>
                          </a14:m>
                          <a:r>
                            <a:rPr lang="en-ZA" sz="2000" b="1" i="1" dirty="0">
                              <a:solidFill>
                                <a:srgbClr val="7030A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 c; where c </a:t>
                          </a:r>
                          <a14:m>
                            <m:oMath xmlns:m="http://schemas.openxmlformats.org/officeDocument/2006/math">
                              <m:r>
                                <a:rPr lang="en-ZA" sz="2000" b="1" i="1"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</m:oMath>
                          </a14:m>
                          <a:r>
                            <a:rPr lang="en-ZA" sz="2000" b="1" i="1" dirty="0">
                              <a:solidFill>
                                <a:srgbClr val="7030A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ZA" sz="2000" b="1" i="1"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ℝ</m:t>
                              </m:r>
                            </m:oMath>
                          </a14:m>
                          <a:endParaRPr lang="en-ZA" sz="1800" dirty="0">
                            <a:solidFill>
                              <a:srgbClr val="7030A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36995756"/>
                      </a:ext>
                    </a:extLst>
                  </a:tr>
                  <a:tr h="62913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2000" b="1" i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f(x)  = </a:t>
                          </a:r>
                          <a:r>
                            <a:rPr lang="en-ZA" sz="2000" b="1" i="1" dirty="0" err="1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ax</a:t>
                          </a:r>
                          <a:r>
                            <a:rPr lang="en-ZA" sz="2000" b="1" i="1" baseline="30000" dirty="0" err="1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</a:t>
                          </a:r>
                          <a:endParaRPr lang="en-ZA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ZA" sz="20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ZA" sz="2000" b="1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ZA" sz="2000" b="1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𝒂𝒙</m:t>
                                      </m:r>
                                    </m:e>
                                    <m:sup>
                                      <m:r>
                                        <a:rPr lang="en-ZA" sz="2000" b="1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𝒏</m:t>
                                      </m:r>
                                    </m:sup>
                                  </m:sSup>
                                  <m:r>
                                    <a:rPr lang="en-ZA" sz="20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𝒅𝒙</m:t>
                                  </m:r>
                                </m:e>
                              </m:nary>
                            </m:oMath>
                          </a14:m>
                          <a:r>
                            <a:rPr lang="en-ZA" sz="2000" b="1" i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ZA" sz="20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ZA" sz="2000" b="1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ZA" sz="2000" b="1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𝒂𝒙</m:t>
                                      </m:r>
                                    </m:e>
                                    <m:sup>
                                      <m:r>
                                        <a:rPr lang="en-ZA" sz="2000" b="1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𝒏</m:t>
                                      </m:r>
                                      <m:r>
                                        <a:rPr lang="en-ZA" sz="2000" b="1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ZA" sz="2000" b="1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𝟏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ZA" sz="20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𝒏</m:t>
                                  </m:r>
                                  <m:r>
                                    <a:rPr lang="en-ZA" sz="20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ZA" sz="20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den>
                              </m:f>
                            </m:oMath>
                          </a14:m>
                          <a:r>
                            <a:rPr lang="en-ZA" sz="2000" b="1" i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+ c; where c </a:t>
                          </a:r>
                          <a14:m>
                            <m:oMath xmlns:m="http://schemas.openxmlformats.org/officeDocument/2006/math">
                              <m:r>
                                <a:rPr lang="en-ZA" sz="20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</m:oMath>
                          </a14:m>
                          <a:r>
                            <a:rPr lang="en-ZA" sz="2000" b="1" i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ZA" sz="20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ℝ</m:t>
                              </m:r>
                            </m:oMath>
                          </a14:m>
                          <a:endParaRPr lang="en-ZA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97908633"/>
                      </a:ext>
                    </a:extLst>
                  </a:tr>
                  <a:tr h="96480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2000" b="1" i="1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 (x)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ZA" sz="2000" b="1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ZA" sz="2000" b="1" i="1" baseline="300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ZA" sz="2000" b="1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ZA" sz="2000" b="1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</m:oMath>
                          </a14:m>
                          <a:r>
                            <a:rPr lang="en-ZA" sz="2000" b="1" i="1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ZA" sz="2000" b="1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ZA" sz="2000" b="1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ZA" sz="2000" b="1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den>
                              </m:f>
                            </m:oMath>
                          </a14:m>
                          <a:endParaRPr lang="en-ZA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2000" b="1" i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ZA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ZA" sz="2000" b="1" i="1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f>
                                    <m:fPr>
                                      <m:ctrlPr>
                                        <a:rPr lang="en-ZA" sz="2000" b="1" i="1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ZA" sz="2000" b="1" i="1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ZA" sz="2000" b="1" i="1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</m:den>
                                  </m:f>
                                </m:e>
                              </m:nary>
                            </m:oMath>
                          </a14:m>
                          <a:r>
                            <a:rPr lang="en-ZA" sz="2000" b="1" i="1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dx  = </a:t>
                          </a:r>
                          <a:r>
                            <a:rPr lang="en-ZA" sz="2000" b="1" i="1" dirty="0" err="1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ln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ZA" sz="2000" b="1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ZA" sz="2000" b="1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oMath>
                          </a14:m>
                          <a:r>
                            <a:rPr lang="en-ZA" sz="2000" b="1" i="1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+ c; where c </a:t>
                          </a:r>
                          <a14:m>
                            <m:oMath xmlns:m="http://schemas.openxmlformats.org/officeDocument/2006/math">
                              <m:r>
                                <a:rPr lang="en-ZA" sz="20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</m:oMath>
                          </a14:m>
                          <a:r>
                            <a:rPr lang="en-ZA" sz="2000" b="1" i="1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ZA" sz="20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ℝ</m:t>
                              </m:r>
                            </m:oMath>
                          </a14:m>
                          <a:endParaRPr lang="en-ZA" sz="18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0866457"/>
                      </a:ext>
                    </a:extLst>
                  </a:tr>
                  <a:tr h="98778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2000" b="1" i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 (x)  = </a:t>
                          </a:r>
                          <a:r>
                            <a:rPr lang="en-ZA" sz="2000" b="1" i="1" dirty="0" err="1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ka</a:t>
                          </a:r>
                          <a:r>
                            <a:rPr lang="en-ZA" sz="2000" b="1" i="1" baseline="30000" dirty="0" err="1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nx</a:t>
                          </a:r>
                          <a:endParaRPr lang="en-ZA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2000" b="1" i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ZA" sz="20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ZA" sz="2000" b="1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ZA" sz="2000" b="1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𝒌𝒂</m:t>
                                      </m:r>
                                    </m:e>
                                    <m:sup>
                                      <m:r>
                                        <a:rPr lang="en-ZA" sz="2000" b="1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𝒏𝒙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r>
                            <a:rPr lang="en-ZA" sz="2000" b="1" i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dx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ZA" sz="20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ZA" sz="2000" b="1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ZA" sz="2000" b="1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𝒌𝒂</m:t>
                                      </m:r>
                                    </m:e>
                                    <m:sup>
                                      <m:r>
                                        <a:rPr lang="en-ZA" sz="2000" b="1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𝒏𝒙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ZA" sz="20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𝒏</m:t>
                                  </m:r>
                                  <m:r>
                                    <a:rPr lang="en-ZA" sz="20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.</m:t>
                                  </m:r>
                                  <m:r>
                                    <a:rPr lang="en-ZA" sz="20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𝒍𝒏𝒂</m:t>
                                  </m:r>
                                </m:den>
                              </m:f>
                            </m:oMath>
                          </a14:m>
                          <a:r>
                            <a:rPr lang="en-ZA" sz="2000" b="1" i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+ c ; where c </a:t>
                          </a:r>
                          <a14:m>
                            <m:oMath xmlns:m="http://schemas.openxmlformats.org/officeDocument/2006/math">
                              <m:r>
                                <a:rPr lang="en-ZA" sz="20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</m:oMath>
                          </a14:m>
                          <a:r>
                            <a:rPr lang="en-ZA" sz="2000" b="1" i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ZA" sz="20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ℝ</m:t>
                              </m:r>
                            </m:oMath>
                          </a14:m>
                          <a:r>
                            <a:rPr lang="en-ZA" sz="2000" b="1" i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; a &gt; 0 and a </a:t>
                          </a:r>
                          <a14:m>
                            <m:oMath xmlns:m="http://schemas.openxmlformats.org/officeDocument/2006/math">
                              <m:r>
                                <a:rPr lang="en-ZA" sz="20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≠</m:t>
                              </m:r>
                            </m:oMath>
                          </a14:m>
                          <a:r>
                            <a:rPr lang="en-ZA" sz="2000" b="1" i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1</a:t>
                          </a:r>
                          <a:endParaRPr lang="en-ZA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045114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68BE1BD-A28C-4FD9-89B6-595D27708B9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11848617"/>
                  </p:ext>
                </p:extLst>
              </p:nvPr>
            </p:nvGraphicFramePr>
            <p:xfrm>
              <a:off x="1313645" y="1563757"/>
              <a:ext cx="10467538" cy="4566589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373487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267857300"/>
                        </a:ext>
                      </a:extLst>
                    </a:gridCol>
                    <a:gridCol w="673266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835063484"/>
                        </a:ext>
                      </a:extLst>
                    </a:gridCol>
                  </a:tblGrid>
                  <a:tr h="39072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18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Function, </a:t>
                          </a:r>
                          <a:r>
                            <a:rPr lang="en-ZA" sz="1800" b="1" i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 (x)</a:t>
                          </a:r>
                          <a:endParaRPr lang="en-ZA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6A6A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5566" t="-139063" r="-181" b="-10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620699163"/>
                      </a:ext>
                    </a:extLst>
                  </a:tr>
                  <a:tr h="45579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2000" b="1" i="1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 (x)= k</a:t>
                          </a:r>
                          <a:r>
                            <a:rPr lang="en-ZA" sz="200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, where </a:t>
                          </a:r>
                          <a:r>
                            <a:rPr lang="en-ZA" sz="2000" b="1" i="1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</a:t>
                          </a:r>
                          <a:r>
                            <a:rPr lang="en-ZA" sz="200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is a constant</a:t>
                          </a:r>
                          <a:endParaRPr lang="en-ZA" sz="18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5566" t="-204000" r="-181" b="-817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403070310"/>
                      </a:ext>
                    </a:extLst>
                  </a:tr>
                  <a:tr h="56825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2000" b="1" i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 (x)= x</a:t>
                          </a:r>
                          <a:endParaRPr lang="en-ZA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5566" t="-245161" r="-181" b="-5591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288912764"/>
                      </a:ext>
                    </a:extLst>
                  </a:tr>
                  <a:tr h="57009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2000" b="1" i="1" dirty="0">
                              <a:solidFill>
                                <a:srgbClr val="7030A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 (x) = x</a:t>
                          </a:r>
                          <a:r>
                            <a:rPr lang="en-ZA" sz="2000" b="1" i="1" baseline="30000" dirty="0">
                              <a:solidFill>
                                <a:srgbClr val="7030A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ZA" sz="1800" dirty="0">
                            <a:solidFill>
                              <a:srgbClr val="7030A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5566" t="-341489" r="-181" b="-4531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4036995756"/>
                      </a:ext>
                    </a:extLst>
                  </a:tr>
                  <a:tr h="62913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2000" b="1" i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f(x)  = </a:t>
                          </a:r>
                          <a:r>
                            <a:rPr lang="en-ZA" sz="2000" b="1" i="1" dirty="0" err="1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ax</a:t>
                          </a:r>
                          <a:r>
                            <a:rPr lang="en-ZA" sz="2000" b="1" i="1" baseline="30000" dirty="0" err="1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</a:t>
                          </a:r>
                          <a:endParaRPr lang="en-ZA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5566" t="-402913" r="-181" b="-3135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797908633"/>
                      </a:ext>
                    </a:extLst>
                  </a:tr>
                  <a:tr h="9648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63" t="-325786" r="-180587" b="-1031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5566" t="-325786" r="-181" b="-1031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500866457"/>
                      </a:ext>
                    </a:extLst>
                  </a:tr>
                  <a:tr h="98778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2000" b="1" i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 (x)  = </a:t>
                          </a:r>
                          <a:r>
                            <a:rPr lang="en-ZA" sz="2000" b="1" i="1" dirty="0" err="1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ka</a:t>
                          </a:r>
                          <a:r>
                            <a:rPr lang="en-ZA" sz="2000" b="1" i="1" baseline="30000" dirty="0" err="1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nx</a:t>
                          </a:r>
                          <a:endParaRPr lang="en-ZA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5566" t="-417901" r="-181" b="-12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420451144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D916-4417-4FE2-A985-272388588F51}" type="slidenum">
              <a:rPr lang="en-ZA" smtClean="0"/>
              <a:t>12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65363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229CB-4FD2-4F31-8AF3-3A0219E61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Worked Examples: Indefinite integrals</a:t>
            </a:r>
            <a:endParaRPr lang="en-ZA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0446C294-B30F-45DC-9832-D30B0A65E91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61315926"/>
                  </p:ext>
                </p:extLst>
              </p:nvPr>
            </p:nvGraphicFramePr>
            <p:xfrm>
              <a:off x="1342906" y="1356734"/>
              <a:ext cx="10684879" cy="3987997"/>
            </p:xfrm>
            <a:graphic>
              <a:graphicData uri="http://schemas.openxmlformats.org/drawingml/2006/table">
                <a:tbl>
                  <a:tblPr firstRow="1" firstCol="1" bandRow="1">
                    <a:tableStyleId>{616DA210-FB5B-4158-B5E0-FEB733F419BA}</a:tableStyleId>
                  </a:tblPr>
                  <a:tblGrid>
                    <a:gridCol w="744244">
                      <a:extLst>
                        <a:ext uri="{9D8B030D-6E8A-4147-A177-3AD203B41FA5}">
                          <a16:colId xmlns:a16="http://schemas.microsoft.com/office/drawing/2014/main" val="2172046879"/>
                        </a:ext>
                      </a:extLst>
                    </a:gridCol>
                    <a:gridCol w="4804403">
                      <a:extLst>
                        <a:ext uri="{9D8B030D-6E8A-4147-A177-3AD203B41FA5}">
                          <a16:colId xmlns:a16="http://schemas.microsoft.com/office/drawing/2014/main" val="3398950127"/>
                        </a:ext>
                      </a:extLst>
                    </a:gridCol>
                    <a:gridCol w="5136232">
                      <a:extLst>
                        <a:ext uri="{9D8B030D-6E8A-4147-A177-3AD203B41FA5}">
                          <a16:colId xmlns:a16="http://schemas.microsoft.com/office/drawing/2014/main" val="19453112"/>
                        </a:ext>
                      </a:extLst>
                    </a:gridCol>
                  </a:tblGrid>
                  <a:tr h="398799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1400" dirty="0">
                              <a:effectLst/>
                            </a:rPr>
                            <a:t>a)</a:t>
                          </a:r>
                          <a:endParaRPr lang="en-ZA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749" marR="3474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ZA" sz="3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ZA" sz="32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ZA" sz="3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ZA" sz="3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r>
                            <a:rPr lang="en-ZA" sz="3200" dirty="0">
                              <a:effectLst/>
                            </a:rPr>
                            <a:t> dx </a:t>
                          </a: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3200" dirty="0">
                              <a:effectLst/>
                            </a:rPr>
                            <a:t> </a:t>
                          </a: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3200" dirty="0">
                              <a:effectLst/>
                            </a:rPr>
                            <a:t>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ZA" sz="3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ZA" sz="32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ZA" sz="3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ZA" sz="3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𝟕</m:t>
                                      </m:r>
                                      <m:r>
                                        <a:rPr lang="en-ZA" sz="3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ZA" sz="3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ZA" sz="3200">
                                      <a:effectLst/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  <m:r>
                                    <a:rPr lang="en-ZA" sz="3200">
                                      <a:effectLst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ZA" sz="3200">
                                      <a:effectLst/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den>
                              </m:f>
                            </m:oMath>
                          </a14:m>
                          <a:r>
                            <a:rPr lang="en-ZA" sz="3200" dirty="0">
                              <a:effectLst/>
                            </a:rPr>
                            <a:t>  + c ; where c</a:t>
                          </a:r>
                          <a14:m>
                            <m:oMath xmlns:m="http://schemas.openxmlformats.org/officeDocument/2006/math">
                              <m:r>
                                <a:rPr lang="en-ZA" sz="320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</m:oMath>
                          </a14:m>
                          <a:r>
                            <a:rPr lang="en-ZA" sz="32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ZA" sz="3200">
                                  <a:effectLst/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oMath>
                          </a14:m>
                          <a:endParaRPr lang="en-ZA" sz="3200" dirty="0"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3200" dirty="0">
                              <a:effectLst/>
                            </a:rPr>
                            <a:t> </a:t>
                          </a: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3200" dirty="0">
                              <a:effectLst/>
                            </a:rPr>
                            <a:t>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ZA" sz="4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ZA" sz="40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ZA" sz="40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ZA" sz="40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𝟖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ZA" sz="4000">
                                      <a:effectLst/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</m:den>
                              </m:f>
                            </m:oMath>
                          </a14:m>
                          <a:r>
                            <a:rPr lang="en-ZA" sz="4000" dirty="0">
                              <a:effectLst/>
                            </a:rPr>
                            <a:t> + c ; </a:t>
                          </a:r>
                          <a:r>
                            <a:rPr lang="en-ZA" sz="3200" dirty="0">
                              <a:effectLst/>
                            </a:rPr>
                            <a:t>where c</a:t>
                          </a:r>
                          <a14:m>
                            <m:oMath xmlns:m="http://schemas.openxmlformats.org/officeDocument/2006/math">
                              <m:r>
                                <a:rPr lang="en-ZA" sz="320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</m:oMath>
                          </a14:m>
                          <a:r>
                            <a:rPr lang="en-ZA" sz="32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ZA" sz="3200">
                                  <a:effectLst/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oMath>
                          </a14:m>
                          <a:r>
                            <a:rPr lang="en-ZA" sz="3200" dirty="0">
                              <a:effectLst/>
                            </a:rPr>
                            <a:t> </a:t>
                          </a:r>
                          <a:endParaRPr lang="en-ZA" sz="3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749" marR="3474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3200" dirty="0">
                              <a:effectLst/>
                            </a:rPr>
                            <a:t>Compare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ZA" sz="3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ZA" sz="32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ZA" sz="3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ZA" sz="3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r>
                            <a:rPr lang="en-ZA" sz="3200" dirty="0">
                              <a:effectLst/>
                            </a:rPr>
                            <a:t> </a:t>
                          </a:r>
                          <a:r>
                            <a:rPr lang="en-ZA" sz="3200" i="1" dirty="0">
                              <a:effectLst/>
                            </a:rPr>
                            <a:t>dx</a:t>
                          </a:r>
                          <a:r>
                            <a:rPr lang="en-ZA" sz="3200" dirty="0">
                              <a:effectLst/>
                            </a:rPr>
                            <a:t> with 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ZA" sz="3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ZA" sz="3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sSup>
                                    <m:sSupPr>
                                      <m:ctrlPr>
                                        <a:rPr lang="en-ZA" sz="32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ZA" sz="3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ZA" sz="3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p>
                                  </m:sSup>
                                  <m:r>
                                    <a:rPr lang="en-ZA" sz="3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𝒅𝒙</m:t>
                                  </m:r>
                                </m:e>
                              </m:nary>
                            </m:oMath>
                          </a14:m>
                          <a:r>
                            <a:rPr lang="en-ZA" sz="3200" dirty="0">
                              <a:effectLst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ZA" sz="3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ZA" sz="32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ZA" sz="3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𝒂𝒙</m:t>
                                      </m:r>
                                    </m:e>
                                    <m:sup>
                                      <m:r>
                                        <a:rPr lang="en-ZA" sz="3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  <m:r>
                                        <a:rPr lang="en-ZA" sz="3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ZA" sz="3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ZA" sz="3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ZA" sz="3200">
                                      <a:effectLst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ZA" sz="3200">
                                      <a:effectLst/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den>
                              </m:f>
                            </m:oMath>
                          </a14:m>
                          <a:r>
                            <a:rPr lang="en-ZA" sz="3200" dirty="0">
                              <a:effectLst/>
                            </a:rPr>
                            <a:t> + c, </a:t>
                          </a: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3200" dirty="0">
                              <a:effectLst/>
                            </a:rPr>
                            <a:t>Then: </a:t>
                          </a:r>
                          <a:r>
                            <a:rPr lang="en-ZA" sz="3200" i="1" dirty="0">
                              <a:effectLst/>
                            </a:rPr>
                            <a:t>a</a:t>
                          </a:r>
                          <a:r>
                            <a:rPr lang="en-ZA" sz="3200" dirty="0">
                              <a:effectLst/>
                            </a:rPr>
                            <a:t> =  1; </a:t>
                          </a:r>
                          <a:r>
                            <a:rPr lang="en-ZA" sz="3200" i="1" dirty="0">
                              <a:effectLst/>
                            </a:rPr>
                            <a:t>n</a:t>
                          </a:r>
                          <a:r>
                            <a:rPr lang="en-ZA" sz="3200" dirty="0">
                              <a:effectLst/>
                            </a:rPr>
                            <a:t> = 7 ; </a:t>
                          </a:r>
                          <a:r>
                            <a:rPr lang="en-ZA" sz="3200" i="1" dirty="0">
                              <a:effectLst/>
                            </a:rPr>
                            <a:t>n</a:t>
                          </a:r>
                          <a:r>
                            <a:rPr lang="en-ZA" sz="3200" dirty="0">
                              <a:effectLst/>
                            </a:rPr>
                            <a:t> + 1 = 8</a:t>
                          </a: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3200" dirty="0">
                              <a:effectLst/>
                            </a:rPr>
                            <a:t> </a:t>
                          </a:r>
                          <a:endParaRPr lang="en-ZA" sz="3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749" marR="34749" marT="0" marB="0"/>
                    </a:tc>
                    <a:extLst>
                      <a:ext uri="{0D108BD9-81ED-4DB2-BD59-A6C34878D82A}">
                        <a16:rowId xmlns:a16="http://schemas.microsoft.com/office/drawing/2014/main" val="38848580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446C294-B30F-45DC-9832-D30B0A65E91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61315926"/>
                  </p:ext>
                </p:extLst>
              </p:nvPr>
            </p:nvGraphicFramePr>
            <p:xfrm>
              <a:off x="1342906" y="1356734"/>
              <a:ext cx="10684879" cy="3987997"/>
            </p:xfrm>
            <a:graphic>
              <a:graphicData uri="http://schemas.openxmlformats.org/drawingml/2006/table">
                <a:tbl>
                  <a:tblPr firstRow="1" firstCol="1" bandRow="1">
                    <a:tableStyleId>{616DA210-FB5B-4158-B5E0-FEB733F419BA}</a:tableStyleId>
                  </a:tblPr>
                  <a:tblGrid>
                    <a:gridCol w="74424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172046879"/>
                        </a:ext>
                      </a:extLst>
                    </a:gridCol>
                    <a:gridCol w="480440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398950127"/>
                        </a:ext>
                      </a:extLst>
                    </a:gridCol>
                    <a:gridCol w="5136232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9453112"/>
                        </a:ext>
                      </a:extLst>
                    </a:gridCol>
                  </a:tblGrid>
                  <a:tr h="398799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1400" dirty="0">
                              <a:effectLst/>
                            </a:rPr>
                            <a:t>a)</a:t>
                          </a:r>
                          <a:endParaRPr lang="en-ZA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749" marR="34749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749" marR="34749" marT="0" marB="0">
                        <a:blipFill rotWithShape="0">
                          <a:blip r:embed="rId2"/>
                          <a:stretch>
                            <a:fillRect l="-15589" t="-916" r="-107224" b="-4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749" marR="34749" marT="0" marB="0">
                        <a:blipFill rotWithShape="0">
                          <a:blip r:embed="rId2"/>
                          <a:stretch>
                            <a:fillRect l="-108185" t="-916" r="-356" b="-4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88485806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D916-4417-4FE2-A985-272388588F51}" type="slidenum">
              <a:rPr lang="en-ZA" smtClean="0"/>
              <a:t>13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72281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229CB-4FD2-4F31-8AF3-3A0219E61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Worked Examples: Indefinite integrals</a:t>
            </a:r>
            <a:endParaRPr lang="en-ZA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0446C294-B30F-45DC-9832-D30B0A65E91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135635"/>
                  </p:ext>
                </p:extLst>
              </p:nvPr>
            </p:nvGraphicFramePr>
            <p:xfrm>
              <a:off x="1342906" y="1356734"/>
              <a:ext cx="10684879" cy="4477395"/>
            </p:xfrm>
            <a:graphic>
              <a:graphicData uri="http://schemas.openxmlformats.org/drawingml/2006/table">
                <a:tbl>
                  <a:tblPr firstRow="1" firstCol="1" bandRow="1">
                    <a:tableStyleId>{616DA210-FB5B-4158-B5E0-FEB733F419BA}</a:tableStyleId>
                  </a:tblPr>
                  <a:tblGrid>
                    <a:gridCol w="744244">
                      <a:extLst>
                        <a:ext uri="{9D8B030D-6E8A-4147-A177-3AD203B41FA5}">
                          <a16:colId xmlns:a16="http://schemas.microsoft.com/office/drawing/2014/main" val="2172046879"/>
                        </a:ext>
                      </a:extLst>
                    </a:gridCol>
                    <a:gridCol w="4804403">
                      <a:extLst>
                        <a:ext uri="{9D8B030D-6E8A-4147-A177-3AD203B41FA5}">
                          <a16:colId xmlns:a16="http://schemas.microsoft.com/office/drawing/2014/main" val="3398950127"/>
                        </a:ext>
                      </a:extLst>
                    </a:gridCol>
                    <a:gridCol w="5136232">
                      <a:extLst>
                        <a:ext uri="{9D8B030D-6E8A-4147-A177-3AD203B41FA5}">
                          <a16:colId xmlns:a16="http://schemas.microsoft.com/office/drawing/2014/main" val="19453112"/>
                        </a:ext>
                      </a:extLst>
                    </a:gridCol>
                  </a:tblGrid>
                  <a:tr h="447739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1600" dirty="0">
                              <a:effectLst/>
                            </a:rPr>
                            <a:t>c)</a:t>
                          </a:r>
                          <a:endParaRPr lang="en-ZA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749" marR="3474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ZA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f>
                                    <m:fPr>
                                      <m:ctrlPr>
                                        <a:rPr lang="en-ZA" sz="20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ZA" sz="20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ZA" sz="20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ZA" sz="20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p>
                                          <m:r>
                                            <a:rPr lang="en-ZA" sz="20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nary>
                            </m:oMath>
                          </a14:m>
                          <a:r>
                            <a:rPr lang="en-ZA" sz="2000" dirty="0">
                              <a:effectLst/>
                            </a:rPr>
                            <a:t>du</a:t>
                          </a: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2000" dirty="0">
                              <a:effectLst/>
                            </a:rPr>
                            <a:t> </a:t>
                          </a: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2000" dirty="0">
                              <a:effectLst/>
                            </a:rPr>
                            <a:t>=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ZA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ZA" sz="20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ZA" sz="20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ZA" sz="20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lang="en-ZA" sz="20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r>
                            <a:rPr lang="en-ZA" sz="2000" dirty="0">
                              <a:effectLst/>
                            </a:rPr>
                            <a:t>du</a:t>
                          </a: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2000" dirty="0">
                              <a:effectLst/>
                            </a:rPr>
                            <a:t> </a:t>
                          </a: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2000" dirty="0">
                              <a:effectLst/>
                            </a:rPr>
                            <a:t>= 2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ZA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ZA" sz="20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ZA" sz="20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lang="en-ZA" sz="20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r>
                            <a:rPr lang="en-ZA" sz="2000" dirty="0">
                              <a:effectLst/>
                            </a:rPr>
                            <a:t>du  </a:t>
                          </a: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2000" dirty="0">
                              <a:effectLst/>
                            </a:rPr>
                            <a:t> </a:t>
                          </a: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2000" dirty="0">
                              <a:effectLst/>
                            </a:rPr>
                            <a:t>=  2 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ZA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ZA" sz="20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ZA" sz="20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lang="en-ZA" sz="20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−2+1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ZA" sz="2000">
                                      <a:effectLst/>
                                      <a:latin typeface="Cambria Math" panose="02040503050406030204" pitchFamily="18" charset="0"/>
                                    </a:rPr>
                                    <m:t>−2+1</m:t>
                                  </m:r>
                                </m:den>
                              </m:f>
                            </m:oMath>
                          </a14:m>
                          <a:r>
                            <a:rPr lang="en-ZA" sz="2000" dirty="0">
                              <a:effectLst/>
                            </a:rPr>
                            <a:t>)  + c ; where c</a:t>
                          </a:r>
                          <a14:m>
                            <m:oMath xmlns:m="http://schemas.openxmlformats.org/officeDocument/2006/math">
                              <m:r>
                                <a:rPr lang="en-ZA" sz="200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</m:oMath>
                          </a14:m>
                          <a:r>
                            <a:rPr lang="en-ZA" sz="20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ZA" sz="2000">
                                  <a:effectLst/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oMath>
                          </a14:m>
                          <a:endParaRPr lang="en-ZA" sz="2000" dirty="0"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2000" dirty="0">
                              <a:effectLst/>
                            </a:rPr>
                            <a:t> </a:t>
                          </a: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2000" dirty="0">
                              <a:effectLst/>
                            </a:rPr>
                            <a:t>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ZA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ZA" sz="2000"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ZA" sz="200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ZA" sz="2000">
                                      <a:effectLst/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den>
                              </m:f>
                            </m:oMath>
                          </a14:m>
                          <a:r>
                            <a:rPr lang="en-ZA" sz="2000" dirty="0">
                              <a:effectLst/>
                            </a:rPr>
                            <a:t> + c ; where c</a:t>
                          </a:r>
                          <a14:m>
                            <m:oMath xmlns:m="http://schemas.openxmlformats.org/officeDocument/2006/math">
                              <m:r>
                                <a:rPr lang="en-ZA" sz="200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</m:oMath>
                          </a14:m>
                          <a:r>
                            <a:rPr lang="en-ZA" sz="20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ZA" sz="2000">
                                  <a:effectLst/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oMath>
                          </a14:m>
                          <a:r>
                            <a:rPr lang="en-ZA" sz="2000" dirty="0">
                              <a:effectLst/>
                            </a:rPr>
                            <a:t> </a:t>
                          </a:r>
                          <a:endParaRPr lang="en-ZA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749" marR="3474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3600" b="1" dirty="0">
                              <a:solidFill>
                                <a:srgbClr val="FF0000"/>
                              </a:solidFill>
                              <a:effectLst/>
                            </a:rPr>
                            <a:t>Note: in this example, we are integrating with respect to u.</a:t>
                          </a: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3600" b="1" dirty="0">
                              <a:solidFill>
                                <a:srgbClr val="FF0000"/>
                              </a:solidFill>
                              <a:effectLst/>
                            </a:rPr>
                            <a:t> </a:t>
                          </a: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3600" b="1" dirty="0">
                              <a:solidFill>
                                <a:srgbClr val="FF0000"/>
                              </a:solidFill>
                              <a:effectLst/>
                            </a:rPr>
                            <a:t>Explain the method used</a:t>
                          </a:r>
                          <a:endParaRPr lang="en-ZA" sz="3600" b="1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749" marR="34749" marT="0" marB="0"/>
                    </a:tc>
                    <a:extLst>
                      <a:ext uri="{0D108BD9-81ED-4DB2-BD59-A6C34878D82A}">
                        <a16:rowId xmlns:a16="http://schemas.microsoft.com/office/drawing/2014/main" val="9452109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446C294-B30F-45DC-9832-D30B0A65E91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135635"/>
                  </p:ext>
                </p:extLst>
              </p:nvPr>
            </p:nvGraphicFramePr>
            <p:xfrm>
              <a:off x="1342906" y="1356734"/>
              <a:ext cx="10684879" cy="4477395"/>
            </p:xfrm>
            <a:graphic>
              <a:graphicData uri="http://schemas.openxmlformats.org/drawingml/2006/table">
                <a:tbl>
                  <a:tblPr firstRow="1" firstCol="1" bandRow="1">
                    <a:tableStyleId>{616DA210-FB5B-4158-B5E0-FEB733F419BA}</a:tableStyleId>
                  </a:tblPr>
                  <a:tblGrid>
                    <a:gridCol w="74424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172046879"/>
                        </a:ext>
                      </a:extLst>
                    </a:gridCol>
                    <a:gridCol w="480440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398950127"/>
                        </a:ext>
                      </a:extLst>
                    </a:gridCol>
                    <a:gridCol w="5136232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9453112"/>
                        </a:ext>
                      </a:extLst>
                    </a:gridCol>
                  </a:tblGrid>
                  <a:tr h="447739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1600" dirty="0">
                              <a:effectLst/>
                            </a:rPr>
                            <a:t>c)</a:t>
                          </a:r>
                          <a:endParaRPr lang="en-ZA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749" marR="34749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749" marR="34749" marT="0" marB="0">
                        <a:blipFill rotWithShape="0">
                          <a:blip r:embed="rId2"/>
                          <a:stretch>
                            <a:fillRect l="-15589" t="-12364" r="-107224" b="-4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3600" b="1" dirty="0">
                              <a:solidFill>
                                <a:srgbClr val="FF0000"/>
                              </a:solidFill>
                              <a:effectLst/>
                            </a:rPr>
                            <a:t>Note: in this example, we are integrating with respect to u.</a:t>
                          </a: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3600" b="1" dirty="0">
                              <a:solidFill>
                                <a:srgbClr val="FF0000"/>
                              </a:solidFill>
                              <a:effectLst/>
                            </a:rPr>
                            <a:t> </a:t>
                          </a: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3600" b="1" dirty="0">
                              <a:solidFill>
                                <a:srgbClr val="FF0000"/>
                              </a:solidFill>
                              <a:effectLst/>
                            </a:rPr>
                            <a:t>Explain the method used</a:t>
                          </a:r>
                          <a:endParaRPr lang="en-ZA" sz="3600" b="1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749" marR="34749" marT="0" marB="0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94521099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D916-4417-4FE2-A985-272388588F51}" type="slidenum">
              <a:rPr lang="en-ZA" smtClean="0"/>
              <a:t>14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55790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229CB-4FD2-4F31-8AF3-3A0219E61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Worked Examples: Indefinite integrals</a:t>
            </a:r>
            <a:endParaRPr lang="en-ZA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0446C294-B30F-45DC-9832-D30B0A65E91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33635229"/>
                  </p:ext>
                </p:extLst>
              </p:nvPr>
            </p:nvGraphicFramePr>
            <p:xfrm>
              <a:off x="1342906" y="1356735"/>
              <a:ext cx="10684879" cy="4798759"/>
            </p:xfrm>
            <a:graphic>
              <a:graphicData uri="http://schemas.openxmlformats.org/drawingml/2006/table">
                <a:tbl>
                  <a:tblPr firstRow="1" firstCol="1" bandRow="1">
                    <a:tableStyleId>{616DA210-FB5B-4158-B5E0-FEB733F419BA}</a:tableStyleId>
                  </a:tblPr>
                  <a:tblGrid>
                    <a:gridCol w="744244">
                      <a:extLst>
                        <a:ext uri="{9D8B030D-6E8A-4147-A177-3AD203B41FA5}">
                          <a16:colId xmlns:a16="http://schemas.microsoft.com/office/drawing/2014/main" val="2172046879"/>
                        </a:ext>
                      </a:extLst>
                    </a:gridCol>
                    <a:gridCol w="4804403">
                      <a:extLst>
                        <a:ext uri="{9D8B030D-6E8A-4147-A177-3AD203B41FA5}">
                          <a16:colId xmlns:a16="http://schemas.microsoft.com/office/drawing/2014/main" val="3398950127"/>
                        </a:ext>
                      </a:extLst>
                    </a:gridCol>
                    <a:gridCol w="5136232">
                      <a:extLst>
                        <a:ext uri="{9D8B030D-6E8A-4147-A177-3AD203B41FA5}">
                          <a16:colId xmlns:a16="http://schemas.microsoft.com/office/drawing/2014/main" val="19453112"/>
                        </a:ext>
                      </a:extLst>
                    </a:gridCol>
                  </a:tblGrid>
                  <a:tr h="144642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1600" dirty="0">
                              <a:effectLst/>
                            </a:rPr>
                            <a:t>d)</a:t>
                          </a:r>
                          <a:endParaRPr lang="en-ZA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749" marR="3474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ZA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ZA" sz="20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ZA" sz="20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rad>
                                </m:e>
                              </m:nary>
                            </m:oMath>
                          </a14:m>
                          <a:r>
                            <a:rPr lang="en-ZA" sz="2000" dirty="0">
                              <a:effectLst/>
                            </a:rPr>
                            <a:t> dx</a:t>
                          </a: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2000" dirty="0">
                              <a:effectLst/>
                            </a:rPr>
                            <a:t> </a:t>
                          </a: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2000" dirty="0">
                              <a:effectLst/>
                            </a:rPr>
                            <a:t>=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ZA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ZA" sz="20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ZA" sz="20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n-ZA" sz="20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ZA" sz="20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num>
                                        <m:den>
                                          <m:r>
                                            <a:rPr lang="en-ZA" sz="20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den>
                                      </m:f>
                                    </m:sup>
                                  </m:sSup>
                                </m:e>
                              </m:nary>
                            </m:oMath>
                          </a14:m>
                          <a:r>
                            <a:rPr lang="en-ZA" sz="2000" dirty="0">
                              <a:effectLst/>
                            </a:rPr>
                            <a:t> dx</a:t>
                          </a: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2000" dirty="0">
                              <a:effectLst/>
                            </a:rPr>
                            <a:t> </a:t>
                          </a: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2000" dirty="0">
                              <a:effectLst/>
                            </a:rPr>
                            <a:t>= </a:t>
                          </a: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2000" dirty="0">
                              <a:effectLst/>
                            </a:rPr>
                            <a:t> </a:t>
                          </a: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2000" dirty="0">
                              <a:effectLst/>
                            </a:rPr>
                            <a:t> </a:t>
                          </a: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2000" dirty="0">
                              <a:effectLst/>
                            </a:rPr>
                            <a:t> </a:t>
                          </a: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br>
                            <a:rPr lang="en-ZA" sz="2000" dirty="0">
                              <a:effectLst/>
                            </a:rPr>
                          </a:br>
                          <a:r>
                            <a:rPr lang="en-ZA" sz="2000" dirty="0">
                              <a:effectLst/>
                            </a:rPr>
                            <a:t>=</a:t>
                          </a:r>
                          <a:r>
                            <a:rPr lang="en-ZA" sz="28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ZA" sz="2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ZA" sz="280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ZA" sz="2800">
                                      <a:effectLst/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den>
                              </m:f>
                            </m:oMath>
                          </a14:m>
                          <a:r>
                            <a:rPr lang="en-ZA" sz="2000" dirty="0">
                              <a:effectLst/>
                            </a:rPr>
                            <a:t>  + c; where ………..</a:t>
                          </a: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2000" dirty="0">
                              <a:effectLst/>
                            </a:rPr>
                            <a:t> </a:t>
                          </a: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2000" dirty="0">
                              <a:effectLst/>
                            </a:rPr>
                            <a:t> </a:t>
                          </a:r>
                          <a:endParaRPr lang="en-ZA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749" marR="3474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n-ZA" sz="2000" dirty="0"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ZA" sz="2000" dirty="0">
                              <a:effectLst/>
                            </a:rPr>
                            <a:t>Complete</a:t>
                          </a:r>
                          <a:endParaRPr lang="en-ZA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749" marR="34749" marT="0" marB="0"/>
                    </a:tc>
                    <a:extLst>
                      <a:ext uri="{0D108BD9-81ED-4DB2-BD59-A6C34878D82A}">
                        <a16:rowId xmlns:a16="http://schemas.microsoft.com/office/drawing/2014/main" val="30201928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446C294-B30F-45DC-9832-D30B0A65E91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33635229"/>
                  </p:ext>
                </p:extLst>
              </p:nvPr>
            </p:nvGraphicFramePr>
            <p:xfrm>
              <a:off x="1342906" y="1356735"/>
              <a:ext cx="10684879" cy="4798759"/>
            </p:xfrm>
            <a:graphic>
              <a:graphicData uri="http://schemas.openxmlformats.org/drawingml/2006/table">
                <a:tbl>
                  <a:tblPr firstRow="1" firstCol="1" bandRow="1">
                    <a:tableStyleId>{616DA210-FB5B-4158-B5E0-FEB733F419BA}</a:tableStyleId>
                  </a:tblPr>
                  <a:tblGrid>
                    <a:gridCol w="74424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172046879"/>
                        </a:ext>
                      </a:extLst>
                    </a:gridCol>
                    <a:gridCol w="480440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398950127"/>
                        </a:ext>
                      </a:extLst>
                    </a:gridCol>
                    <a:gridCol w="5136232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9453112"/>
                        </a:ext>
                      </a:extLst>
                    </a:gridCol>
                  </a:tblGrid>
                  <a:tr h="479875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1600" dirty="0">
                              <a:effectLst/>
                            </a:rPr>
                            <a:t>d)</a:t>
                          </a:r>
                          <a:endParaRPr lang="en-ZA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749" marR="34749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749" marR="34749" marT="0" marB="0">
                        <a:blipFill rotWithShape="0">
                          <a:blip r:embed="rId2"/>
                          <a:stretch>
                            <a:fillRect l="-15589" t="-12817" r="-107224" b="-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n-ZA" sz="2000" dirty="0"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ZA" sz="2000" dirty="0">
                              <a:effectLst/>
                            </a:rPr>
                            <a:t>Complete</a:t>
                          </a:r>
                          <a:endParaRPr lang="en-ZA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749" marR="34749" marT="0" marB="0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0201928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D916-4417-4FE2-A985-272388588F51}" type="slidenum">
              <a:rPr lang="en-ZA" smtClean="0"/>
              <a:t>15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80042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F7E31-3F8D-409F-9929-DD50F8F28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Worked examples – the definite integral</a:t>
            </a:r>
            <a:endParaRPr lang="en-ZA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64579EFE-ABD6-4A5F-B068-BC5CA7F0F83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36732349"/>
                  </p:ext>
                </p:extLst>
              </p:nvPr>
            </p:nvGraphicFramePr>
            <p:xfrm>
              <a:off x="1342906" y="1579370"/>
              <a:ext cx="10684879" cy="4178682"/>
            </p:xfrm>
            <a:graphic>
              <a:graphicData uri="http://schemas.openxmlformats.org/drawingml/2006/table">
                <a:tbl>
                  <a:tblPr firstRow="1" firstCol="1" bandRow="1">
                    <a:tableStyleId>{9D7B26C5-4107-4FEC-AEDC-1716B250A1EF}</a:tableStyleId>
                  </a:tblPr>
                  <a:tblGrid>
                    <a:gridCol w="734137">
                      <a:extLst>
                        <a:ext uri="{9D8B030D-6E8A-4147-A177-3AD203B41FA5}">
                          <a16:colId xmlns:a16="http://schemas.microsoft.com/office/drawing/2014/main" val="4171930156"/>
                        </a:ext>
                      </a:extLst>
                    </a:gridCol>
                    <a:gridCol w="5007165">
                      <a:extLst>
                        <a:ext uri="{9D8B030D-6E8A-4147-A177-3AD203B41FA5}">
                          <a16:colId xmlns:a16="http://schemas.microsoft.com/office/drawing/2014/main" val="1824659215"/>
                        </a:ext>
                      </a:extLst>
                    </a:gridCol>
                    <a:gridCol w="4943577">
                      <a:extLst>
                        <a:ext uri="{9D8B030D-6E8A-4147-A177-3AD203B41FA5}">
                          <a16:colId xmlns:a16="http://schemas.microsoft.com/office/drawing/2014/main" val="30829366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1200" dirty="0">
                              <a:effectLst/>
                            </a:rPr>
                            <a:t> </a:t>
                          </a:r>
                          <a:endParaRPr lang="en-ZA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1400" dirty="0">
                              <a:effectLst/>
                            </a:rPr>
                            <a:t>Evaluate the following definite integrals</a:t>
                          </a:r>
                          <a:endParaRPr lang="en-ZA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1400">
                              <a:effectLst/>
                            </a:rPr>
                            <a:t> </a:t>
                          </a:r>
                          <a:endParaRPr lang="en-ZA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6982657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1200" dirty="0">
                              <a:effectLst/>
                            </a:rPr>
                            <a:t>2.</a:t>
                          </a:r>
                          <a:endParaRPr lang="en-ZA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nary>
                                <m:naryPr>
                                  <m:limLoc m:val="undOvr"/>
                                  <m:ctrlPr>
                                    <a:rPr lang="en-ZA" sz="3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ZA" sz="3200">
                                      <a:effectLst/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ZA" sz="320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ZA" sz="32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ZA" sz="3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𝟔𝐱</m:t>
                                      </m:r>
                                      <m:r>
                                        <a:rPr lang="en-ZA" sz="3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ZA" sz="3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𝟕</m:t>
                                      </m:r>
                                    </m:e>
                                  </m:d>
                                  <m:r>
                                    <a:rPr lang="en-ZA" sz="3200">
                                      <a:effectLst/>
                                      <a:latin typeface="Cambria Math" panose="02040503050406030204" pitchFamily="18" charset="0"/>
                                    </a:rPr>
                                    <m:t>𝐝𝐱</m:t>
                                  </m:r>
                                </m:e>
                              </m:nary>
                            </m:oMath>
                          </a14:m>
                          <a:r>
                            <a:rPr lang="en-ZA" sz="3200" dirty="0">
                              <a:effectLst/>
                            </a:rPr>
                            <a:t> </a:t>
                          </a:r>
                          <a:endParaRPr lang="en-ZA" sz="14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1400" dirty="0">
                              <a:effectLst/>
                            </a:rPr>
                            <a:t> </a:t>
                          </a:r>
                          <a:r>
                            <a:rPr lang="en-ZA" sz="2400" b="1" dirty="0">
                              <a:effectLst/>
                            </a:rPr>
                            <a:t>Let I  =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limLoc m:val="undOvr"/>
                                  <m:ctrlPr>
                                    <a:rPr lang="en-ZA" sz="24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ZA" sz="24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ZA" sz="24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ZA" sz="24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ZA" sz="24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𝟔𝐱</m:t>
                                      </m:r>
                                      <m:r>
                                        <a:rPr lang="en-ZA" sz="2400" b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ZA" sz="24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𝟕</m:t>
                                      </m:r>
                                    </m:e>
                                  </m:d>
                                  <m:r>
                                    <a:rPr lang="en-ZA" sz="24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𝒅𝒙</m:t>
                                  </m:r>
                                </m:e>
                              </m:nary>
                            </m:oMath>
                          </a14:m>
                          <a:endParaRPr lang="en-ZA" sz="2400" b="1" dirty="0"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2400" b="1" dirty="0">
                              <a:effectLst/>
                            </a:rPr>
                            <a:t> </a:t>
                          </a: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2400" b="1" dirty="0">
                              <a:effectLst/>
                            </a:rPr>
                            <a:t>         =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ZA" sz="24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ZA" sz="2400" b="1">
                                      <a:effectLst/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ZA" sz="24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  <m:sSup>
                                    <m:sSupPr>
                                      <m:ctrlPr>
                                        <a:rPr lang="en-ZA" sz="24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ZA" sz="24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ZA" sz="24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ZA" sz="2400" b="1">
                                      <a:effectLst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ZA" sz="24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𝟕𝐱</m:t>
                                  </m:r>
                                  <m:r>
                                    <a:rPr lang="en-ZA" sz="2400" b="1">
                                      <a:effectLst/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  <m:sub>
                                  <m:r>
                                    <a:rPr lang="en-ZA" sz="24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ZA" sz="24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ZA" sz="2400" b="1" dirty="0">
                              <a:effectLst/>
                            </a:rPr>
                            <a:t>   </a:t>
                          </a: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2400" b="1" dirty="0">
                              <a:effectLst/>
                            </a:rPr>
                            <a:t> </a:t>
                          </a: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2400" b="1" dirty="0">
                              <a:effectLst/>
                            </a:rPr>
                            <a:t>         = [3 (2)</a:t>
                          </a:r>
                          <a:r>
                            <a:rPr lang="en-ZA" sz="2400" b="1" baseline="30000" dirty="0">
                              <a:effectLst/>
                            </a:rPr>
                            <a:t>2</a:t>
                          </a:r>
                          <a:r>
                            <a:rPr lang="en-ZA" sz="2400" b="1" dirty="0">
                              <a:effectLst/>
                            </a:rPr>
                            <a:t> +  7(2)] – [3(0)</a:t>
                          </a:r>
                          <a:r>
                            <a:rPr lang="en-ZA" sz="2400" b="1" baseline="30000" dirty="0">
                              <a:effectLst/>
                            </a:rPr>
                            <a:t>2</a:t>
                          </a:r>
                          <a:r>
                            <a:rPr lang="en-ZA" sz="2400" b="1" dirty="0">
                              <a:effectLst/>
                            </a:rPr>
                            <a:t>  + 7(0)]</a:t>
                          </a: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2400" b="1" dirty="0">
                              <a:effectLst/>
                            </a:rPr>
                            <a:t>  </a:t>
                          </a: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2400" b="1" dirty="0">
                              <a:effectLst/>
                            </a:rPr>
                            <a:t>         = 12 + 14 – 0</a:t>
                          </a: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2400" b="1" dirty="0">
                              <a:effectLst/>
                            </a:rPr>
                            <a:t> </a:t>
                          </a: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2400" b="1" dirty="0">
                              <a:effectLst/>
                            </a:rPr>
                            <a:t>   </a:t>
                          </a:r>
                          <a14:m>
                            <m:oMath xmlns:m="http://schemas.openxmlformats.org/officeDocument/2006/math">
                              <m:r>
                                <a:rPr lang="en-ZA" sz="2400" b="1">
                                  <a:effectLst/>
                                  <a:latin typeface="Cambria Math" panose="02040503050406030204" pitchFamily="18" charset="0"/>
                                </a:rPr>
                                <m:t>∴ </m:t>
                              </m:r>
                            </m:oMath>
                          </a14:m>
                          <a:r>
                            <a:rPr lang="en-ZA" sz="2400" b="1" dirty="0">
                              <a:effectLst/>
                            </a:rPr>
                            <a:t>I       =  26</a:t>
                          </a:r>
                          <a:endParaRPr lang="en-ZA" sz="24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839300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4579EFE-ABD6-4A5F-B068-BC5CA7F0F83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36732349"/>
                  </p:ext>
                </p:extLst>
              </p:nvPr>
            </p:nvGraphicFramePr>
            <p:xfrm>
              <a:off x="1342906" y="1579370"/>
              <a:ext cx="10684879" cy="4194239"/>
            </p:xfrm>
            <a:graphic>
              <a:graphicData uri="http://schemas.openxmlformats.org/drawingml/2006/table">
                <a:tbl>
                  <a:tblPr firstRow="1" firstCol="1" bandRow="1">
                    <a:tableStyleId>{9D7B26C5-4107-4FEC-AEDC-1716B250A1EF}</a:tableStyleId>
                  </a:tblPr>
                  <a:tblGrid>
                    <a:gridCol w="73413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4171930156"/>
                        </a:ext>
                      </a:extLst>
                    </a:gridCol>
                    <a:gridCol w="500716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824659215"/>
                        </a:ext>
                      </a:extLst>
                    </a:gridCol>
                    <a:gridCol w="494357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08293665"/>
                        </a:ext>
                      </a:extLst>
                    </a:gridCol>
                  </a:tblGrid>
                  <a:tr h="24536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1200" dirty="0">
                              <a:effectLst/>
                            </a:rPr>
                            <a:t> </a:t>
                          </a:r>
                          <a:endParaRPr lang="en-ZA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1400" dirty="0">
                              <a:effectLst/>
                            </a:rPr>
                            <a:t>Evaluate the following definite integrals</a:t>
                          </a:r>
                          <a:endParaRPr lang="en-ZA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1400">
                              <a:effectLst/>
                            </a:rPr>
                            <a:t> </a:t>
                          </a:r>
                          <a:endParaRPr lang="en-ZA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969826577"/>
                      </a:ext>
                    </a:extLst>
                  </a:tr>
                  <a:tr h="39488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1200" dirty="0">
                              <a:effectLst/>
                            </a:rPr>
                            <a:t>2.</a:t>
                          </a:r>
                          <a:endParaRPr lang="en-ZA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14738" t="-7088" r="-99026" b="-46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116010" t="-7088" r="-123" b="-46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418393005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D916-4417-4FE2-A985-272388588F51}" type="slidenum">
              <a:rPr lang="en-ZA" smtClean="0"/>
              <a:t>16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84742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D7C29-AA26-4E3F-8FEE-C0F9D5E7B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Worked examples- The definite integral</a:t>
            </a:r>
            <a:endParaRPr lang="en-ZA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5EDE5F29-B5ED-4142-BCB3-DF5346D49D5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11922034"/>
                  </p:ext>
                </p:extLst>
              </p:nvPr>
            </p:nvGraphicFramePr>
            <p:xfrm>
              <a:off x="2465959" y="1441589"/>
              <a:ext cx="8970480" cy="3339973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616344">
                      <a:extLst>
                        <a:ext uri="{9D8B030D-6E8A-4147-A177-3AD203B41FA5}">
                          <a16:colId xmlns:a16="http://schemas.microsoft.com/office/drawing/2014/main" val="2055800157"/>
                        </a:ext>
                      </a:extLst>
                    </a:gridCol>
                    <a:gridCol w="4203760">
                      <a:extLst>
                        <a:ext uri="{9D8B030D-6E8A-4147-A177-3AD203B41FA5}">
                          <a16:colId xmlns:a16="http://schemas.microsoft.com/office/drawing/2014/main" val="3969869785"/>
                        </a:ext>
                      </a:extLst>
                    </a:gridCol>
                    <a:gridCol w="4150376">
                      <a:extLst>
                        <a:ext uri="{9D8B030D-6E8A-4147-A177-3AD203B41FA5}">
                          <a16:colId xmlns:a16="http://schemas.microsoft.com/office/drawing/2014/main" val="219379260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20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3.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nary>
                                <m:naryPr>
                                  <m:limLoc m:val="undOvr"/>
                                  <m:ctrlPr>
                                    <a:rPr lang="en-ZA" sz="28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ZA" sz="28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ZA" sz="28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p>
                                <m:e>
                                  <m:r>
                                    <a:rPr lang="en-ZA" sz="28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  <m:r>
                                    <a:rPr lang="en-ZA" sz="28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𝒅𝒙</m:t>
                                  </m:r>
                                </m:e>
                              </m:nary>
                            </m:oMath>
                          </a14:m>
                          <a:r>
                            <a:rPr lang="en-ZA" sz="2800" b="1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3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Let  I  = 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limLoc m:val="undOvr"/>
                                  <m:ctrlPr>
                                    <a:rPr lang="en-ZA" sz="3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ZA" sz="3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ZA" sz="3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p>
                                <m:e>
                                  <m:r>
                                    <a:rPr lang="en-ZA" sz="3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ZA" sz="3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𝑑𝑥</m:t>
                                  </m:r>
                                </m:e>
                              </m:nary>
                            </m:oMath>
                          </a14:m>
                          <a:endParaRPr lang="en-ZA" sz="3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36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</a:t>
                          </a:r>
                          <a:endParaRPr lang="en-ZA" sz="3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36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 =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ZA" sz="3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ZA" sz="3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[2</m:t>
                                  </m:r>
                                  <m:r>
                                    <a:rPr lang="en-ZA" sz="3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ZA" sz="3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]</m:t>
                                  </m:r>
                                </m:e>
                                <m:sub>
                                  <m:r>
                                    <a:rPr lang="en-ZA" sz="3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ZA" sz="3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ZA" sz="36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ZA" sz="3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36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 = [2(1) – 2(0)]</a:t>
                          </a:r>
                          <a:endParaRPr lang="en-ZA" sz="3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36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en-ZA" sz="36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∴ </m:t>
                              </m:r>
                            </m:oMath>
                          </a14:m>
                          <a:r>
                            <a:rPr lang="en-ZA" sz="36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n-ZA" sz="36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=  2</a:t>
                          </a:r>
                          <a:endParaRPr lang="en-ZA" sz="3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440735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EDE5F29-B5ED-4142-BCB3-DF5346D49D5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11922034"/>
                  </p:ext>
                </p:extLst>
              </p:nvPr>
            </p:nvGraphicFramePr>
            <p:xfrm>
              <a:off x="2465959" y="1441589"/>
              <a:ext cx="8970480" cy="3390583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61634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55800157"/>
                        </a:ext>
                      </a:extLst>
                    </a:gridCol>
                    <a:gridCol w="420376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969869785"/>
                        </a:ext>
                      </a:extLst>
                    </a:gridCol>
                    <a:gridCol w="415037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193792609"/>
                        </a:ext>
                      </a:extLst>
                    </a:gridCol>
                  </a:tblGrid>
                  <a:tr h="33905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20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3.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4783" t="-1795" r="-99130" b="-64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16129" t="-1795" r="-293" b="-64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2440735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D916-4417-4FE2-A985-272388588F51}" type="slidenum">
              <a:rPr lang="en-ZA" smtClean="0"/>
              <a:t>17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90291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D7C29-AA26-4E3F-8FEE-C0F9D5E7B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Worked examples- The definite integral</a:t>
            </a:r>
            <a:endParaRPr lang="en-ZA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5EDE5F29-B5ED-4142-BCB3-DF5346D49D5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76444117"/>
                  </p:ext>
                </p:extLst>
              </p:nvPr>
            </p:nvGraphicFramePr>
            <p:xfrm>
              <a:off x="2465959" y="1441589"/>
              <a:ext cx="8790176" cy="4312095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603956">
                      <a:extLst>
                        <a:ext uri="{9D8B030D-6E8A-4147-A177-3AD203B41FA5}">
                          <a16:colId xmlns:a16="http://schemas.microsoft.com/office/drawing/2014/main" val="2055800157"/>
                        </a:ext>
                      </a:extLst>
                    </a:gridCol>
                    <a:gridCol w="4119266">
                      <a:extLst>
                        <a:ext uri="{9D8B030D-6E8A-4147-A177-3AD203B41FA5}">
                          <a16:colId xmlns:a16="http://schemas.microsoft.com/office/drawing/2014/main" val="3969869785"/>
                        </a:ext>
                      </a:extLst>
                    </a:gridCol>
                    <a:gridCol w="4066954">
                      <a:extLst>
                        <a:ext uri="{9D8B030D-6E8A-4147-A177-3AD203B41FA5}">
                          <a16:colId xmlns:a16="http://schemas.microsoft.com/office/drawing/2014/main" val="219379260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20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4.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nary>
                                <m:naryPr>
                                  <m:limLoc m:val="undOvr"/>
                                  <m:ctrlPr>
                                    <a:rPr lang="en-ZA" sz="28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ZA" sz="28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en-ZA" sz="28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𝟒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ZA" sz="28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ZA" sz="28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𝟏𝟐</m:t>
                                      </m:r>
                                    </m:num>
                                    <m:den>
                                      <m:r>
                                        <a:rPr lang="en-ZA" sz="28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</m:den>
                                  </m:f>
                                </m:e>
                              </m:nary>
                            </m:oMath>
                          </a14:m>
                          <a:r>
                            <a:rPr lang="en-ZA" sz="2800" b="1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ZA" sz="2800" b="1" i="1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dx</a:t>
                          </a:r>
                          <a:endParaRPr lang="en-ZA" sz="28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ZA" sz="2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Let</m:t>
                              </m:r>
                              <m:r>
                                <a:rPr lang="en-ZA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ZA" sz="2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  <m:r>
                                <a:rPr lang="en-ZA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 </m:t>
                              </m:r>
                              <m:nary>
                                <m:naryPr>
                                  <m:limLoc m:val="undOvr"/>
                                  <m:ctrlPr>
                                    <a:rPr lang="en-ZA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ZA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ZA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ZA" sz="2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ZA" sz="2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12</m:t>
                                      </m:r>
                                    </m:num>
                                    <m:den>
                                      <m:r>
                                        <a:rPr lang="en-ZA" sz="2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nary>
                            </m:oMath>
                          </a14:m>
                          <a:r>
                            <a:rPr lang="en-ZA" sz="28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ZA" sz="2800" i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dx  </a:t>
                          </a:r>
                          <a:r>
                            <a:rPr lang="en-ZA" sz="28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</a:t>
                          </a:r>
                          <a:endParaRPr lang="en-ZA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28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ZA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28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= 12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limLoc m:val="undOvr"/>
                                  <m:ctrlPr>
                                    <a:rPr lang="en-ZA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ZA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ZA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ZA" sz="2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ZA" sz="2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ZA" sz="2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nary>
                            </m:oMath>
                          </a14:m>
                          <a:r>
                            <a:rPr lang="en-ZA" sz="28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ZA" sz="2800" i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dx  </a:t>
                          </a:r>
                          <a:r>
                            <a:rPr lang="en-ZA" sz="28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</a:t>
                          </a:r>
                          <a:endParaRPr lang="en-ZA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28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ZA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28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= 12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ZA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ZA" sz="2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func>
                                        <m:funcPr>
                                          <m:ctrlPr>
                                            <a:rPr lang="en-ZA" sz="2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a:rPr lang="en-ZA" sz="28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𝒍𝒏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ZA" sz="2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ZA" sz="2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  <m:r>
                                        <a:rPr lang="en-ZA" sz="2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]</m:t>
                                      </m:r>
                                    </m:e>
                                    <m:sub>
                                      <m:r>
                                        <a:rPr lang="en-ZA" sz="2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ZA" sz="2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4</m:t>
                                      </m:r>
                                    </m:sup>
                                  </m:sSubSup>
                                </m:e>
                              </m:d>
                            </m:oMath>
                          </a14:m>
                          <a:endParaRPr lang="en-ZA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28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ZA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28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=  12(</a:t>
                          </a:r>
                          <a:r>
                            <a:rPr lang="en-ZA" sz="2800" b="1" i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ln</a:t>
                          </a:r>
                          <a:r>
                            <a:rPr lang="en-ZA" sz="28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4  – </a:t>
                          </a:r>
                          <a:r>
                            <a:rPr lang="en-ZA" sz="2800" b="1" i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ln</a:t>
                          </a:r>
                          <a:r>
                            <a:rPr lang="en-ZA" sz="28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2)</a:t>
                          </a: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28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ZA" sz="2800" b="1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∴ </m:t>
                              </m:r>
                            </m:oMath>
                          </a14:m>
                          <a:r>
                            <a:rPr lang="en-ZA" sz="28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 = 12</a:t>
                          </a:r>
                          <a:r>
                            <a:rPr lang="en-ZA" sz="2800" b="1" i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ln</a:t>
                          </a:r>
                          <a:r>
                            <a:rPr lang="en-ZA" sz="28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2</a:t>
                          </a:r>
                          <a:endParaRPr lang="en-ZA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309927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EDE5F29-B5ED-4142-BCB3-DF5346D49D5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76444117"/>
                  </p:ext>
                </p:extLst>
              </p:nvPr>
            </p:nvGraphicFramePr>
            <p:xfrm>
              <a:off x="2465959" y="1441589"/>
              <a:ext cx="8790176" cy="4312095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60395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55800157"/>
                        </a:ext>
                      </a:extLst>
                    </a:gridCol>
                    <a:gridCol w="411926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969869785"/>
                        </a:ext>
                      </a:extLst>
                    </a:gridCol>
                    <a:gridCol w="406695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193792609"/>
                        </a:ext>
                      </a:extLst>
                    </a:gridCol>
                  </a:tblGrid>
                  <a:tr h="431209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20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4.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4793" t="-1412" r="-99112" b="-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16168" t="-1412" r="-299" b="-50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33099277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D916-4417-4FE2-A985-272388588F51}" type="slidenum">
              <a:rPr lang="en-ZA" smtClean="0"/>
              <a:t>18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71434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085CB-E066-400B-A639-3DB332870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Activity 5</a:t>
            </a:r>
            <a:endParaRPr lang="en-ZA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79F7DB1D-0DD4-4601-83CE-00C2E9896FC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76379719"/>
                  </p:ext>
                </p:extLst>
              </p:nvPr>
            </p:nvGraphicFramePr>
            <p:xfrm>
              <a:off x="1342906" y="1806753"/>
              <a:ext cx="10570797" cy="4869881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735125">
                      <a:extLst>
                        <a:ext uri="{9D8B030D-6E8A-4147-A177-3AD203B41FA5}">
                          <a16:colId xmlns:a16="http://schemas.microsoft.com/office/drawing/2014/main" val="856508133"/>
                        </a:ext>
                      </a:extLst>
                    </a:gridCol>
                    <a:gridCol w="4551446">
                      <a:extLst>
                        <a:ext uri="{9D8B030D-6E8A-4147-A177-3AD203B41FA5}">
                          <a16:colId xmlns:a16="http://schemas.microsoft.com/office/drawing/2014/main" val="669824350"/>
                        </a:ext>
                      </a:extLst>
                    </a:gridCol>
                    <a:gridCol w="620225">
                      <a:extLst>
                        <a:ext uri="{9D8B030D-6E8A-4147-A177-3AD203B41FA5}">
                          <a16:colId xmlns:a16="http://schemas.microsoft.com/office/drawing/2014/main" val="2485268761"/>
                        </a:ext>
                      </a:extLst>
                    </a:gridCol>
                    <a:gridCol w="4664001">
                      <a:extLst>
                        <a:ext uri="{9D8B030D-6E8A-4147-A177-3AD203B41FA5}">
                          <a16:colId xmlns:a16="http://schemas.microsoft.com/office/drawing/2014/main" val="369898820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24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1.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2400" b="1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Evaluate</a:t>
                          </a:r>
                          <a:r>
                            <a:rPr lang="en-ZA" sz="24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the following </a:t>
                          </a:r>
                          <a:r>
                            <a:rPr lang="en-ZA" sz="2400" b="1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definite integrals</a:t>
                          </a:r>
                          <a:r>
                            <a:rPr lang="en-ZA" sz="24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, using the method outlined above.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ZA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ZA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697358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4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a)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nary>
                                <m:naryPr>
                                  <m:limLoc m:val="undOvr"/>
                                  <m:ctrlPr>
                                    <a:rPr lang="en-ZA" sz="4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ZA" sz="4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ZA" sz="4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ZA" sz="4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ZA" sz="4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ZA" sz="4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en-ZA" sz="4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ZA" sz="4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ZA" sz="4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+2</m:t>
                                      </m:r>
                                    </m:e>
                                  </m:d>
                                  <m:r>
                                    <a:rPr lang="en-ZA" sz="4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𝑑𝑥</m:t>
                                  </m:r>
                                </m:e>
                              </m:nary>
                            </m:oMath>
                          </a14:m>
                          <a:r>
                            <a:rPr lang="en-ZA" sz="4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ZA" sz="4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4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b)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nary>
                                <m:naryPr>
                                  <m:limLoc m:val="undOvr"/>
                                  <m:ctrlPr>
                                    <a:rPr lang="en-ZA" sz="4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ZA" sz="4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ZA" sz="4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ZA" sz="4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ZA" sz="4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ZA" sz="4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ZA" sz="4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−3</m:t>
                                      </m:r>
                                    </m:e>
                                  </m:d>
                                  <m:r>
                                    <a:rPr lang="en-ZA" sz="4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𝑑𝑥</m:t>
                                  </m:r>
                                </m:e>
                              </m:nary>
                            </m:oMath>
                          </a14:m>
                          <a:r>
                            <a:rPr lang="en-ZA" sz="4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ZA" sz="4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82275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4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c)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nary>
                                <m:naryPr>
                                  <m:limLoc m:val="undOvr"/>
                                  <m:ctrlPr>
                                    <a:rPr lang="en-ZA" sz="4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ZA" sz="4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ZA" sz="4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ZA" sz="4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ZA" sz="4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ZA" sz="4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ZA" sz="4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+2</m:t>
                                      </m:r>
                                    </m:e>
                                  </m:d>
                                  <m:r>
                                    <a:rPr lang="en-ZA" sz="4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𝑑𝑥</m:t>
                                  </m:r>
                                </m:e>
                              </m:nary>
                            </m:oMath>
                          </a14:m>
                          <a:r>
                            <a:rPr lang="en-ZA" sz="4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ZA" sz="4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4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d)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nary>
                                <m:naryPr>
                                  <m:limLoc m:val="undOvr"/>
                                  <m:ctrlPr>
                                    <a:rPr lang="en-ZA" sz="4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ZA" sz="4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–1</m:t>
                                  </m:r>
                                </m:sub>
                                <m:sup>
                                  <m:r>
                                    <a:rPr lang="en-ZA" sz="4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ZA" sz="4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ZA" sz="4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5</m:t>
                                      </m:r>
                                      <m:r>
                                        <a:rPr lang="en-ZA" sz="4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ZA" sz="4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r>
                            <a:rPr lang="en-ZA" sz="4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ZA" sz="4000" b="1" i="1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dx</a:t>
                          </a:r>
                          <a:endParaRPr lang="en-ZA" sz="4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1227482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4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e)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nary>
                                <m:naryPr>
                                  <m:limLoc m:val="undOvr"/>
                                  <m:ctrlPr>
                                    <a:rPr lang="en-ZA" sz="4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ZA" sz="4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ZA" sz="4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ZA" sz="4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ZA" sz="4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𝑑𝑥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ZA" sz="40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ZA" sz="40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ZA" sz="40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nary>
                            </m:oMath>
                          </a14:m>
                          <a:r>
                            <a:rPr lang="en-ZA" sz="4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ZA" sz="4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40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f)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nary>
                                <m:naryPr>
                                  <m:limLoc m:val="undOvr"/>
                                  <m:ctrlPr>
                                    <a:rPr lang="en-ZA" sz="4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ZA" sz="4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ZA" sz="4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2 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ZA" sz="4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ZA" sz="40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ZA" sz="40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ZA" sz="40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4</m:t>
                                          </m:r>
                                        </m:sup>
                                      </m:sSup>
                                      <m:r>
                                        <a:rPr lang="en-ZA" sz="4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ZA" sz="40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ZA" sz="40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ZA" sz="40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nary>
                            </m:oMath>
                          </a14:m>
                          <a:r>
                            <a:rPr lang="en-ZA" sz="4000" b="1" i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dx</a:t>
                          </a:r>
                          <a:endParaRPr lang="en-ZA" sz="4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8861955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4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g)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nary>
                                <m:naryPr>
                                  <m:limLoc m:val="undOvr"/>
                                  <m:ctrlPr>
                                    <a:rPr lang="en-ZA" sz="4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ZA" sz="4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ZA" sz="4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ZA" sz="4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ZA" sz="4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ZA" sz="4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𝑛𝑥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r>
                            <a:rPr lang="en-ZA" sz="4000" b="1" i="1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dx</a:t>
                          </a:r>
                          <a:endParaRPr lang="en-ZA" sz="4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4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h)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nary>
                                <m:naryPr>
                                  <m:limLoc m:val="undOvr"/>
                                  <m:ctrlPr>
                                    <a:rPr lang="en-ZA" sz="4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ZA" sz="4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sub>
                                <m:sup>
                                  <m:r>
                                    <a:rPr lang="en-ZA" sz="4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  <m:e>
                                  <m:r>
                                    <a:rPr lang="en-ZA" sz="4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ZA" sz="4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ZA" sz="4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ZA" sz="4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ZA" sz="4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+5)</m:t>
                              </m:r>
                              <m:r>
                                <a:rPr lang="en-ZA" sz="4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𝑑𝑥</m:t>
                              </m:r>
                            </m:oMath>
                          </a14:m>
                          <a:r>
                            <a:rPr lang="en-ZA" sz="4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ZA" sz="4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054921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79F7DB1D-0DD4-4601-83CE-00C2E9896FC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76379719"/>
                  </p:ext>
                </p:extLst>
              </p:nvPr>
            </p:nvGraphicFramePr>
            <p:xfrm>
              <a:off x="1342906" y="1806753"/>
              <a:ext cx="10570797" cy="4903599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735125">
                      <a:extLst>
                        <a:ext uri="{9D8B030D-6E8A-4147-A177-3AD203B41FA5}">
                          <a16:colId xmlns:a16="http://schemas.microsoft.com/office/drawing/2014/main" val="856508133"/>
                        </a:ext>
                      </a:extLst>
                    </a:gridCol>
                    <a:gridCol w="4551446">
                      <a:extLst>
                        <a:ext uri="{9D8B030D-6E8A-4147-A177-3AD203B41FA5}">
                          <a16:colId xmlns:a16="http://schemas.microsoft.com/office/drawing/2014/main" val="669824350"/>
                        </a:ext>
                      </a:extLst>
                    </a:gridCol>
                    <a:gridCol w="620225">
                      <a:extLst>
                        <a:ext uri="{9D8B030D-6E8A-4147-A177-3AD203B41FA5}">
                          <a16:colId xmlns:a16="http://schemas.microsoft.com/office/drawing/2014/main" val="2485268761"/>
                        </a:ext>
                      </a:extLst>
                    </a:gridCol>
                    <a:gridCol w="4664001">
                      <a:extLst>
                        <a:ext uri="{9D8B030D-6E8A-4147-A177-3AD203B41FA5}">
                          <a16:colId xmlns:a16="http://schemas.microsoft.com/office/drawing/2014/main" val="3698988202"/>
                        </a:ext>
                      </a:extLst>
                    </a:gridCol>
                  </a:tblGrid>
                  <a:tr h="42062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24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1.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2400" b="1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Evaluate</a:t>
                          </a:r>
                          <a:r>
                            <a:rPr lang="en-ZA" sz="24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the following </a:t>
                          </a:r>
                          <a:r>
                            <a:rPr lang="en-ZA" sz="2400" b="1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definite integrals</a:t>
                          </a:r>
                          <a:r>
                            <a:rPr lang="en-ZA" sz="24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, using the method outlined above.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ZA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ZA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6973583"/>
                      </a:ext>
                    </a:extLst>
                  </a:tr>
                  <a:tr h="159112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4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a)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332" t="-30651" r="-116332" b="-1957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4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b)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6632" t="-30651" r="-261" b="-1957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227567"/>
                      </a:ext>
                    </a:extLst>
                  </a:tr>
                  <a:tr h="91967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4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c)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332" t="-225828" r="-116332" b="-2384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4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d)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6632" t="-225828" r="-261" b="-2384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2274825"/>
                      </a:ext>
                    </a:extLst>
                  </a:tr>
                  <a:tr h="105530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4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e)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332" t="-284393" r="-116332" b="-1080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40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f)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6632" t="-284393" r="-261" b="-1080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619559"/>
                      </a:ext>
                    </a:extLst>
                  </a:tr>
                  <a:tr h="91687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4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g)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332" t="-440397" r="-116332" b="-238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4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h)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6632" t="-440397" r="-261" b="-238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549215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D916-4417-4FE2-A985-272388588F51}" type="slidenum">
              <a:rPr lang="en-ZA" smtClean="0"/>
              <a:t>19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07926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8394-0A10-416E-A4BF-B079A6E68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Introduction</a:t>
            </a:r>
            <a:endParaRPr lang="en-ZA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4B3D764-631A-48F3-BFCD-75B5F47F7F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2907" y="1444487"/>
            <a:ext cx="10159980" cy="523460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D916-4417-4FE2-A985-272388588F51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66287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384FF-855F-46BB-9352-3899EE60B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Some properties of integrals</a:t>
            </a:r>
            <a:endParaRPr lang="en-ZA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46E7EE01-F5AF-4137-A178-9AE0FAFD400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83440638"/>
                  </p:ext>
                </p:extLst>
              </p:nvPr>
            </p:nvGraphicFramePr>
            <p:xfrm>
              <a:off x="1205948" y="1940535"/>
              <a:ext cx="10821838" cy="4526527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732304">
                      <a:extLst>
                        <a:ext uri="{9D8B030D-6E8A-4147-A177-3AD203B41FA5}">
                          <a16:colId xmlns:a16="http://schemas.microsoft.com/office/drawing/2014/main" val="3345303717"/>
                        </a:ext>
                      </a:extLst>
                    </a:gridCol>
                    <a:gridCol w="10089534">
                      <a:extLst>
                        <a:ext uri="{9D8B030D-6E8A-4147-A177-3AD203B41FA5}">
                          <a16:colId xmlns:a16="http://schemas.microsoft.com/office/drawing/2014/main" val="1114117453"/>
                        </a:ext>
                      </a:extLst>
                    </a:gridCol>
                  </a:tblGrid>
                  <a:tr h="44319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18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1.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nary>
                                <m:naryPr>
                                  <m:limLoc m:val="undOvr"/>
                                  <m:ctrlPr>
                                    <a:rPr lang="en-ZA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ZA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ZA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sup>
                                <m:e>
                                  <m:r>
                                    <a:rPr lang="en-ZA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ZA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ZA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ZA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𝑑𝑥</m:t>
                                  </m:r>
                                </m:e>
                              </m:nary>
                            </m:oMath>
                          </a14:m>
                          <a:r>
                            <a:rPr lang="en-ZA" sz="18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= –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limLoc m:val="undOvr"/>
                                  <m:ctrlPr>
                                    <a:rPr lang="en-ZA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ZA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en-ZA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sup>
                                <m:e>
                                  <m:r>
                                    <a:rPr lang="en-ZA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ZA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ZA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ZA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𝑑𝑥</m:t>
                                  </m:r>
                                </m:e>
                              </m:nary>
                            </m:oMath>
                          </a14:m>
                          <a:endParaRPr lang="en-ZA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02123665"/>
                      </a:ext>
                    </a:extLst>
                  </a:tr>
                  <a:tr h="44319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18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2.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nary>
                                <m:naryPr>
                                  <m:limLoc m:val="undOvr"/>
                                  <m:ctrlPr>
                                    <a:rPr lang="en-ZA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ZA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ZA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sup>
                                <m:e>
                                  <m:r>
                                    <a:rPr lang="en-ZA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ZA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ZA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ZA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𝑑𝑥</m:t>
                                  </m:r>
                                </m:e>
                              </m:nary>
                            </m:oMath>
                          </a14:m>
                          <a:r>
                            <a:rPr lang="en-ZA" sz="18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+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limLoc m:val="undOvr"/>
                                  <m:ctrlPr>
                                    <a:rPr lang="en-ZA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ZA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en-ZA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sup>
                                <m:e>
                                  <m:r>
                                    <a:rPr lang="en-ZA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ZA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ZA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ZA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𝑑𝑥</m:t>
                                  </m:r>
                                </m:e>
                              </m:nary>
                            </m:oMath>
                          </a14:m>
                          <a:r>
                            <a:rPr lang="en-ZA" sz="18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=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limLoc m:val="undOvr"/>
                                  <m:ctrlPr>
                                    <a:rPr lang="en-ZA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ZA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ZA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sup>
                                <m:e>
                                  <m:r>
                                    <a:rPr lang="en-ZA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ZA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ZA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ZA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𝑑𝑥</m:t>
                                  </m:r>
                                </m:e>
                              </m:nary>
                            </m:oMath>
                          </a14:m>
                          <a:endParaRPr lang="en-ZA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83785150"/>
                      </a:ext>
                    </a:extLst>
                  </a:tr>
                  <a:tr h="110259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18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18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Constants may be factored through the integral sign:</a:t>
                          </a: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nary>
                                <m:naryPr>
                                  <m:limLoc m:val="undOvr"/>
                                  <m:ctrlPr>
                                    <a:rPr lang="en-ZA" sz="18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ZA" sz="18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𝒂</m:t>
                                  </m:r>
                                </m:sub>
                                <m:sup>
                                  <m:r>
                                    <a:rPr lang="en-ZA" sz="18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𝒃</m:t>
                                  </m:r>
                                </m:sup>
                                <m:e>
                                  <m:r>
                                    <a:rPr lang="en-ZA" sz="18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𝒌</m:t>
                                  </m:r>
                                  <m:r>
                                    <a:rPr lang="en-ZA" sz="18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.</m:t>
                                  </m:r>
                                  <m:r>
                                    <a:rPr lang="en-ZA" sz="18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𝒇</m:t>
                                  </m:r>
                                  <m:d>
                                    <m:dPr>
                                      <m:ctrlPr>
                                        <a:rPr lang="en-ZA" sz="18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ZA" sz="18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  <m:r>
                                    <a:rPr lang="en-ZA" sz="18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𝒅𝒙</m:t>
                                  </m:r>
                                </m:e>
                              </m:nary>
                            </m:oMath>
                          </a14:m>
                          <a:r>
                            <a:rPr lang="en-ZA" sz="18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</a:t>
                          </a:r>
                          <a:r>
                            <a:rPr lang="en-ZA" sz="1800" b="1" i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k.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limLoc m:val="undOvr"/>
                                  <m:ctrlPr>
                                    <a:rPr lang="en-ZA" sz="18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ZA" sz="18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𝒂</m:t>
                                  </m:r>
                                </m:sub>
                                <m:sup>
                                  <m:r>
                                    <a:rPr lang="en-ZA" sz="18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𝒃</m:t>
                                  </m:r>
                                </m:sup>
                                <m:e>
                                  <m:r>
                                    <a:rPr lang="en-ZA" sz="18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𝒇</m:t>
                                  </m:r>
                                  <m:d>
                                    <m:dPr>
                                      <m:ctrlPr>
                                        <a:rPr lang="en-ZA" sz="1800" b="1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ZA" sz="1800" b="1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  <m:r>
                                    <a:rPr lang="en-ZA" sz="18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𝒅𝒙</m:t>
                                  </m:r>
                                </m:e>
                              </m:nary>
                            </m:oMath>
                          </a14:m>
                          <a:endParaRPr lang="en-ZA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18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52307845"/>
                      </a:ext>
                    </a:extLst>
                  </a:tr>
                  <a:tr h="110259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18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4.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18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The integral of a sum (and /or difference) is the sum (and /or difference) of the integrals:</a:t>
                          </a: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nary>
                                <m:naryPr>
                                  <m:limLoc m:val="undOvr"/>
                                  <m:ctrlPr>
                                    <a:rPr lang="en-ZA" sz="18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ZA" sz="18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𝒂</m:t>
                                  </m:r>
                                </m:sub>
                                <m:sup>
                                  <m:r>
                                    <a:rPr lang="en-ZA" sz="18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𝒃</m:t>
                                  </m:r>
                                </m:sup>
                                <m:e>
                                  <m:r>
                                    <a:rPr lang="en-ZA" sz="18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[</m:t>
                                  </m:r>
                                  <m:r>
                                    <a:rPr lang="en-ZA" sz="18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𝒇</m:t>
                                  </m:r>
                                  <m:d>
                                    <m:dPr>
                                      <m:ctrlPr>
                                        <a:rPr lang="en-ZA" sz="18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ZA" sz="18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  <m:r>
                                    <a:rPr lang="en-ZA" sz="18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 ±</m:t>
                                  </m:r>
                                  <m:r>
                                    <a:rPr lang="en-ZA" sz="18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𝒈</m:t>
                                  </m:r>
                                  <m:d>
                                    <m:dPr>
                                      <m:ctrlPr>
                                        <a:rPr lang="en-ZA" sz="18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ZA" sz="18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  <m:r>
                                    <a:rPr lang="en-ZA" sz="18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]</m:t>
                                  </m:r>
                                  <m:r>
                                    <a:rPr lang="en-ZA" sz="18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𝒅𝒙</m:t>
                                  </m:r>
                                </m:e>
                              </m:nary>
                            </m:oMath>
                          </a14:m>
                          <a:r>
                            <a:rPr lang="en-ZA" sz="1800" b="1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=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limLoc m:val="undOvr"/>
                                  <m:ctrlPr>
                                    <a:rPr lang="en-ZA" sz="18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ZA" sz="18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𝒂</m:t>
                                  </m:r>
                                </m:sub>
                                <m:sup>
                                  <m:r>
                                    <a:rPr lang="en-ZA" sz="18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𝒃</m:t>
                                  </m:r>
                                </m:sup>
                                <m:e>
                                  <m:r>
                                    <a:rPr lang="en-ZA" sz="18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𝒇</m:t>
                                  </m:r>
                                  <m:d>
                                    <m:dPr>
                                      <m:ctrlPr>
                                        <a:rPr lang="en-ZA" sz="1800" b="1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ZA" sz="1800" b="1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  <m:r>
                                    <a:rPr lang="en-ZA" sz="18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𝒅𝒙</m:t>
                                  </m:r>
                                </m:e>
                              </m:nary>
                            </m:oMath>
                          </a14:m>
                          <a:r>
                            <a:rPr lang="en-ZA" sz="1800" b="1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en-ZA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ZA" sz="1800" b="1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limLoc m:val="undOvr"/>
                                  <m:ctrlPr>
                                    <a:rPr lang="en-ZA" sz="18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ZA" sz="18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𝒂</m:t>
                                  </m:r>
                                </m:sub>
                                <m:sup>
                                  <m:r>
                                    <a:rPr lang="en-ZA" sz="18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𝒃</m:t>
                                  </m:r>
                                </m:sup>
                                <m:e>
                                  <m:r>
                                    <a:rPr lang="en-ZA" sz="18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𝒈</m:t>
                                  </m:r>
                                  <m:d>
                                    <m:dPr>
                                      <m:ctrlPr>
                                        <a:rPr lang="en-ZA" sz="1800" b="1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ZA" sz="1800" b="1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  <m:r>
                                    <a:rPr lang="en-ZA" sz="18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𝒅𝒙</m:t>
                                  </m:r>
                                </m:e>
                              </m:nary>
                            </m:oMath>
                          </a14:m>
                          <a:endParaRPr lang="en-ZA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18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56121610"/>
                      </a:ext>
                    </a:extLst>
                  </a:tr>
                  <a:tr h="143494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18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5.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18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The integral of a linear combination is the linear combination of the integrals:</a:t>
                          </a: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18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nary>
                                <m:naryPr>
                                  <m:limLoc m:val="undOvr"/>
                                  <m:ctrlPr>
                                    <a:rPr lang="en-ZA" sz="18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ZA" sz="18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𝒂</m:t>
                                  </m:r>
                                </m:sub>
                                <m:sup>
                                  <m:r>
                                    <a:rPr lang="en-ZA" sz="18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𝒃</m:t>
                                  </m:r>
                                </m:sup>
                                <m:e>
                                  <m:r>
                                    <a:rPr lang="en-ZA" sz="18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[</m:t>
                                  </m:r>
                                  <m:r>
                                    <a:rPr lang="en-ZA" sz="18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𝒌</m:t>
                                  </m:r>
                                  <m:r>
                                    <a:rPr lang="en-ZA" sz="18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.</m:t>
                                  </m:r>
                                  <m:r>
                                    <a:rPr lang="en-ZA" sz="18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𝒇</m:t>
                                  </m:r>
                                  <m:d>
                                    <m:dPr>
                                      <m:ctrlPr>
                                        <a:rPr lang="en-ZA" sz="18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ZA" sz="18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  <m:r>
                                    <a:rPr lang="en-ZA" sz="18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ZA" sz="18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𝒎</m:t>
                                  </m:r>
                                  <m:r>
                                    <a:rPr lang="en-ZA" sz="18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.</m:t>
                                  </m:r>
                                  <m:r>
                                    <a:rPr lang="en-ZA" sz="18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𝒈</m:t>
                                  </m:r>
                                  <m:d>
                                    <m:dPr>
                                      <m:ctrlPr>
                                        <a:rPr lang="en-ZA" sz="18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ZA" sz="18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  <m:r>
                                    <a:rPr lang="en-ZA" sz="18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]</m:t>
                                  </m:r>
                                  <m:r>
                                    <a:rPr lang="en-ZA" sz="18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𝒅𝒙</m:t>
                                  </m:r>
                                </m:e>
                              </m:nary>
                            </m:oMath>
                          </a14:m>
                          <a:r>
                            <a:rPr lang="en-ZA" sz="18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 </a:t>
                          </a:r>
                          <a:r>
                            <a:rPr lang="en-ZA" sz="1800" b="1" i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k.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limLoc m:val="undOvr"/>
                                  <m:ctrlPr>
                                    <a:rPr lang="en-ZA" sz="18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ZA" sz="18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𝒂</m:t>
                                  </m:r>
                                </m:sub>
                                <m:sup>
                                  <m:r>
                                    <a:rPr lang="en-ZA" sz="18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𝒃</m:t>
                                  </m:r>
                                </m:sup>
                                <m:e>
                                  <m:r>
                                    <a:rPr lang="en-ZA" sz="18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𝒇</m:t>
                                  </m:r>
                                  <m:d>
                                    <m:dPr>
                                      <m:ctrlPr>
                                        <a:rPr lang="en-ZA" sz="1800" b="1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ZA" sz="1800" b="1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  <m:r>
                                    <a:rPr lang="en-ZA" sz="18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𝒅𝒙</m:t>
                                  </m:r>
                                </m:e>
                              </m:nary>
                            </m:oMath>
                          </a14:m>
                          <a:r>
                            <a:rPr lang="en-ZA" sz="1800" b="1" i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</a:t>
                          </a:r>
                          <a:r>
                            <a:rPr lang="en-ZA" sz="18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+  </a:t>
                          </a:r>
                          <a:r>
                            <a:rPr lang="en-ZA" sz="1800" b="1" i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m.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limLoc m:val="undOvr"/>
                                  <m:ctrlPr>
                                    <a:rPr lang="en-ZA" sz="18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ZA" sz="18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𝒂</m:t>
                                  </m:r>
                                </m:sub>
                                <m:sup>
                                  <m:r>
                                    <a:rPr lang="en-ZA" sz="18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𝒃</m:t>
                                  </m:r>
                                </m:sup>
                                <m:e>
                                  <m:r>
                                    <a:rPr lang="en-ZA" sz="18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𝒈</m:t>
                                  </m:r>
                                  <m:d>
                                    <m:dPr>
                                      <m:ctrlPr>
                                        <a:rPr lang="en-ZA" sz="1800" b="1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ZA" sz="1800" b="1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  <m:r>
                                    <a:rPr lang="en-ZA" sz="18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𝒅𝒙</m:t>
                                  </m:r>
                                </m:e>
                              </m:nary>
                            </m:oMath>
                          </a14:m>
                          <a:endParaRPr lang="en-ZA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1800" b="1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ZA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869582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46E7EE01-F5AF-4137-A178-9AE0FAFD400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83440638"/>
                  </p:ext>
                </p:extLst>
              </p:nvPr>
            </p:nvGraphicFramePr>
            <p:xfrm>
              <a:off x="1205948" y="1940535"/>
              <a:ext cx="10821838" cy="4526527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732304">
                      <a:extLst>
                        <a:ext uri="{9D8B030D-6E8A-4147-A177-3AD203B41FA5}">
                          <a16:colId xmlns:a16="http://schemas.microsoft.com/office/drawing/2014/main" val="3345303717"/>
                        </a:ext>
                      </a:extLst>
                    </a:gridCol>
                    <a:gridCol w="10089534">
                      <a:extLst>
                        <a:ext uri="{9D8B030D-6E8A-4147-A177-3AD203B41FA5}">
                          <a16:colId xmlns:a16="http://schemas.microsoft.com/office/drawing/2014/main" val="1114117453"/>
                        </a:ext>
                      </a:extLst>
                    </a:gridCol>
                  </a:tblGrid>
                  <a:tr h="44319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18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1.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302" t="-109589" r="-121" b="-10232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2123665"/>
                      </a:ext>
                    </a:extLst>
                  </a:tr>
                  <a:tr h="44319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18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2.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302" t="-212500" r="-121" b="-93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3785150"/>
                      </a:ext>
                    </a:extLst>
                  </a:tr>
                  <a:tr h="110259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18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302" t="-124309" r="-121" b="-2729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307845"/>
                      </a:ext>
                    </a:extLst>
                  </a:tr>
                  <a:tr h="110259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18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4.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302" t="-224309" r="-121" b="-1729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6121610"/>
                      </a:ext>
                    </a:extLst>
                  </a:tr>
                  <a:tr h="143494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18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5.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302" t="-248729" r="-121" b="-326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69582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5C7AA0A-12FD-48F0-94D3-DB8E0D5C282B}"/>
              </a:ext>
            </a:extLst>
          </p:cNvPr>
          <p:cNvSpPr txBox="1"/>
          <p:nvPr/>
        </p:nvSpPr>
        <p:spPr>
          <a:xfrm>
            <a:off x="1342907" y="1259102"/>
            <a:ext cx="9978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i="1" dirty="0">
                <a:solidFill>
                  <a:srgbClr val="FF0000"/>
                </a:solidFill>
              </a:rPr>
              <a:t>Here are some simple properties of the integral that are often used in computations. Throughout take f and g as continuous functions.</a:t>
            </a:r>
          </a:p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D916-4417-4FE2-A985-272388588F51}" type="slidenum">
              <a:rPr lang="en-ZA" smtClean="0"/>
              <a:t>20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29395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60F39-1880-4652-A7C3-F526F5193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Activity 6</a:t>
            </a:r>
            <a:endParaRPr lang="en-ZA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8D03C5-0D55-49FE-928B-2216A9EED5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ZA" b="1" dirty="0">
                    <a:solidFill>
                      <a:srgbClr val="FF0000"/>
                    </a:solidFill>
                  </a:rPr>
                  <a:t>Property 3: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ZA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ZA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en-ZA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p>
                      <m:e>
                        <m:r>
                          <a:rPr lang="en-ZA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ZA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ZA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ZA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ZA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ZA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𝒅𝒙</m:t>
                        </m:r>
                      </m:e>
                    </m:nary>
                  </m:oMath>
                </a14:m>
                <a:r>
                  <a:rPr lang="en-ZA" b="1" dirty="0">
                    <a:solidFill>
                      <a:srgbClr val="FF0000"/>
                    </a:solidFill>
                  </a:rPr>
                  <a:t> =  </a:t>
                </a:r>
                <a14:m>
                  <m:oMath xmlns:m="http://schemas.openxmlformats.org/officeDocument/2006/math">
                    <m:r>
                      <a:rPr lang="en-ZA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ZA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nary>
                      <m:naryPr>
                        <m:limLoc m:val="undOvr"/>
                        <m:ctrlPr>
                          <a:rPr lang="en-ZA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ZA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en-ZA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p>
                      <m:e>
                        <m:r>
                          <a:rPr lang="en-ZA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ZA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ZA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ZA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𝒅𝒙</m:t>
                        </m:r>
                      </m:e>
                    </m:nary>
                  </m:oMath>
                </a14:m>
                <a:r>
                  <a:rPr lang="en-ZA" b="1" dirty="0">
                    <a:solidFill>
                      <a:srgbClr val="FF0000"/>
                    </a:solidFill>
                  </a:rPr>
                  <a:t> </a:t>
                </a:r>
              </a:p>
              <a:p>
                <a:r>
                  <a:rPr lang="en-ZA" dirty="0"/>
                  <a:t>With your partner, explore the validity of property 3 using the following functions: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ZA" b="1" i="1" dirty="0"/>
                  <a:t>f(x)</a:t>
                </a:r>
                <a:r>
                  <a:rPr lang="en-ZA" dirty="0"/>
                  <a:t>  = </a:t>
                </a:r>
                <a:r>
                  <a:rPr lang="en-ZA" b="1" i="1" dirty="0" err="1"/>
                  <a:t>x</a:t>
                </a:r>
                <a:r>
                  <a:rPr lang="en-ZA" baseline="30000" dirty="0" err="1"/>
                  <a:t>2</a:t>
                </a:r>
                <a:r>
                  <a:rPr lang="en-ZA" dirty="0"/>
                  <a:t>   and </a:t>
                </a:r>
                <a:r>
                  <a:rPr lang="en-ZA" b="1" i="1" dirty="0"/>
                  <a:t>k</a:t>
                </a:r>
                <a:r>
                  <a:rPr lang="en-ZA" dirty="0"/>
                  <a:t>  =  2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ZA" b="1" i="1" dirty="0"/>
                  <a:t>f(x) = </a:t>
                </a:r>
                <a:r>
                  <a:rPr lang="en-ZA" b="1" i="1" dirty="0" err="1"/>
                  <a:t>2x</a:t>
                </a:r>
                <a:r>
                  <a:rPr lang="en-ZA" b="1" i="1" dirty="0"/>
                  <a:t>    and  k  = –0,5</a:t>
                </a:r>
                <a:endParaRPr lang="en-ZA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ZA" b="1" i="1" dirty="0"/>
                  <a:t>f(x)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ZA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ZA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ZA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ZA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ZA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ZA" b="1" i="1" dirty="0"/>
                  <a:t>    and k = –1,5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endParaRPr lang="en-ZA" dirty="0"/>
              </a:p>
              <a:p>
                <a:r>
                  <a:rPr lang="en-ZA" sz="3600" b="1" i="1" dirty="0"/>
                  <a:t>Comment on your findings.</a:t>
                </a:r>
                <a:endParaRPr lang="en-ZA" sz="3600" b="1" dirty="0"/>
              </a:p>
              <a:p>
                <a:endParaRPr lang="en-Z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8D03C5-0D55-49FE-928B-2216A9EED5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0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D916-4417-4FE2-A985-272388588F51}" type="slidenum">
              <a:rPr lang="en-ZA" smtClean="0"/>
              <a:t>21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95833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5F6C5-93EF-408F-8218-6AE55BD7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Activity 7</a:t>
            </a:r>
            <a:endParaRPr lang="en-Z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110A5-48E1-4677-B23B-B932D466F9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ZA" b="1" dirty="0"/>
                  <a:t>Investigate the validity of the following property: 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ZA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ZA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en-ZA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sup>
                      <m:e>
                        <m:d>
                          <m:dPr>
                            <m:ctrlPr>
                              <a:rPr lang="en-ZA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ZA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d>
                              <m:dPr>
                                <m:ctrlPr>
                                  <a:rPr lang="en-ZA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ZA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ZA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ZA" b="1" i="1" smtClean="0">
                                <a:latin typeface="Cambria Math" panose="02040503050406030204" pitchFamily="18" charset="0"/>
                              </a:rPr>
                              <m:t>𝒈</m:t>
                            </m:r>
                            <m:d>
                              <m:dPr>
                                <m:ctrlPr>
                                  <a:rPr lang="en-ZA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ZA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  <m:r>
                          <a:rPr lang="en-ZA" b="1" i="1" smtClean="0">
                            <a:latin typeface="Cambria Math" panose="02040503050406030204" pitchFamily="18" charset="0"/>
                          </a:rPr>
                          <m:t>𝒅𝒙</m:t>
                        </m:r>
                      </m:e>
                    </m:nary>
                  </m:oMath>
                </a14:m>
                <a:r>
                  <a:rPr lang="en-ZA" b="1" dirty="0"/>
                  <a:t> 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ZA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ZA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en-ZA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sup>
                      <m:e>
                        <m:r>
                          <a:rPr lang="en-ZA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ZA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ZA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ZA" b="1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ZA" b="1" i="1" smtClean="0">
                            <a:latin typeface="Cambria Math" panose="02040503050406030204" pitchFamily="18" charset="0"/>
                          </a:rPr>
                          <m:t>𝒅𝒙</m:t>
                        </m:r>
                      </m:e>
                    </m:nary>
                  </m:oMath>
                </a14:m>
                <a:r>
                  <a:rPr lang="en-ZA" b="1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ZA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ZA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en-ZA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sup>
                      <m:e>
                        <m:r>
                          <a:rPr lang="en-ZA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  <m:r>
                          <a:rPr lang="en-ZA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ZA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ZA" b="1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ZA" b="1" i="1" smtClean="0">
                            <a:latin typeface="Cambria Math" panose="02040503050406030204" pitchFamily="18" charset="0"/>
                          </a:rPr>
                          <m:t>𝒅𝒙</m:t>
                        </m:r>
                      </m:e>
                    </m:nary>
                  </m:oMath>
                </a14:m>
                <a:r>
                  <a:rPr lang="en-ZA" dirty="0"/>
                  <a:t>, </a:t>
                </a:r>
              </a:p>
              <a:p>
                <a:pPr marL="0" indent="0">
                  <a:buNone/>
                </a:pPr>
                <a:endParaRPr lang="en-ZA" dirty="0"/>
              </a:p>
              <a:p>
                <a:pPr marL="0" indent="0">
                  <a:buNone/>
                </a:pPr>
                <a:r>
                  <a:rPr lang="en-ZA" dirty="0"/>
                  <a:t>if </a:t>
                </a:r>
                <a:r>
                  <a:rPr lang="en-ZA" b="1" i="1" dirty="0"/>
                  <a:t>f(x)</a:t>
                </a:r>
                <a:r>
                  <a:rPr lang="en-ZA" dirty="0"/>
                  <a:t> = –</a:t>
                </a:r>
                <a:r>
                  <a:rPr lang="en-ZA" dirty="0" err="1"/>
                  <a:t>3</a:t>
                </a:r>
                <a:r>
                  <a:rPr lang="en-ZA" b="1" i="1" dirty="0" err="1"/>
                  <a:t>x</a:t>
                </a:r>
                <a:r>
                  <a:rPr lang="en-ZA" dirty="0"/>
                  <a:t> and </a:t>
                </a:r>
                <a:r>
                  <a:rPr lang="en-ZA" b="1" i="1" dirty="0"/>
                  <a:t>g(x)</a:t>
                </a:r>
                <a:r>
                  <a:rPr lang="en-ZA" dirty="0"/>
                  <a:t> = </a:t>
                </a:r>
                <a:r>
                  <a:rPr lang="en-ZA" b="1" i="1" dirty="0" err="1"/>
                  <a:t>x</a:t>
                </a:r>
                <a:r>
                  <a:rPr lang="en-ZA" baseline="30000" dirty="0" err="1"/>
                  <a:t>2</a:t>
                </a:r>
                <a:r>
                  <a:rPr lang="en-ZA" dirty="0"/>
                  <a:t> + 6 for the interval [–4 ;–1].</a:t>
                </a:r>
              </a:p>
              <a:p>
                <a:pPr marL="0" indent="0">
                  <a:buNone/>
                </a:pPr>
                <a:endParaRPr lang="en-ZA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ZA" dirty="0"/>
                  <a:t>You will need to draw graphs of the two functions on the same set of axis.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ZA" dirty="0"/>
                  <a:t>You will need to show all working details.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ZA" b="1" dirty="0">
                    <a:solidFill>
                      <a:srgbClr val="FF0000"/>
                    </a:solidFill>
                  </a:rPr>
                  <a:t>Comment on your findings.</a:t>
                </a:r>
              </a:p>
              <a:p>
                <a:endParaRPr lang="en-Z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110A5-48E1-4677-B23B-B932D466F9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6" t="-1508" b="-2668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D916-4417-4FE2-A985-272388588F51}" type="slidenum">
              <a:rPr lang="en-ZA" smtClean="0"/>
              <a:t>22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17951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30C87-AA0D-4FD9-87F1-9AA911588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Activity 8</a:t>
            </a:r>
            <a:endParaRPr lang="en-ZA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E4EE7FDF-6D4C-4366-8158-D44881D5040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28460288"/>
                  </p:ext>
                </p:extLst>
              </p:nvPr>
            </p:nvGraphicFramePr>
            <p:xfrm>
              <a:off x="1342907" y="2267963"/>
              <a:ext cx="10226241" cy="3869881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796232">
                      <a:extLst>
                        <a:ext uri="{9D8B030D-6E8A-4147-A177-3AD203B41FA5}">
                          <a16:colId xmlns:a16="http://schemas.microsoft.com/office/drawing/2014/main" val="1185359129"/>
                        </a:ext>
                      </a:extLst>
                    </a:gridCol>
                    <a:gridCol w="9430009">
                      <a:extLst>
                        <a:ext uri="{9D8B030D-6E8A-4147-A177-3AD203B41FA5}">
                          <a16:colId xmlns:a16="http://schemas.microsoft.com/office/drawing/2014/main" val="393465031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2400" b="1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1.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2400" b="1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Show that: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limLoc m:val="undOvr"/>
                                  <m:ctrlPr>
                                    <a:rPr lang="en-ZA" sz="24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ZA" sz="24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ZA" sz="24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𝟑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ZA" sz="24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ZA" sz="24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𝟒</m:t>
                                      </m:r>
                                      <m:r>
                                        <a:rPr lang="en-ZA" sz="24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ZA" sz="24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ZA" sz="24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𝟏</m:t>
                                      </m:r>
                                    </m:e>
                                  </m:d>
                                  <m:r>
                                    <a:rPr lang="en-ZA" sz="24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𝒅𝒙</m:t>
                                  </m:r>
                                </m:e>
                              </m:nary>
                            </m:oMath>
                          </a14:m>
                          <a:r>
                            <a:rPr lang="en-ZA" sz="24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= –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limLoc m:val="undOvr"/>
                                  <m:ctrlPr>
                                    <a:rPr lang="en-ZA" sz="24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ZA" sz="24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𝟑</m:t>
                                  </m:r>
                                </m:sub>
                                <m:sup>
                                  <m:r>
                                    <a:rPr lang="en-ZA" sz="24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ZA" sz="24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ZA" sz="24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𝟒</m:t>
                                      </m:r>
                                      <m:r>
                                        <a:rPr lang="en-ZA" sz="24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ZA" sz="24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ZA" sz="24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𝟏</m:t>
                                      </m:r>
                                    </m:e>
                                  </m:d>
                                  <m:r>
                                    <a:rPr lang="en-ZA" sz="24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𝒅𝒙</m:t>
                                  </m:r>
                                </m:e>
                              </m:nary>
                            </m:oMath>
                          </a14:m>
                          <a:endParaRPr lang="en-ZA" sz="24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2400" b="1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745374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2400" b="1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2.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2400" b="1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Show that: 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limLoc m:val="undOvr"/>
                                  <m:ctrlPr>
                                    <a:rPr lang="en-ZA" sz="2400" b="1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ZA" sz="2400" b="1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ZA" sz="2400" b="1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  <m:e>
                                  <m:r>
                                    <a:rPr lang="en-ZA" sz="2400" b="1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ZA" sz="2400" b="1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𝟑</m:t>
                                  </m:r>
                                  <m:sSup>
                                    <m:sSupPr>
                                      <m:ctrlPr>
                                        <a:rPr lang="en-ZA" sz="2400" b="1" i="1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ZA" sz="2400" b="1" i="1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ZA" sz="2400" b="1" i="1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𝟑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ZA" sz="24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ZA" sz="24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𝟔</m:t>
                              </m:r>
                              <m:r>
                                <a:rPr lang="en-ZA" sz="24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ZA" sz="24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ZA" sz="24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𝟗</m:t>
                              </m:r>
                              <m:r>
                                <a:rPr lang="en-ZA" sz="24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a:rPr lang="en-ZA" sz="24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𝒅𝒙</m:t>
                              </m:r>
                            </m:oMath>
                          </a14:m>
                          <a:r>
                            <a:rPr lang="en-ZA" sz="2400" b="1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= </a:t>
                          </a:r>
                          <a14:m>
                            <m:oMath xmlns:m="http://schemas.openxmlformats.org/officeDocument/2006/math">
                              <m:r>
                                <a:rPr lang="en-ZA" sz="24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ZA" sz="24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  <m:nary>
                                <m:naryPr>
                                  <m:limLoc m:val="undOvr"/>
                                  <m:ctrlPr>
                                    <a:rPr lang="en-ZA" sz="2400" b="1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ZA" sz="2400" b="1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ZA" sz="2400" b="1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  <m:e>
                                  <m:r>
                                    <a:rPr lang="en-ZA" sz="2400" b="1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ZA" sz="2400" b="1" i="1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ZA" sz="2400" b="1" i="1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ZA" sz="2400" b="1" i="1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𝟑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ZA" sz="24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ZA" sz="24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  <m:r>
                                <a:rPr lang="en-ZA" sz="24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ZA" sz="24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ZA" sz="24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  <m:r>
                                <a:rPr lang="en-ZA" sz="24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a:rPr lang="en-ZA" sz="24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𝒅𝒙</m:t>
                              </m:r>
                            </m:oMath>
                          </a14:m>
                          <a:r>
                            <a:rPr lang="en-ZA" sz="2400" b="1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</a:t>
                          </a:r>
                          <a:endParaRPr lang="en-ZA" sz="2400" b="1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2400" b="1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7813109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2400" b="1" dirty="0">
                              <a:solidFill>
                                <a:srgbClr val="7030A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3.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2400" b="1" dirty="0">
                              <a:solidFill>
                                <a:srgbClr val="7030A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Show that: 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limLoc m:val="undOvr"/>
                                  <m:ctrlPr>
                                    <a:rPr lang="en-ZA" sz="2400" b="1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ZA" sz="2400" b="1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ZA" sz="2400" b="1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𝟒</m:t>
                                  </m:r>
                                </m:sup>
                                <m:e>
                                  <m:r>
                                    <a:rPr lang="en-ZA" sz="2400" b="1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  <m:sSup>
                                    <m:sSupPr>
                                      <m:ctrlPr>
                                        <a:rPr lang="en-ZA" sz="2400" b="1" i="1"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ZA" sz="2400" b="1" i="1"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ZA" sz="2400" b="1" i="1"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ZA" sz="2400" b="1" i="1"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ZA" sz="2400" b="1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𝒅𝒙</m:t>
                                  </m:r>
                                </m:e>
                              </m:nary>
                            </m:oMath>
                          </a14:m>
                          <a:r>
                            <a:rPr lang="en-ZA" sz="2400" b="1" dirty="0">
                              <a:solidFill>
                                <a:srgbClr val="7030A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=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limLoc m:val="undOvr"/>
                                  <m:ctrlPr>
                                    <a:rPr lang="en-ZA" sz="2400" b="1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ZA" sz="2400" b="1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ZA" sz="2400" b="1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  <m:e>
                                  <m:r>
                                    <a:rPr lang="en-ZA" sz="2400" b="1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  <m:sSup>
                                    <m:sSupPr>
                                      <m:ctrlPr>
                                        <a:rPr lang="en-ZA" sz="2400" b="1" i="1"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ZA" sz="2400" b="1" i="1"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ZA" sz="2400" b="1" i="1"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ZA" sz="2400" b="1" i="1"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ZA" sz="2400" b="1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𝒅𝒙</m:t>
                                  </m:r>
                                </m:e>
                              </m:nary>
                            </m:oMath>
                          </a14:m>
                          <a:r>
                            <a:rPr lang="en-ZA" sz="2400" b="1" dirty="0">
                              <a:solidFill>
                                <a:srgbClr val="7030A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+ 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limLoc m:val="undOvr"/>
                                  <m:ctrlPr>
                                    <a:rPr lang="en-ZA" sz="2400" b="1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ZA" sz="2400" b="1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en-ZA" sz="2400" b="1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𝟒</m:t>
                                  </m:r>
                                </m:sup>
                                <m:e>
                                  <m:r>
                                    <a:rPr lang="en-ZA" sz="2400" b="1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  <m:sSup>
                                    <m:sSupPr>
                                      <m:ctrlPr>
                                        <a:rPr lang="en-ZA" sz="2400" b="1" i="1"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ZA" sz="2400" b="1" i="1"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ZA" sz="2400" b="1" i="1"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ZA" sz="2400" b="1" i="1"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ZA" sz="2400" b="1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𝒅𝒙</m:t>
                                  </m:r>
                                </m:e>
                              </m:nary>
                            </m:oMath>
                          </a14:m>
                          <a:r>
                            <a:rPr lang="en-ZA" sz="2400" b="1" dirty="0">
                              <a:solidFill>
                                <a:srgbClr val="7030A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ZA" sz="2400" b="1" dirty="0">
                            <a:solidFill>
                              <a:srgbClr val="7030A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2400" b="1" dirty="0">
                              <a:solidFill>
                                <a:srgbClr val="7030A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2254925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2400" b="1" dirty="0">
                              <a:solidFill>
                                <a:srgbClr val="00206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4.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2400" b="1" dirty="0">
                              <a:solidFill>
                                <a:srgbClr val="00206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Show that: 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limLoc m:val="undOvr"/>
                                  <m:ctrlPr>
                                    <a:rPr lang="en-ZA" sz="2400" b="1" i="1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ZA" sz="2400" b="1" i="1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ZA" sz="2400" b="1" i="1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𝟑</m:t>
                                  </m:r>
                                </m:sub>
                                <m:sup>
                                  <m:r>
                                    <a:rPr lang="en-ZA" sz="2400" b="1" i="1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𝟒</m:t>
                                  </m:r>
                                </m:sup>
                                <m:e>
                                  <m:r>
                                    <a:rPr lang="en-ZA" sz="2400" b="1" i="1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(−</m:t>
                                  </m:r>
                                  <m:sSup>
                                    <m:sSupPr>
                                      <m:ctrlPr>
                                        <a:rPr lang="en-ZA" sz="2400" b="1" i="1"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ZA" sz="2400" b="1" i="1"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ZA" sz="2400" b="1" i="1"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ZA" sz="2400" b="1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ZA" sz="2400" b="1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𝟓</m:t>
                              </m:r>
                              <m:r>
                                <a:rPr lang="en-ZA" sz="2400" b="1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ZA" sz="2400" b="1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ZA" sz="2400" b="1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𝟔</m:t>
                              </m:r>
                              <m:r>
                                <a:rPr lang="en-ZA" sz="2400" b="1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a:rPr lang="en-ZA" sz="2400" b="1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𝒅𝒙</m:t>
                              </m:r>
                            </m:oMath>
                          </a14:m>
                          <a:r>
                            <a:rPr lang="en-ZA" sz="2400" b="1" dirty="0">
                              <a:solidFill>
                                <a:srgbClr val="00206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= 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limLoc m:val="undOvr"/>
                                  <m:ctrlPr>
                                    <a:rPr lang="en-ZA" sz="2400" b="1" i="1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ZA" sz="2400" b="1" i="1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ZA" sz="2400" b="1" i="1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𝟑</m:t>
                                  </m:r>
                                </m:sub>
                                <m:sup>
                                  <m:r>
                                    <a:rPr lang="en-ZA" sz="2400" b="1" i="1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𝟒</m:t>
                                  </m:r>
                                </m:sup>
                                <m:e>
                                  <m:r>
                                    <a:rPr lang="en-ZA" sz="2400" b="1" i="1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ZA" sz="2400" b="1" i="1"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ZA" sz="2400" b="1" i="1"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ZA" sz="2400" b="1" i="1"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ZA" sz="2400" b="1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𝒅𝒙</m:t>
                              </m:r>
                            </m:oMath>
                          </a14:m>
                          <a:r>
                            <a:rPr lang="en-ZA" sz="2400" b="1" dirty="0">
                              <a:solidFill>
                                <a:srgbClr val="00206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+  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limLoc m:val="undOvr"/>
                                  <m:ctrlPr>
                                    <a:rPr lang="en-ZA" sz="2400" b="1" i="1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ZA" sz="2400" b="1" i="1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ZA" sz="2400" b="1" i="1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𝟑</m:t>
                                  </m:r>
                                </m:sub>
                                <m:sup>
                                  <m:r>
                                    <a:rPr lang="en-ZA" sz="2400" b="1" i="1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𝟒</m:t>
                                  </m:r>
                                </m:sup>
                                <m:e>
                                  <m:r>
                                    <a:rPr lang="en-ZA" sz="2400" b="1" i="1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</m:e>
                              </m:nary>
                              <m:r>
                                <a:rPr lang="en-ZA" sz="2400" b="1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𝟓</m:t>
                              </m:r>
                              <m:r>
                                <a:rPr lang="en-ZA" sz="2400" b="1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ZA" sz="2400" b="1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ZA" sz="2400" b="1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𝟔</m:t>
                              </m:r>
                              <m:r>
                                <a:rPr lang="en-ZA" sz="2400" b="1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a:rPr lang="en-ZA" sz="2400" b="1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𝒅𝒙</m:t>
                              </m:r>
                            </m:oMath>
                          </a14:m>
                          <a:r>
                            <a:rPr lang="en-ZA" sz="2400" b="1" dirty="0">
                              <a:solidFill>
                                <a:srgbClr val="00206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</a:t>
                          </a:r>
                          <a:endParaRPr lang="en-ZA" sz="2400" b="1" dirty="0">
                            <a:solidFill>
                              <a:srgbClr val="00206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2400" b="1" dirty="0">
                              <a:solidFill>
                                <a:srgbClr val="00206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08510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E4EE7FDF-6D4C-4366-8158-D44881D5040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28460288"/>
                  </p:ext>
                </p:extLst>
              </p:nvPr>
            </p:nvGraphicFramePr>
            <p:xfrm>
              <a:off x="1342907" y="2267963"/>
              <a:ext cx="10226241" cy="3869881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796232">
                      <a:extLst>
                        <a:ext uri="{9D8B030D-6E8A-4147-A177-3AD203B41FA5}">
                          <a16:colId xmlns:a16="http://schemas.microsoft.com/office/drawing/2014/main" val="1185359129"/>
                        </a:ext>
                      </a:extLst>
                    </a:gridCol>
                    <a:gridCol w="9430009">
                      <a:extLst>
                        <a:ext uri="{9D8B030D-6E8A-4147-A177-3AD203B41FA5}">
                          <a16:colId xmlns:a16="http://schemas.microsoft.com/office/drawing/2014/main" val="3934650319"/>
                        </a:ext>
                      </a:extLst>
                    </a:gridCol>
                  </a:tblGrid>
                  <a:tr h="96824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2400" b="1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1.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533" t="-6918" r="-129" b="-3006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453745"/>
                      </a:ext>
                    </a:extLst>
                  </a:tr>
                  <a:tr h="96824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2400" b="1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2.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533" t="-106918" r="-129" b="-2006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8131099"/>
                      </a:ext>
                    </a:extLst>
                  </a:tr>
                  <a:tr h="96628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2400" b="1" dirty="0">
                              <a:solidFill>
                                <a:srgbClr val="7030A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3.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533" t="-208228" r="-129" b="-1018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2549252"/>
                      </a:ext>
                    </a:extLst>
                  </a:tr>
                  <a:tr h="96710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2400" b="1" dirty="0">
                              <a:solidFill>
                                <a:srgbClr val="00206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4.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533" t="-306289" r="-129" b="-12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85103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D916-4417-4FE2-A985-272388588F51}" type="slidenum">
              <a:rPr lang="en-ZA" smtClean="0"/>
              <a:t>23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988313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748B6-9820-433C-A1D3-F51884A22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Area under a curve</a:t>
            </a:r>
            <a:endParaRPr lang="en-Z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2E4E4-3F53-4A17-89C0-4B0DDE9DA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b="1" dirty="0"/>
              <a:t>Use the properties of definite integrals developed in the previous section to calculate the area under a curve. </a:t>
            </a:r>
          </a:p>
          <a:p>
            <a:pPr marL="0" indent="0">
              <a:buNone/>
            </a:pPr>
            <a:endParaRPr lang="en-ZA" b="1" dirty="0"/>
          </a:p>
          <a:p>
            <a:r>
              <a:rPr lang="en-ZA" b="1" i="1" dirty="0">
                <a:solidFill>
                  <a:srgbClr val="C00000"/>
                </a:solidFill>
              </a:rPr>
              <a:t>NB: If asked to evaluate a definite integral without explicitly asked to calculate the area, then proceed to evaluate the definite integral without concern about the answer-</a:t>
            </a:r>
            <a:r>
              <a:rPr lang="en-ZA" b="1" i="1" dirty="0" err="1">
                <a:solidFill>
                  <a:srgbClr val="C00000"/>
                </a:solidFill>
              </a:rPr>
              <a:t>i.e</a:t>
            </a:r>
            <a:r>
              <a:rPr lang="en-ZA" b="1" i="1" dirty="0">
                <a:solidFill>
                  <a:srgbClr val="C00000"/>
                </a:solidFill>
              </a:rPr>
              <a:t> the answer can be 0 or a negative value!!</a:t>
            </a:r>
            <a:endParaRPr lang="en-ZA" dirty="0">
              <a:solidFill>
                <a:srgbClr val="C00000"/>
              </a:solidFill>
            </a:endParaRPr>
          </a:p>
          <a:p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D916-4417-4FE2-A985-272388588F51}" type="slidenum">
              <a:rPr lang="en-ZA" smtClean="0"/>
              <a:t>24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49694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4F616-1016-4426-AFF8-BC7188B81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Area under a curve- Worked example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FED18-9328-450C-ABB4-933029194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Find the area under the curve </a:t>
            </a:r>
            <a:r>
              <a:rPr lang="en-ZA" b="1" i="1" dirty="0"/>
              <a:t>y</a:t>
            </a:r>
            <a:r>
              <a:rPr lang="en-ZA" dirty="0"/>
              <a:t> = </a:t>
            </a:r>
            <a:r>
              <a:rPr lang="en-ZA" b="1" i="1" dirty="0" err="1"/>
              <a:t>x</a:t>
            </a:r>
            <a:r>
              <a:rPr lang="en-ZA" baseline="30000" dirty="0" err="1"/>
              <a:t>2</a:t>
            </a:r>
            <a:r>
              <a:rPr lang="en-ZA" baseline="30000" dirty="0"/>
              <a:t> </a:t>
            </a:r>
            <a:r>
              <a:rPr lang="en-ZA" dirty="0"/>
              <a:t>, between </a:t>
            </a:r>
            <a:r>
              <a:rPr lang="en-ZA" b="1" i="1" dirty="0"/>
              <a:t>x</a:t>
            </a:r>
            <a:r>
              <a:rPr lang="en-ZA" dirty="0"/>
              <a:t> = 1 and </a:t>
            </a:r>
            <a:r>
              <a:rPr lang="en-ZA" b="1" i="1" dirty="0"/>
              <a:t>x</a:t>
            </a:r>
            <a:r>
              <a:rPr lang="en-ZA" dirty="0"/>
              <a:t> = 3.</a:t>
            </a:r>
          </a:p>
          <a:p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3B1D3-6F9E-43D4-9493-513BFE8D1FE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45936" y="2408127"/>
            <a:ext cx="7659757" cy="36411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0E1867-C879-4E54-A80F-0718A5506D96}"/>
                  </a:ext>
                </a:extLst>
              </p:cNvPr>
              <p:cNvSpPr txBox="1"/>
              <p:nvPr/>
            </p:nvSpPr>
            <p:spPr>
              <a:xfrm>
                <a:off x="9183757" y="2431470"/>
                <a:ext cx="1961321" cy="3695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dirty="0"/>
                  <a:t>Let the required area be </a:t>
                </a:r>
                <a:r>
                  <a:rPr lang="en-ZA" b="1" dirty="0"/>
                  <a:t>A </a:t>
                </a:r>
                <a:r>
                  <a:rPr lang="en-ZA" dirty="0"/>
                  <a:t>, then:</a:t>
                </a:r>
              </a:p>
              <a:p>
                <a:r>
                  <a:rPr lang="en-ZA" dirty="0"/>
                  <a:t> </a:t>
                </a:r>
                <a:r>
                  <a:rPr lang="en-ZA" b="1" dirty="0"/>
                  <a:t>A</a:t>
                </a:r>
                <a:r>
                  <a:rPr lang="en-ZA" dirty="0"/>
                  <a:t> 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ZA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ZA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sSup>
                          <m:sSupPr>
                            <m:ctrlPr>
                              <a:rPr lang="en-Z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Z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ZA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ZA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ZA" dirty="0"/>
                  <a:t> </a:t>
                </a:r>
              </a:p>
              <a:p>
                <a:r>
                  <a:rPr lang="en-ZA" dirty="0"/>
                  <a:t>                                                   = </a:t>
                </a:r>
                <a14:m>
                  <m:oMath xmlns:m="http://schemas.openxmlformats.org/officeDocument/2006/math">
                    <m:r>
                      <a:rPr lang="en-ZA" i="1"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f>
                          <m:fPr>
                            <m:ctrlPr>
                              <a:rPr lang="en-Z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Z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ZA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ZA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ZA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ZA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ZA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ZA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ZA" dirty="0"/>
                  <a:t> </a:t>
                </a:r>
              </a:p>
              <a:p>
                <a:r>
                  <a:rPr lang="en-ZA" dirty="0"/>
                  <a:t>                                       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Z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ZA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ZA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ZA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ZA" dirty="0"/>
                  <a:t>  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Z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ZA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ZA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ZA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ZA" dirty="0"/>
                  <a:t>  </a:t>
                </a:r>
              </a:p>
              <a:p>
                <a:r>
                  <a:rPr lang="en-ZA" dirty="0"/>
                  <a:t>                                            </a:t>
                </a:r>
                <a:r>
                  <a:rPr lang="en-ZA" b="1" dirty="0">
                    <a:solidFill>
                      <a:srgbClr val="C00000"/>
                    </a:solidFill>
                  </a:rPr>
                  <a:t>A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ZA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ZA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𝟐𝟔</m:t>
                        </m:r>
                      </m:num>
                      <m:den>
                        <m:r>
                          <a:rPr lang="en-ZA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ZA" b="1" dirty="0">
                    <a:solidFill>
                      <a:srgbClr val="C00000"/>
                    </a:solidFill>
                  </a:rPr>
                  <a:t> square units</a:t>
                </a:r>
              </a:p>
              <a:p>
                <a:endParaRPr lang="en-ZA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0E1867-C879-4E54-A80F-0718A5506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3757" y="2431470"/>
                <a:ext cx="1961321" cy="3695755"/>
              </a:xfrm>
              <a:prstGeom prst="rect">
                <a:avLst/>
              </a:prstGeom>
              <a:blipFill>
                <a:blip r:embed="rId3"/>
                <a:stretch>
                  <a:fillRect l="-2804" t="-990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D916-4417-4FE2-A985-272388588F51}" type="slidenum">
              <a:rPr lang="en-ZA" smtClean="0"/>
              <a:t>25</a:t>
            </a:fld>
            <a:endParaRPr lang="en-ZA"/>
          </a:p>
        </p:txBody>
      </p:sp>
      <p:cxnSp>
        <p:nvCxnSpPr>
          <p:cNvPr id="9" name="Straight Connector 8"/>
          <p:cNvCxnSpPr/>
          <p:nvPr/>
        </p:nvCxnSpPr>
        <p:spPr>
          <a:xfrm>
            <a:off x="4958366" y="5512158"/>
            <a:ext cx="0" cy="3734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405352" y="2833352"/>
            <a:ext cx="0" cy="30522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6224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6728D-01C6-4B7F-9E0C-00F77477C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Area under a curve</a:t>
            </a:r>
            <a:endParaRPr lang="en-Z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5C2D16-EDBE-4CDE-A070-CBDB2A27E22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3025" y="1621519"/>
            <a:ext cx="10685463" cy="483733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3DF355-ED64-4C0C-9B03-34D174AA9734}"/>
              </a:ext>
            </a:extLst>
          </p:cNvPr>
          <p:cNvSpPr txBox="1"/>
          <p:nvPr/>
        </p:nvSpPr>
        <p:spPr>
          <a:xfrm>
            <a:off x="1789043" y="1895061"/>
            <a:ext cx="51285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Z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area between the curve y = </a:t>
            </a:r>
            <a:r>
              <a:rPr lang="en-ZA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ZA" b="1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Z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ZA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4x</a:t>
            </a:r>
            <a:r>
              <a:rPr lang="en-Z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x-axis from: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– 2 to x = 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0 to x = 2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– 2 to x = 2</a:t>
            </a:r>
          </a:p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D916-4417-4FE2-A985-272388588F51}" type="slidenum">
              <a:rPr lang="en-ZA" smtClean="0"/>
              <a:t>26</a:t>
            </a:fld>
            <a:endParaRPr lang="en-ZA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5409127" y="5067559"/>
            <a:ext cx="12879" cy="10261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0496282" y="1895061"/>
            <a:ext cx="12879" cy="31724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737539" y="5331854"/>
            <a:ext cx="753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</a:t>
            </a:r>
            <a:r>
              <a:rPr lang="en-US" sz="3200" b="1" baseline="-25000" dirty="0"/>
              <a:t>1</a:t>
            </a:r>
            <a:endParaRPr lang="en-ZA" sz="3200" b="1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9186930" y="4040187"/>
            <a:ext cx="753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</a:t>
            </a:r>
            <a:r>
              <a:rPr lang="en-US" sz="3200" b="1" baseline="-25000" dirty="0"/>
              <a:t>2</a:t>
            </a:r>
            <a:endParaRPr lang="en-ZA" sz="3200" b="1" baseline="-25000" dirty="0"/>
          </a:p>
        </p:txBody>
      </p:sp>
    </p:spTree>
    <p:extLst>
      <p:ext uri="{BB962C8B-B14F-4D97-AF65-F5344CB8AC3E}">
        <p14:creationId xmlns:p14="http://schemas.microsoft.com/office/powerpoint/2010/main" val="31119403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32BD7-6888-4504-BBAE-090D06170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Worked example 2</a:t>
            </a:r>
            <a:endParaRPr lang="en-Z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A1402A-F179-4FD3-8A93-0F18618383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:pPr marL="0" indent="0">
                  <a:buNone/>
                </a:pPr>
                <a:r>
                  <a:rPr lang="en-ZA" sz="31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interval [– 2 ; 2], we observe that the required area comprises of two parts – one part below the x-axis and the other part above the x-axis.</a:t>
                </a:r>
              </a:p>
              <a:p>
                <a:pPr marL="0" lvl="0" indent="0">
                  <a:buNone/>
                </a:pPr>
                <a:endParaRPr lang="en-ZA" sz="3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buNone/>
                </a:pPr>
                <a:r>
                  <a:rPr lang="en-ZA" sz="3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 A</a:t>
                </a:r>
                <a:r>
                  <a:rPr lang="en-ZA" sz="31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ZA" sz="3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ZA" sz="31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ZA" sz="31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ZA" sz="31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ZA" sz="3100" b="1" i="1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  <m:e>
                        <m:d>
                          <m:dPr>
                            <m:ctrlPr>
                              <a:rPr lang="en-ZA" sz="31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ZA" sz="31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ZA" sz="31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ZA" sz="31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ZA" sz="31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ZA" sz="31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en-ZA" sz="31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ZA" sz="3100" b="1" i="1">
                            <a:latin typeface="Cambria Math" panose="02040503050406030204" pitchFamily="18" charset="0"/>
                          </a:rPr>
                          <m:t>𝒅𝒙</m:t>
                        </m:r>
                      </m:e>
                    </m:nary>
                  </m:oMath>
                </a14:m>
                <a:r>
                  <a:rPr lang="en-ZA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</a:t>
                </a:r>
              </a:p>
              <a:p>
                <a:pPr marL="0" lvl="0" indent="0">
                  <a:buNone/>
                </a:pPr>
                <a:r>
                  <a:rPr lang="en-ZA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= </a:t>
                </a:r>
                <a14:m>
                  <m:oMath xmlns:m="http://schemas.openxmlformats.org/officeDocument/2006/math">
                    <m:r>
                      <a:rPr lang="en-ZA" sz="3100" i="1">
                        <a:latin typeface="Cambria Math" panose="02040503050406030204" pitchFamily="18" charset="0"/>
                      </a:rPr>
                      <m:t> [ </m:t>
                    </m:r>
                    <m:f>
                      <m:fPr>
                        <m:ctrlPr>
                          <a:rPr lang="en-ZA" sz="3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ZA" sz="3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ZA" sz="3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ZA" sz="31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ZA" sz="31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bSup>
                      <m:sSubSupPr>
                        <m:ctrlPr>
                          <a:rPr lang="en-ZA" sz="31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ZA" sz="3100" i="1">
                            <a:latin typeface="Cambria Math" panose="02040503050406030204" pitchFamily="18" charset="0"/>
                          </a:rPr>
                          <m:t>+ 2</m:t>
                        </m:r>
                        <m:sSup>
                          <m:sSupPr>
                            <m:ctrlPr>
                              <a:rPr lang="en-ZA" sz="3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ZA" sz="3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ZA" sz="3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ZA" sz="31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ZA" sz="31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  <m:sup>
                        <m:r>
                          <a:rPr lang="en-ZA" sz="31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ZA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lvl="0" indent="0">
                  <a:buNone/>
                </a:pPr>
                <a:r>
                  <a:rPr lang="en-ZA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= 0 –[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ZA" sz="3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ZA" sz="3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ZA" sz="31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  <m:sup>
                            <m:r>
                              <a:rPr lang="en-ZA" sz="31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ZA" sz="31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ZA" sz="3100" i="1">
                        <a:latin typeface="Cambria Math" panose="02040503050406030204" pitchFamily="18" charset="0"/>
                      </a:rPr>
                      <m:t>+2(</m:t>
                    </m:r>
                    <m:sSup>
                      <m:sSupPr>
                        <m:ctrlPr>
                          <a:rPr lang="en-ZA" sz="3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A" sz="3100" i="1">
                            <a:latin typeface="Cambria Math" panose="02040503050406030204" pitchFamily="18" charset="0"/>
                          </a:rPr>
                          <m:t>−2)</m:t>
                        </m:r>
                      </m:e>
                      <m:sup>
                        <m:r>
                          <a:rPr lang="en-ZA" sz="31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ZA" sz="31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ZA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</a:p>
              <a:p>
                <a:pPr marL="0" lvl="0" indent="0">
                  <a:buNone/>
                </a:pPr>
                <a:r>
                  <a:rPr lang="en-ZA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 0 – [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ZA" sz="3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ZA" sz="3100" i="1">
                            <a:latin typeface="Cambria Math" panose="02040503050406030204" pitchFamily="18" charset="0"/>
                          </a:rPr>
                          <m:t>16</m:t>
                        </m:r>
                      </m:num>
                      <m:den>
                        <m:r>
                          <a:rPr lang="en-ZA" sz="31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ZA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</a:p>
              <a:p>
                <a:pPr marL="0" lvl="0" indent="0">
                  <a:buNone/>
                </a:pPr>
                <a:r>
                  <a:rPr lang="en-ZA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ZA" sz="3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ZA" sz="3100" i="1">
                            <a:latin typeface="Cambria Math" panose="02040503050406030204" pitchFamily="18" charset="0"/>
                          </a:rPr>
                          <m:t>16</m:t>
                        </m:r>
                      </m:num>
                      <m:den>
                        <m:r>
                          <a:rPr lang="en-ZA" sz="31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ZA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…..</a:t>
                </a:r>
                <a:r>
                  <a:rPr lang="en-ZA" sz="3100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minus sign tells us the area is below the x-axis</a:t>
                </a:r>
                <a:endParaRPr lang="en-ZA" sz="31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ZA" sz="31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Thus, A</a:t>
                </a:r>
                <a:r>
                  <a:rPr lang="en-ZA" sz="3100" b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ZA" sz="31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ZA" sz="31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ZA" sz="31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num>
                      <m:den>
                        <m:r>
                          <a:rPr lang="en-ZA" sz="31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ZA" sz="31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en-ZA" sz="31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ZA" sz="3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ZA" sz="3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</a:t>
                </a:r>
                <a:r>
                  <a:rPr lang="en-ZA" sz="31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ZA" sz="3100" b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ZA" sz="3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as follows:</a:t>
                </a:r>
              </a:p>
              <a:p>
                <a:pPr marL="0" indent="0">
                  <a:buNone/>
                </a:pPr>
                <a:r>
                  <a:rPr lang="en-ZA" sz="3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ZA" sz="31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ZA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ZA" sz="31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ZA" sz="31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ZA" sz="31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d>
                          <m:dPr>
                            <m:ctrlPr>
                              <a:rPr lang="en-ZA" sz="3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ZA" sz="31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ZA" sz="3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ZA" sz="31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ZA" sz="3100" i="1">
                                <a:latin typeface="Cambria Math" panose="02040503050406030204" pitchFamily="18" charset="0"/>
                              </a:rPr>
                              <m:t>+4</m:t>
                            </m:r>
                            <m:r>
                              <a:rPr lang="en-ZA" sz="3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ZA" sz="31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ZA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ZA" sz="3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ZA" sz="3100" i="1">
                            <a:latin typeface="Cambria Math" panose="02040503050406030204" pitchFamily="18" charset="0"/>
                          </a:rPr>
                          <m:t>32</m:t>
                        </m:r>
                      </m:num>
                      <m:den>
                        <m:r>
                          <a:rPr lang="en-ZA" sz="31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ZA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ZA" sz="3100" b="1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(The reader should verify the accuracy)</a:t>
                </a:r>
              </a:p>
              <a:p>
                <a:pPr marL="0" indent="0">
                  <a:buNone/>
                </a:pPr>
                <a:r>
                  <a:rPr lang="en-ZA" sz="3100" b="1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  <a:p>
                <a:endParaRPr lang="en-ZA" sz="3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ZA" sz="3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So, the area over the interval [–2 ; 2] is obtained by adding A</a:t>
                </a:r>
                <a:r>
                  <a:rPr lang="en-ZA" sz="31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ZA" sz="3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ZA" sz="31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ZA" sz="3100" b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ZA" sz="3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ZA" sz="31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i.e</a:t>
                </a:r>
                <a:r>
                  <a:rPr lang="en-ZA" sz="3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endParaRPr lang="en-ZA" sz="3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ZA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= A</a:t>
                </a:r>
                <a:r>
                  <a:rPr lang="en-ZA" sz="31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ZA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ZA" sz="3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ZA" sz="31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ZA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ZA" sz="3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ZA" sz="3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ZA" sz="31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ZA" sz="3100" b="1" i="1">
                            <a:latin typeface="Cambria Math" panose="02040503050406030204" pitchFamily="18" charset="0"/>
                          </a:rPr>
                          <m:t>𝟏𝟔</m:t>
                        </m:r>
                      </m:num>
                      <m:den>
                        <m:r>
                          <a:rPr lang="en-ZA" sz="3100" b="1" i="1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ZA" sz="3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ZA" sz="31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ZA" sz="3100" b="1" i="1">
                            <a:latin typeface="Cambria Math" panose="02040503050406030204" pitchFamily="18" charset="0"/>
                          </a:rPr>
                          <m:t>𝟑𝟐</m:t>
                        </m:r>
                      </m:num>
                      <m:den>
                        <m:r>
                          <a:rPr lang="en-ZA" sz="3100" b="1" i="1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ZA" sz="3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=  16 square units.</a:t>
                </a:r>
              </a:p>
              <a:p>
                <a:endParaRPr lang="en-Z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DA1402A-F179-4FD3-8A93-0F18618383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28" t="-1160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D916-4417-4FE2-A985-272388588F51}" type="slidenum">
              <a:rPr lang="en-ZA" smtClean="0"/>
              <a:t>27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545096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CDB15-3952-468D-B10B-0034C497A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Own work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E9497-E3FB-44E7-8ADD-BE8913C24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Z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 your partner, attempt the following. 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Z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given sketch is a graphical representation of the function defined by: </a:t>
            </a:r>
            <a:r>
              <a:rPr lang="en-ZA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f(x)</a:t>
            </a:r>
            <a:r>
              <a:rPr lang="en-Z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ZA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ZA" baseline="30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Z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n-ZA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ZA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ZA" baseline="30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Z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ZA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ZA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Z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Z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Determine the area between the curve and the </a:t>
            </a:r>
            <a:r>
              <a:rPr lang="en-ZA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Z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-axis from </a:t>
            </a:r>
            <a:r>
              <a:rPr lang="en-ZA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Z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0 to </a:t>
            </a:r>
            <a:r>
              <a:rPr lang="en-ZA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Z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3.</a:t>
            </a:r>
          </a:p>
          <a:p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363AA6-468A-4599-BD9A-2FD9BB997DD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66052" y="3977271"/>
            <a:ext cx="6281530" cy="269049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D916-4417-4FE2-A985-272388588F51}" type="slidenum">
              <a:rPr lang="en-ZA" smtClean="0"/>
              <a:t>28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529349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9F36F-A0AD-44B7-9570-7138B59FB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Activity 9</a:t>
            </a:r>
            <a:endParaRPr lang="en-ZA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10852E2A-17D9-4548-A869-AF77D541029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11921811"/>
                  </p:ext>
                </p:extLst>
              </p:nvPr>
            </p:nvGraphicFramePr>
            <p:xfrm>
              <a:off x="1223638" y="1421519"/>
              <a:ext cx="10345510" cy="5024376"/>
            </p:xfrm>
            <a:graphic>
              <a:graphicData uri="http://schemas.openxmlformats.org/drawingml/2006/table">
                <a:tbl>
                  <a:tblPr firstRow="1" firstCol="1" bandRow="1">
                    <a:tableStyleId>{8EC20E35-A176-4012-BC5E-935CFFF8708E}</a:tableStyleId>
                  </a:tblPr>
                  <a:tblGrid>
                    <a:gridCol w="811255">
                      <a:extLst>
                        <a:ext uri="{9D8B030D-6E8A-4147-A177-3AD203B41FA5}">
                          <a16:colId xmlns:a16="http://schemas.microsoft.com/office/drawing/2014/main" val="550485598"/>
                        </a:ext>
                      </a:extLst>
                    </a:gridCol>
                    <a:gridCol w="3583522">
                      <a:extLst>
                        <a:ext uri="{9D8B030D-6E8A-4147-A177-3AD203B41FA5}">
                          <a16:colId xmlns:a16="http://schemas.microsoft.com/office/drawing/2014/main" val="3487828071"/>
                        </a:ext>
                      </a:extLst>
                    </a:gridCol>
                    <a:gridCol w="596679">
                      <a:extLst>
                        <a:ext uri="{9D8B030D-6E8A-4147-A177-3AD203B41FA5}">
                          <a16:colId xmlns:a16="http://schemas.microsoft.com/office/drawing/2014/main" val="1074945100"/>
                        </a:ext>
                      </a:extLst>
                    </a:gridCol>
                    <a:gridCol w="612744">
                      <a:extLst>
                        <a:ext uri="{9D8B030D-6E8A-4147-A177-3AD203B41FA5}">
                          <a16:colId xmlns:a16="http://schemas.microsoft.com/office/drawing/2014/main" val="3338574314"/>
                        </a:ext>
                      </a:extLst>
                    </a:gridCol>
                    <a:gridCol w="4741310">
                      <a:extLst>
                        <a:ext uri="{9D8B030D-6E8A-4147-A177-3AD203B41FA5}">
                          <a16:colId xmlns:a16="http://schemas.microsoft.com/office/drawing/2014/main" val="367723442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2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</a:t>
                          </a:r>
                          <a:endParaRPr lang="en-ZA" sz="2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4"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2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Use the properties of definite integrals which you have studied thus far, to evaluate the following definite integrals.</a:t>
                          </a:r>
                          <a:endParaRPr lang="en-ZA" sz="2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ZA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ZA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ZA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585424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2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a)</a:t>
                          </a:r>
                          <a:endParaRPr lang="en-ZA" sz="2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nary>
                                <m:naryPr>
                                  <m:limLoc m:val="undOvr"/>
                                  <m:ctrlPr>
                                    <a:rPr lang="en-ZA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ZA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  <m:sup>
                                  <m:r>
                                    <a:rPr lang="en-ZA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ZA" sz="24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ZA" sz="24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  <m:sSup>
                                        <m:sSupPr>
                                          <m:ctrlPr>
                                            <a:rPr lang="en-ZA" sz="24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ZA" sz="24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ZA" sz="24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ZA" sz="24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  <m:r>
                                    <a:rPr lang="en-ZA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e>
                              </m:nary>
                            </m:oMath>
                          </a14:m>
                          <a:r>
                            <a:rPr lang="en-ZA" sz="2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ZA" sz="2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2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ZA" sz="2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2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b)</a:t>
                          </a:r>
                          <a:endParaRPr lang="en-ZA" sz="2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nary>
                                <m:naryPr>
                                  <m:limLoc m:val="undOvr"/>
                                  <m:ctrlPr>
                                    <a:rPr lang="en-ZA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ZA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ZA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ZA" sz="24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ZA" sz="24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ZA" sz="24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ZA" sz="24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en-ZA" sz="24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ZA" sz="24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ZA" sz="24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+3</m:t>
                                      </m:r>
                                    </m:e>
                                  </m:d>
                                  <m:r>
                                    <a:rPr lang="en-ZA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e>
                              </m:nary>
                            </m:oMath>
                          </a14:m>
                          <a:r>
                            <a:rPr lang="en-ZA" sz="2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2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ZA" sz="2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967857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2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c)</a:t>
                          </a:r>
                          <a:endParaRPr lang="en-ZA" sz="2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nary>
                                <m:naryPr>
                                  <m:limLoc m:val="undOvr"/>
                                  <m:ctrlPr>
                                    <a:rPr lang="en-ZA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ZA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ZA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ZA" sz="24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ZA" sz="24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  <m:r>
                                        <a:rPr lang="en-ZA" sz="24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ZA" sz="24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−4</m:t>
                                      </m:r>
                                    </m:e>
                                  </m:d>
                                  <m:r>
                                    <a:rPr lang="en-ZA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e>
                              </m:nary>
                            </m:oMath>
                          </a14:m>
                          <a:r>
                            <a:rPr lang="en-ZA" sz="2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ZA" sz="2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2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ZA" sz="2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2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d)</a:t>
                          </a:r>
                          <a:endParaRPr lang="en-ZA" sz="2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nary>
                                <m:naryPr>
                                  <m:limLoc m:val="undOvr"/>
                                  <m:ctrlPr>
                                    <a:rPr lang="en-ZA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ZA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b>
                                <m:sup>
                                  <m:r>
                                    <a:rPr lang="en-ZA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ZA" sz="24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ZA" sz="24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ZA" sz="24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  <m:r>
                                            <a:rPr lang="en-ZA" sz="24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ZA" sz="24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  <m:r>
                                        <a:rPr lang="en-ZA" sz="24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+2</m:t>
                                      </m:r>
                                      <m:r>
                                        <a:rPr lang="en-ZA" sz="24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ZA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e>
                              </m:nary>
                            </m:oMath>
                          </a14:m>
                          <a:r>
                            <a:rPr lang="en-ZA" sz="2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2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ZA" sz="2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5897343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2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</a:t>
                          </a:r>
                          <a:endParaRPr lang="en-ZA" sz="2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4"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2400" b="1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Calculate the areas of the following:</a:t>
                          </a:r>
                          <a:endParaRPr lang="en-ZA" sz="2400" b="1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ZA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ZA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ZA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708555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2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a)</a:t>
                          </a:r>
                          <a:endParaRPr lang="en-ZA" sz="2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nary>
                                <m:naryPr>
                                  <m:limLoc m:val="undOvr"/>
                                  <m:ctrlPr>
                                    <a:rPr lang="en-ZA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ZA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  <m:sup>
                                  <m:r>
                                    <a:rPr lang="en-ZA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ZA" sz="24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ZA" sz="24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  <m:sSup>
                                        <m:sSupPr>
                                          <m:ctrlPr>
                                            <a:rPr lang="en-ZA" sz="24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ZA" sz="24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ZA" sz="24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ZA" sz="24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  <m:r>
                                    <a:rPr lang="en-ZA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e>
                              </m:nary>
                            </m:oMath>
                          </a14:m>
                          <a:r>
                            <a:rPr lang="en-ZA" sz="2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ZA" sz="2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2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ZA" sz="2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2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b)</a:t>
                          </a:r>
                          <a:endParaRPr lang="en-ZA" sz="2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nary>
                                <m:naryPr>
                                  <m:limLoc m:val="undOvr"/>
                                  <m:ctrlPr>
                                    <a:rPr lang="en-ZA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ZA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ZA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ZA" sz="24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ZA" sz="24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ZA" sz="24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ZA" sz="24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en-ZA" sz="24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ZA" sz="24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ZA" sz="24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+3</m:t>
                                      </m:r>
                                    </m:e>
                                  </m:d>
                                  <m:r>
                                    <a:rPr lang="en-ZA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e>
                              </m:nary>
                            </m:oMath>
                          </a14:m>
                          <a:r>
                            <a:rPr lang="en-ZA" sz="2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2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ZA" sz="2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363989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2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c)</a:t>
                          </a:r>
                          <a:endParaRPr lang="en-ZA" sz="2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nary>
                                <m:naryPr>
                                  <m:limLoc m:val="undOvr"/>
                                  <m:ctrlPr>
                                    <a:rPr lang="en-ZA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ZA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ZA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ZA" sz="24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ZA" sz="24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  <m:r>
                                        <a:rPr lang="en-ZA" sz="24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ZA" sz="24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−4</m:t>
                                      </m:r>
                                    </m:e>
                                  </m:d>
                                  <m:r>
                                    <a:rPr lang="en-ZA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e>
                              </m:nary>
                            </m:oMath>
                          </a14:m>
                          <a:r>
                            <a:rPr lang="en-ZA" sz="2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ZA" sz="2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2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ZA" sz="2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2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d)</a:t>
                          </a:r>
                          <a:endParaRPr lang="en-ZA" sz="2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nary>
                                <m:naryPr>
                                  <m:limLoc m:val="undOvr"/>
                                  <m:ctrlPr>
                                    <a:rPr lang="en-ZA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ZA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b>
                                <m:sup>
                                  <m:r>
                                    <a:rPr lang="en-ZA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ZA" sz="24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ZA" sz="24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ZA" sz="24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  <m:r>
                                            <a:rPr lang="en-ZA" sz="24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ZA" sz="24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  <m:r>
                                        <a:rPr lang="en-ZA" sz="24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+2</m:t>
                                      </m:r>
                                      <m:r>
                                        <a:rPr lang="en-ZA" sz="24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ZA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e>
                              </m:nary>
                            </m:oMath>
                          </a14:m>
                          <a:r>
                            <a:rPr lang="en-ZA" sz="2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2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ZA" sz="2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0930933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10852E2A-17D9-4548-A869-AF77D541029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11921811"/>
                  </p:ext>
                </p:extLst>
              </p:nvPr>
            </p:nvGraphicFramePr>
            <p:xfrm>
              <a:off x="1223638" y="1421519"/>
              <a:ext cx="10345510" cy="5269740"/>
            </p:xfrm>
            <a:graphic>
              <a:graphicData uri="http://schemas.openxmlformats.org/drawingml/2006/table">
                <a:tbl>
                  <a:tblPr firstRow="1" firstCol="1" bandRow="1">
                    <a:tableStyleId>{8EC20E35-A176-4012-BC5E-935CFFF8708E}</a:tableStyleId>
                  </a:tblPr>
                  <a:tblGrid>
                    <a:gridCol w="811255">
                      <a:extLst>
                        <a:ext uri="{9D8B030D-6E8A-4147-A177-3AD203B41FA5}">
                          <a16:colId xmlns:a16="http://schemas.microsoft.com/office/drawing/2014/main" val="550485598"/>
                        </a:ext>
                      </a:extLst>
                    </a:gridCol>
                    <a:gridCol w="3583522">
                      <a:extLst>
                        <a:ext uri="{9D8B030D-6E8A-4147-A177-3AD203B41FA5}">
                          <a16:colId xmlns:a16="http://schemas.microsoft.com/office/drawing/2014/main" val="3487828071"/>
                        </a:ext>
                      </a:extLst>
                    </a:gridCol>
                    <a:gridCol w="596679">
                      <a:extLst>
                        <a:ext uri="{9D8B030D-6E8A-4147-A177-3AD203B41FA5}">
                          <a16:colId xmlns:a16="http://schemas.microsoft.com/office/drawing/2014/main" val="1074945100"/>
                        </a:ext>
                      </a:extLst>
                    </a:gridCol>
                    <a:gridCol w="612744">
                      <a:extLst>
                        <a:ext uri="{9D8B030D-6E8A-4147-A177-3AD203B41FA5}">
                          <a16:colId xmlns:a16="http://schemas.microsoft.com/office/drawing/2014/main" val="3338574314"/>
                        </a:ext>
                      </a:extLst>
                    </a:gridCol>
                    <a:gridCol w="4741310">
                      <a:extLst>
                        <a:ext uri="{9D8B030D-6E8A-4147-A177-3AD203B41FA5}">
                          <a16:colId xmlns:a16="http://schemas.microsoft.com/office/drawing/2014/main" val="3677234428"/>
                        </a:ext>
                      </a:extLst>
                    </a:gridCol>
                  </a:tblGrid>
                  <a:tr h="84124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2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</a:t>
                          </a:r>
                          <a:endParaRPr lang="en-ZA" sz="2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4"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2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Use the properties of definite integrals which you have studied thus far, to evaluate the following definite integrals.</a:t>
                          </a:r>
                          <a:endParaRPr lang="en-ZA" sz="2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ZA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ZA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ZA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5854244"/>
                      </a:ext>
                    </a:extLst>
                  </a:tr>
                  <a:tr h="100196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2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a)</a:t>
                          </a:r>
                          <a:endParaRPr lang="en-ZA" sz="2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2619" t="-90303" r="-166497" b="-34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2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ZA" sz="2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2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b)</a:t>
                          </a:r>
                          <a:endParaRPr lang="en-ZA" sz="2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18252" t="-90303" r="-257" b="-34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6785764"/>
                      </a:ext>
                    </a:extLst>
                  </a:tr>
                  <a:tr h="100196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2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c)</a:t>
                          </a:r>
                          <a:endParaRPr lang="en-ZA" sz="2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2619" t="-191463" r="-166497" b="-2439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2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ZA" sz="2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2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d)</a:t>
                          </a:r>
                          <a:endParaRPr lang="en-ZA" sz="2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18252" t="-191463" r="-257" b="-2439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8973437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2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</a:t>
                          </a:r>
                          <a:endParaRPr lang="en-ZA" sz="2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4"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2400" b="1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Calculate the areas of the following:</a:t>
                          </a:r>
                          <a:endParaRPr lang="en-ZA" sz="2400" b="1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ZA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ZA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ZA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7085551"/>
                      </a:ext>
                    </a:extLst>
                  </a:tr>
                  <a:tr h="100196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2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a)</a:t>
                          </a:r>
                          <a:endParaRPr lang="en-ZA" sz="2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2619" t="-331515" r="-166497" b="-1006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2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ZA" sz="2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2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b)</a:t>
                          </a:r>
                          <a:endParaRPr lang="en-ZA" sz="2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18252" t="-331515" r="-257" b="-1006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3639899"/>
                      </a:ext>
                    </a:extLst>
                  </a:tr>
                  <a:tr h="100196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2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c)</a:t>
                          </a:r>
                          <a:endParaRPr lang="en-ZA" sz="2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2619" t="-434146" r="-166497" b="-12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2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ZA" sz="2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ZA" sz="2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d)</a:t>
                          </a:r>
                          <a:endParaRPr lang="en-ZA" sz="2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18252" t="-434146" r="-257" b="-12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309335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D916-4417-4FE2-A985-272388588F51}" type="slidenum">
              <a:rPr lang="en-ZA" smtClean="0"/>
              <a:t>29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3685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73DD9-77E3-46B9-8A72-8BFE27838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Activity 1</a:t>
            </a:r>
            <a:endParaRPr lang="en-ZA" b="1" dirty="0"/>
          </a:p>
        </p:txBody>
      </p:sp>
      <p:sp>
        <p:nvSpPr>
          <p:cNvPr id="4" name="Rounded Rectangle 2">
            <a:extLst>
              <a:ext uri="{FF2B5EF4-FFF2-40B4-BE49-F238E27FC236}">
                <a16:creationId xmlns:a16="http://schemas.microsoft.com/office/drawing/2014/main" id="{04041309-DC22-415E-88B7-F9813D3E1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829" y="1478645"/>
            <a:ext cx="10684879" cy="5255382"/>
          </a:xfrm>
          <a:prstGeom prst="roundRect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</a:pPr>
            <a:r>
              <a:rPr lang="en-ZA" sz="4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Activity 1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ZA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 down </a:t>
            </a:r>
            <a:r>
              <a:rPr lang="en-ZA" sz="3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 least five</a:t>
            </a:r>
            <a:r>
              <a:rPr lang="en-ZA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other functions whose derivative is </a:t>
            </a:r>
            <a:r>
              <a:rPr lang="en-ZA" sz="3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ZA" sz="3600" b="1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ZA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ZA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D916-4417-4FE2-A985-272388588F51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56978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26615-5DFF-4391-807C-BDC75AD2D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Introduction</a:t>
            </a:r>
            <a:endParaRPr lang="en-Z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F733A-277D-4D98-972E-06727DF67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Z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 would have noticed that all the functions have the same derivative of </a:t>
            </a:r>
            <a:r>
              <a:rPr lang="en-ZA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ZA" b="1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Z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because when we differentiate the constant term we obtain zero.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ZA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Hence, when we </a:t>
            </a:r>
            <a:r>
              <a:rPr lang="en-ZA" b="1" i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reverse</a:t>
            </a:r>
            <a:r>
              <a:rPr lang="en-ZA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process, we have no idea what the original constant term might have been.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Z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 we include in our response an unknown constant, </a:t>
            </a:r>
            <a:r>
              <a:rPr lang="en-ZA" b="1" i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Z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called the </a:t>
            </a:r>
            <a:r>
              <a:rPr lang="en-ZA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arbitrary constant of integration.</a:t>
            </a:r>
            <a:r>
              <a:rPr lang="en-ZA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Z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ZA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integral</a:t>
            </a:r>
            <a:r>
              <a:rPr lang="en-Z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ZA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ZA" b="1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ZA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 is </a:t>
            </a:r>
            <a:r>
              <a:rPr lang="en-ZA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ZA" b="1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ZA" baseline="30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Z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ZA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Z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ZA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D916-4417-4FE2-A985-272388588F51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03674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D9401-4D99-47DB-95C3-4634395AC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Introduction</a:t>
            </a:r>
            <a:endParaRPr lang="en-ZA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8564B5-9A82-40F4-9463-E209009C7E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ZA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 differentiation, the </a:t>
                </a:r>
                <a:r>
                  <a:rPr lang="en-ZA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differential coefficient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Z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Z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Z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ZA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indicates that a function of </a:t>
                </a:r>
                <a:r>
                  <a:rPr lang="en-ZA" b="1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ZA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being differentiated with respect to</a:t>
                </a:r>
                <a:r>
                  <a:rPr lang="en-ZA" b="1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x</a:t>
                </a:r>
                <a:r>
                  <a:rPr lang="en-ZA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the </a:t>
                </a:r>
                <a:r>
                  <a:rPr lang="en-ZA" b="1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dx</a:t>
                </a:r>
                <a:r>
                  <a:rPr lang="en-ZA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indicating that it is </a:t>
                </a:r>
                <a:r>
                  <a:rPr lang="en-ZA" b="1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“with respect to x</a:t>
                </a:r>
                <a:r>
                  <a:rPr lang="en-ZA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”.</a:t>
                </a: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ZA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In integration, the variable of integration is shown by adding </a:t>
                </a:r>
                <a:r>
                  <a:rPr lang="en-ZA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ZA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ZA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variable</a:t>
                </a:r>
                <a:r>
                  <a:rPr lang="en-ZA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after the function to be integrated. When we want to integrate a function, </a:t>
                </a:r>
                <a:r>
                  <a:rPr lang="en-ZA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we use a special notation</a:t>
                </a:r>
                <a:r>
                  <a:rPr lang="en-ZA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ZA" sz="4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ZA" sz="4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ZA" sz="4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ZA" sz="4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ZA" sz="4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𝒅𝒙</m:t>
                        </m:r>
                      </m:e>
                    </m:nary>
                  </m:oMath>
                </a14:m>
                <a:r>
                  <a:rPr lang="en-ZA" sz="3600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 </a:t>
                </a: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ZA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Thus, to integrate </a:t>
                </a:r>
                <a:r>
                  <a:rPr lang="en-ZA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ZA" b="1" i="1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ZA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we will write it as follows:</a:t>
                </a:r>
                <a:endParaRPr lang="en-ZA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Z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8564B5-9A82-40F4-9463-E209009C7E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12" r="-627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D916-4417-4FE2-A985-272388588F51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32123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AC29A-91CC-432C-806D-2A277D12E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Introduction</a:t>
            </a:r>
            <a:endParaRPr lang="en-ZA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52BFAB-68CD-4CE9-BF55-E1C88BBF6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2696" y="1749287"/>
            <a:ext cx="10402956" cy="446598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D916-4417-4FE2-A985-272388588F51}" type="slidenum">
              <a:rPr lang="en-ZA" smtClean="0"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81196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40126-834A-4BF6-B821-0ED9A9B61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Z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AF0885-0343-4B04-9FBC-5A30FFFD2B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ZA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Note that along with the integral sign </a:t>
                </a:r>
                <a:r>
                  <a:rPr lang="en-ZA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ZA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/>
                    </m:nary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ZA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there is a term of the form </a:t>
                </a:r>
                <a:r>
                  <a:rPr lang="en-ZA" b="1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dx</a:t>
                </a:r>
                <a:r>
                  <a:rPr lang="en-ZA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which must always be written, and which indicates the variable involved, in our example </a:t>
                </a:r>
                <a:r>
                  <a:rPr lang="en-ZA" b="1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ZA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ZA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We say that </a:t>
                </a:r>
                <a:r>
                  <a:rPr lang="en-ZA" b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r>
                  <a:rPr lang="en-ZA" b="1" i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ZA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is integrated with respect </a:t>
                </a:r>
                <a:r>
                  <a:rPr lang="en-ZA" b="1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x, </a:t>
                </a:r>
                <a:r>
                  <a:rPr lang="en-ZA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i.e: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ZA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𝟒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𝒅𝒙</m:t>
                        </m:r>
                      </m:e>
                    </m:nary>
                  </m:oMath>
                </a14:m>
                <a:endParaRPr lang="en-ZA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ZA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function being integrated is called the integrand. </a:t>
                </a: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ZA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Technically, integrals of this type are called </a:t>
                </a:r>
                <a:r>
                  <a:rPr lang="en-ZA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indefinite integrals</a:t>
                </a:r>
                <a:r>
                  <a:rPr lang="en-ZA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to distinguish them from </a:t>
                </a:r>
                <a:r>
                  <a:rPr lang="en-ZA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definite integrals</a:t>
                </a:r>
                <a:r>
                  <a:rPr lang="en-ZA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which we will deal with later.</a:t>
                </a: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ZA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ZA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When you are required to evaluate an indefinite integral, your answer must</a:t>
                </a:r>
                <a:r>
                  <a:rPr lang="en-ZA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ZA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always include a constant of integration</a:t>
                </a:r>
                <a:r>
                  <a:rPr lang="en-ZA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.; </a:t>
                </a:r>
                <a:r>
                  <a:rPr lang="en-ZA" i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i.e</a:t>
                </a:r>
                <a:r>
                  <a:rPr lang="en-ZA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lnSpc>
                    <a:spcPct val="115000"/>
                  </a:lnSpc>
                  <a:spcAft>
                    <a:spcPts val="1000"/>
                  </a:spcAft>
                  <a:buNone/>
                </a:pPr>
                <a:r>
                  <a:rPr lang="en-ZA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ZA" sz="41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41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𝟒</m:t>
                        </m:r>
                        <m:r>
                          <a:rPr lang="en-US" sz="41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sz="41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41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𝒅𝒙</m:t>
                        </m:r>
                      </m:e>
                    </m:nary>
                  </m:oMath>
                </a14:m>
                <a:r>
                  <a:rPr lang="en-ZA" sz="41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ZA" sz="41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41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41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ZA" sz="41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c; where c </a:t>
                </a:r>
                <a14:m>
                  <m:oMath xmlns:m="http://schemas.openxmlformats.org/officeDocument/2006/math">
                    <m:r>
                      <a:rPr lang="en-ZA" sz="41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41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41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ℝ</m:t>
                    </m:r>
                  </m:oMath>
                </a14:m>
                <a:endParaRPr lang="en-ZA" sz="4100" dirty="0">
                  <a:solidFill>
                    <a:srgbClr val="7030A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Z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AF0885-0343-4B04-9FBC-5A30FFFD2B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99" t="-1276" r="-1654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D916-4417-4FE2-A985-272388588F51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8454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B6A54-317E-4740-B2FB-92977625C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 of anti-derivative</a:t>
            </a:r>
            <a:endParaRPr lang="en-ZA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D73003-09ED-458F-A9C1-F38AA2DA76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ZA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Formally, we define the </a:t>
                </a:r>
                <a:r>
                  <a:rPr lang="en-ZA" sz="36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anti-derivative</a:t>
                </a:r>
                <a:r>
                  <a:rPr lang="en-ZA" sz="3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ZA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as: If </a:t>
                </a:r>
                <a:r>
                  <a:rPr lang="en-ZA" b="1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f(x)</a:t>
                </a:r>
                <a:r>
                  <a:rPr lang="en-ZA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is a continuous function and </a:t>
                </a:r>
                <a:r>
                  <a:rPr lang="en-ZA" b="1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F(x)</a:t>
                </a:r>
                <a:r>
                  <a:rPr lang="en-ZA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is the function whose derivative is </a:t>
                </a:r>
                <a:r>
                  <a:rPr lang="en-ZA" b="1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f(x)</a:t>
                </a:r>
                <a:r>
                  <a:rPr lang="en-ZA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i.e.: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ZA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ZA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𝑭</m:t>
                        </m:r>
                      </m:e>
                      <m:sup>
                        <m:r>
                          <a:rPr lang="en-ZA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ZA" b="1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(x) = f(x)</a:t>
                </a:r>
                <a:r>
                  <a:rPr lang="en-ZA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, then:</a:t>
                </a:r>
                <a:endParaRPr lang="en-ZA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15000"/>
                  </a:lnSpc>
                  <a:spcAft>
                    <a:spcPts val="1000"/>
                  </a:spcAft>
                  <a:buNone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ZA" sz="40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ZA" sz="40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ZA" sz="40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ZA" sz="40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ZA" sz="40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𝒅𝒙</m:t>
                        </m:r>
                      </m:e>
                    </m:nary>
                  </m:oMath>
                </a14:m>
                <a:r>
                  <a:rPr lang="en-ZA" sz="4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=  </a:t>
                </a:r>
                <a:r>
                  <a:rPr lang="en-ZA" sz="4000" b="1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F(x) </a:t>
                </a:r>
                <a:r>
                  <a:rPr lang="en-ZA" sz="4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c; where c is any arbitrary constant</a:t>
                </a:r>
                <a:r>
                  <a:rPr lang="en-ZA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ZA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Z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D73003-09ED-458F-A9C1-F38AA2DA76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12" t="-1276" r="-1597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0396638-E8F5-48AA-9442-6EDBEE2DB1B9}"/>
              </a:ext>
            </a:extLst>
          </p:cNvPr>
          <p:cNvSpPr/>
          <p:nvPr/>
        </p:nvSpPr>
        <p:spPr>
          <a:xfrm>
            <a:off x="1342907" y="3366052"/>
            <a:ext cx="10345510" cy="178904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D916-4417-4FE2-A985-272388588F51}" type="slidenum">
              <a:rPr lang="en-ZA" smtClean="0"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54185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DF467-3A33-4E33-85CA-82354ADCE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Activity 2</a:t>
            </a:r>
            <a:endParaRPr lang="en-ZA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FB6131-BB13-4587-B9AC-9C578F06C6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3026" y="1473581"/>
            <a:ext cx="8671588" cy="519392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D916-4417-4FE2-A985-272388588F51}" type="slidenum">
              <a:rPr lang="en-ZA" smtClean="0"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76011672"/>
      </p:ext>
    </p:extLst>
  </p:cSld>
  <p:clrMapOvr>
    <a:masterClrMapping/>
  </p:clrMapOvr>
</p:sld>
</file>

<file path=ppt/theme/theme1.xml><?xml version="1.0" encoding="utf-8"?>
<a:theme xmlns:a="http://schemas.openxmlformats.org/drawingml/2006/main" name="WSI Deliverology strategy 3 updated 3 February 2017 (3) FINAL DISTRIBUTI..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ddg branch 6 feb 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DIFFERENTIAL CALCULUS</Template>
  <TotalTime>235</TotalTime>
  <Words>1778</Words>
  <Application>Microsoft Office PowerPoint</Application>
  <PresentationFormat>Widescreen</PresentationFormat>
  <Paragraphs>297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Cambria Math</vt:lpstr>
      <vt:lpstr>Courier New</vt:lpstr>
      <vt:lpstr>Tahoma</vt:lpstr>
      <vt:lpstr>Times New Roman</vt:lpstr>
      <vt:lpstr>WSI Deliverology strategy 3 updated 3 February 2017 (3) FINAL DISTRIBUTI...</vt:lpstr>
      <vt:lpstr>ddg branch 6 feb 2017</vt:lpstr>
      <vt:lpstr>Outcomes for this section</vt:lpstr>
      <vt:lpstr>Introduction</vt:lpstr>
      <vt:lpstr>Activity 1</vt:lpstr>
      <vt:lpstr>Introduction</vt:lpstr>
      <vt:lpstr>Introduction</vt:lpstr>
      <vt:lpstr>Introduction</vt:lpstr>
      <vt:lpstr>PowerPoint Presentation</vt:lpstr>
      <vt:lpstr>Definition of anti-derivative</vt:lpstr>
      <vt:lpstr>Activity 2</vt:lpstr>
      <vt:lpstr>Activity 2</vt:lpstr>
      <vt:lpstr>The general solution of integrals of the form kxn </vt:lpstr>
      <vt:lpstr>Table of ready to use integrals</vt:lpstr>
      <vt:lpstr>Worked Examples: Indefinite integrals</vt:lpstr>
      <vt:lpstr>Worked Examples: Indefinite integrals</vt:lpstr>
      <vt:lpstr>Worked Examples: Indefinite integrals</vt:lpstr>
      <vt:lpstr>Worked examples – the definite integral</vt:lpstr>
      <vt:lpstr>Worked examples- The definite integral</vt:lpstr>
      <vt:lpstr>Worked examples- The definite integral</vt:lpstr>
      <vt:lpstr>Activity 5</vt:lpstr>
      <vt:lpstr>Some properties of integrals</vt:lpstr>
      <vt:lpstr>Activity 6</vt:lpstr>
      <vt:lpstr>Activity 7</vt:lpstr>
      <vt:lpstr>Activity 8</vt:lpstr>
      <vt:lpstr>Area under a curve</vt:lpstr>
      <vt:lpstr>Area under a curve- Worked example</vt:lpstr>
      <vt:lpstr>Area under a curve</vt:lpstr>
      <vt:lpstr>Worked example 2</vt:lpstr>
      <vt:lpstr>Own work</vt:lpstr>
      <vt:lpstr>Activity 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Mohtashim Rehman</cp:lastModifiedBy>
  <cp:revision>26</cp:revision>
  <dcterms:created xsi:type="dcterms:W3CDTF">2017-07-02T07:36:32Z</dcterms:created>
  <dcterms:modified xsi:type="dcterms:W3CDTF">2022-12-25T08:19:12Z</dcterms:modified>
</cp:coreProperties>
</file>