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69" r:id="rId4"/>
    <p:sldId id="268" r:id="rId5"/>
    <p:sldId id="296" r:id="rId6"/>
    <p:sldId id="266" r:id="rId7"/>
    <p:sldId id="299" r:id="rId8"/>
    <p:sldId id="273" r:id="rId9"/>
    <p:sldId id="300" r:id="rId10"/>
    <p:sldId id="274" r:id="rId11"/>
    <p:sldId id="30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0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1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2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9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7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5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34.png"/><Relationship Id="rId12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70.png"/><Relationship Id="rId4" Type="http://schemas.openxmlformats.org/officeDocument/2006/relationships/image" Target="../media/image760.png"/><Relationship Id="rId9" Type="http://schemas.openxmlformats.org/officeDocument/2006/relationships/image" Target="../media/image7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0.png"/><Relationship Id="rId7" Type="http://schemas.openxmlformats.org/officeDocument/2006/relationships/image" Target="../media/image53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9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65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4.png"/><Relationship Id="rId4" Type="http://schemas.openxmlformats.org/officeDocument/2006/relationships/image" Target="../media/image3.wmf"/><Relationship Id="rId9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microsoft.com/office/2007/relationships/hdphoto" Target="../media/hdphoto2.wdp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7257" y="47969"/>
            <a:ext cx="4453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DOT/SCALAR  PRODUCT</a:t>
            </a: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85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ChangeArrowheads="1"/>
              </p:cNvSpPr>
              <p:nvPr/>
            </p:nvSpPr>
            <p:spPr bwMode="auto">
              <a:xfrm>
                <a:off x="184731" y="1324475"/>
                <a:ext cx="5834546" cy="4456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  The dot/scalar product of two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is: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31" y="1324475"/>
                <a:ext cx="5834546" cy="445635"/>
              </a:xfrm>
              <a:prstGeom prst="rect">
                <a:avLst/>
              </a:prstGeom>
              <a:blipFill rotWithShape="1">
                <a:blip r:embed="rId2"/>
                <a:stretch>
                  <a:fillRect t="-2740" r="-209" b="-26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8869" y="1760262"/>
                <a:ext cx="3473900" cy="470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 • 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 • 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 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GB" sz="2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9" y="1760262"/>
                <a:ext cx="3473900" cy="470257"/>
              </a:xfrm>
              <a:prstGeom prst="rect">
                <a:avLst/>
              </a:prstGeom>
              <a:blipFill rotWithShape="1">
                <a:blip r:embed="rId3"/>
                <a:stretch>
                  <a:fillRect t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14175" y="3048000"/>
            <a:ext cx="4969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or:  Product of the length of one of them and 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projection of the other one on the first one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80614" y="109524"/>
                <a:ext cx="28835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Scalar: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±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𝑛𝑢𝑚𝑏𝑒𝑟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614" y="109524"/>
                <a:ext cx="288354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383" t="-10526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1425719" y="4301391"/>
            <a:ext cx="555846" cy="685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425719" y="4682391"/>
            <a:ext cx="1693403" cy="30480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81565" y="4301391"/>
            <a:ext cx="91854" cy="533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512117" y="4464730"/>
            <a:ext cx="555846" cy="685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12117" y="4845730"/>
            <a:ext cx="1693403" cy="30480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80000" flipV="1">
            <a:off x="1447005" y="4883830"/>
            <a:ext cx="647700" cy="1524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272420" y="4813464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420" y="4813464"/>
                <a:ext cx="37144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23333" r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219696" y="4965864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696" y="4965864"/>
                <a:ext cx="37144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23333" r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443460" y="4303068"/>
                <a:ext cx="367665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60" y="4303068"/>
                <a:ext cx="367665" cy="4103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800589" y="4587825"/>
                <a:ext cx="367665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89" y="4587825"/>
                <a:ext cx="367665" cy="4103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4507784" y="3806037"/>
            <a:ext cx="1083360" cy="1344494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61843" y="4089173"/>
            <a:ext cx="843677" cy="74561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58292" y="4051019"/>
            <a:ext cx="900526" cy="109951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9" name="Rectangle 2058"/>
              <p:cNvSpPr/>
              <p:nvPr/>
            </p:nvSpPr>
            <p:spPr>
              <a:xfrm rot="18617329">
                <a:off x="4280654" y="4280063"/>
                <a:ext cx="9199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9" name="Rectangle 20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17329">
                <a:off x="4280654" y="4280063"/>
                <a:ext cx="91999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 rot="21055190">
                <a:off x="1314480" y="4965863"/>
                <a:ext cx="912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55190">
                <a:off x="1314480" y="4965863"/>
                <a:ext cx="91275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ounded Rectangle 46"/>
          <p:cNvSpPr/>
          <p:nvPr/>
        </p:nvSpPr>
        <p:spPr bwMode="auto">
          <a:xfrm>
            <a:off x="488869" y="841056"/>
            <a:ext cx="1362456" cy="469229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Definition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1" name="Rounded Rectangle 2060"/>
          <p:cNvSpPr/>
          <p:nvPr/>
        </p:nvSpPr>
        <p:spPr>
          <a:xfrm>
            <a:off x="304800" y="762000"/>
            <a:ext cx="5714477" cy="1524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399269" y="1309590"/>
            <a:ext cx="555846" cy="685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399269" y="1690590"/>
            <a:ext cx="1693403" cy="30480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7106848" y="1810724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848" y="1810724"/>
                <a:ext cx="371448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22951" r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6503909" y="1242260"/>
                <a:ext cx="267510" cy="4207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909" y="1242260"/>
                <a:ext cx="267510" cy="420701"/>
              </a:xfrm>
              <a:prstGeom prst="rect">
                <a:avLst/>
              </a:prstGeom>
              <a:blipFill rotWithShape="1">
                <a:blip r:embed="rId13"/>
                <a:stretch>
                  <a:fillRect r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2" name="Arc 2061"/>
          <p:cNvSpPr/>
          <p:nvPr/>
        </p:nvSpPr>
        <p:spPr>
          <a:xfrm>
            <a:off x="6637665" y="1538190"/>
            <a:ext cx="322146" cy="64186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TextBox 2062"/>
          <p:cNvSpPr txBox="1"/>
          <p:nvPr/>
        </p:nvSpPr>
        <p:spPr>
          <a:xfrm>
            <a:off x="6569918" y="1626058"/>
            <a:ext cx="28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3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  <p:bldP spid="24" grpId="0"/>
      <p:bldP spid="26" grpId="0"/>
      <p:bldP spid="25" grpId="0"/>
      <p:bldP spid="27" grpId="0"/>
      <p:bldP spid="2059" grpId="0"/>
      <p:bldP spid="45" grpId="0"/>
      <p:bldP spid="47" grpId="0" animBg="1"/>
      <p:bldP spid="2061" grpId="0" animBg="1"/>
      <p:bldP spid="51" grpId="0"/>
      <p:bldP spid="52" grpId="0"/>
      <p:bldP spid="2062" grpId="0" animBg="1"/>
      <p:bldP spid="20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524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Volume of a parallelepiped = scalar triple product 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2311400" cy="15049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24200" y="1028124"/>
                <a:ext cx="4608377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𝑉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 ●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 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𝑢𝑛𝑖𝑡𝑠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028124"/>
                <a:ext cx="4608377" cy="9727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2590800"/>
                <a:ext cx="662940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i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Volume of a tetrahedron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GB" i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  scalar triple product</a:t>
                </a:r>
                <a:endPara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90800"/>
                <a:ext cx="6629400" cy="492443"/>
              </a:xfrm>
              <a:prstGeom prst="rect">
                <a:avLst/>
              </a:prstGeom>
              <a:blipFill rotWithShape="1">
                <a:blip r:embed="rId5"/>
                <a:stretch>
                  <a:fillRect l="-920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7" y="3505200"/>
            <a:ext cx="1514475" cy="148653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24200" y="3657600"/>
                <a:ext cx="5344775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𝑉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 ●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 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𝑢𝑛𝑖𝑡𝑠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657600"/>
                <a:ext cx="5344775" cy="97270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60717" y="5381426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 TEST FOR FOUR COPLANAR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0376" y="5851960"/>
                <a:ext cx="764489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 ▪  </m:t>
                      </m:r>
                      <m:r>
                        <a:rPr lang="en-US" i="1" smtClean="0">
                          <a:latin typeface="Cambria Math"/>
                        </a:rPr>
                        <m:t>𝐹𝑜𝑢𝑟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𝑝𝑜𝑖𝑛𝑡𝑠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𝑎𝑟𝑒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𝑐𝑜𝑝𝑙𝑎𝑛𝑎𝑟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𝑖𝑓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𝑎𝑛𝑑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𝑜𝑛𝑙𝑦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𝑖𝑓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𝑡h𝑒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𝑣𝑜𝑙𝑢𝑚𝑒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𝑜𝑓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𝑡h𝑒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𝑡𝑒𝑡𝑟𝑎h𝑒𝑑𝑟𝑜𝑛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i="1" dirty="0" smtClean="0"/>
              </a:p>
              <a:p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𝑑𝑒𝑓𝑖𝑛𝑒𝑑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𝑏𝑦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𝑡h𝑒𝑚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𝑖𝑠</m:t>
                    </m:r>
                    <m:r>
                      <a:rPr lang="en-US" i="1">
                        <a:latin typeface="Cambria Math"/>
                      </a:rPr>
                      <m:t> 0: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76" y="5851960"/>
                <a:ext cx="7644891" cy="646331"/>
              </a:xfrm>
              <a:prstGeom prst="rect">
                <a:avLst/>
              </a:prstGeom>
              <a:blipFill rotWithShape="0">
                <a:blip r:embed="rId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68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6800" y="4572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Are the points A(1, 2, -4), B(3, 2, 0), C(2, 5, 1) and D(5, -3, -1) coplanar?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76400" y="1219200"/>
                <a:ext cx="6934200" cy="8249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 ⤇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219200"/>
                <a:ext cx="6934200" cy="8249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24000" y="2590800"/>
                <a:ext cx="7239000" cy="8249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●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𝐴𝐶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𝐴𝐷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=2(9+25)+4(−5−12)=0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90800"/>
                <a:ext cx="7239000" cy="8249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44460" y="3962400"/>
                <a:ext cx="412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∴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𝑐𝑜𝑝𝑙𝑎𝑛𝑎𝑟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460" y="3962400"/>
                <a:ext cx="412645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4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2452777"/>
                <a:ext cx="8763000" cy="417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•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=1     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•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=1      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•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=1   </m:t>
                      </m:r>
                      <m:r>
                        <m:rPr>
                          <m:lit/>
                        </m:rPr>
                        <a:rPr lang="en-US" i="0"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•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=0      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•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=0     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•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latin typeface="Cambria Math"/>
                        </a:rPr>
                        <m:t> 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52777"/>
                <a:ext cx="8763000" cy="417102"/>
              </a:xfrm>
              <a:prstGeom prst="rect">
                <a:avLst/>
              </a:prstGeom>
              <a:blipFill rotWithShape="1">
                <a:blip r:embed="rId2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90600" y="4238445"/>
                <a:ext cx="6629400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  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→ 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 • 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238445"/>
                <a:ext cx="6629400" cy="10831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00054" y="306404"/>
            <a:ext cx="329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Cartesian coordinates: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76305" y="1066800"/>
                <a:ext cx="2769925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05" y="1066800"/>
                <a:ext cx="2769925" cy="9840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19200" y="3352800"/>
                <a:ext cx="5308633" cy="715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•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acc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+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acc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+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•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acc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+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acc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+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=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352800"/>
                <a:ext cx="5308633" cy="715581"/>
              </a:xfrm>
              <a:prstGeom prst="rect">
                <a:avLst/>
              </a:prstGeom>
              <a:blipFill rotWithShape="1">
                <a:blip r:embed="rId5"/>
                <a:stretch>
                  <a:fillRect t="-5128" r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31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171938"/>
            <a:ext cx="3555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Properties of dot product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53826" y="948733"/>
                <a:ext cx="2149948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∎   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•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•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6" y="948733"/>
                <a:ext cx="2149948" cy="4103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3915" y="1426029"/>
                <a:ext cx="5943600" cy="43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∎   </m:t>
                      </m:r>
                      <m:r>
                        <a:rPr lang="en-US" i="1">
                          <a:latin typeface="Cambria Math"/>
                        </a:rPr>
                        <m:t>𝑖𝑓</m:t>
                      </m:r>
                      <m:r>
                        <a:rPr lang="en-US" i="1">
                          <a:latin typeface="Cambria Math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𝑎𝑛𝑑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</a:rPr>
                        <m:t>𝑎𝑟𝑒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𝑝𝑎𝑟𝑎𝑙𝑙𝑒𝑙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𝑡h𝑒𝑛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•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5" y="1426029"/>
                <a:ext cx="5943600" cy="432554"/>
              </a:xfrm>
              <a:prstGeom prst="rect">
                <a:avLst/>
              </a:prstGeom>
              <a:blipFill rotWithShape="1">
                <a:blip r:embed="rId3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2257" y="2050342"/>
                <a:ext cx="5867400" cy="43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 ∎   </m:t>
                      </m:r>
                      <m:r>
                        <a:rPr lang="en-US" i="1" smtClean="0">
                          <a:latin typeface="Cambria Math"/>
                        </a:rPr>
                        <m:t>𝑖𝑓</m:t>
                      </m:r>
                      <m:r>
                        <a:rPr lang="en-US" i="1" smtClean="0">
                          <a:latin typeface="Cambria Math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𝑎𝑛𝑑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</a:rPr>
                        <m:t>𝑎𝑟𝑒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𝑎𝑛𝑡𝑖𝑝𝑎𝑟𝑎𝑙𝑙𝑒𝑙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𝑡h𝑒𝑛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•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=−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7" y="2050342"/>
                <a:ext cx="5867400" cy="432554"/>
              </a:xfrm>
              <a:prstGeom prst="rect">
                <a:avLst/>
              </a:prstGeom>
              <a:blipFill rotWithShape="1">
                <a:blip r:embed="rId4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8684" y="2590800"/>
                <a:ext cx="2020232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∎   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•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84" y="2590800"/>
                <a:ext cx="2020232" cy="3755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96913" y="3124200"/>
                <a:ext cx="4325800" cy="432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∎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+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•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+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•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    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13" y="3124200"/>
                <a:ext cx="4325800" cy="432554"/>
              </a:xfrm>
              <a:prstGeom prst="rect">
                <a:avLst/>
              </a:prstGeom>
              <a:blipFill rotWithShape="1">
                <a:blip r:embed="rId6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53826" y="3733800"/>
                <a:ext cx="7780574" cy="43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∎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  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•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+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•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•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+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•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6" y="3733800"/>
                <a:ext cx="7780574" cy="432554"/>
              </a:xfrm>
              <a:prstGeom prst="rect">
                <a:avLst/>
              </a:prstGeom>
              <a:blipFill rotWithShape="1">
                <a:blip r:embed="rId7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94658" y="4248071"/>
                <a:ext cx="7511142" cy="43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∎   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•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=0  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 ≠0,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≠0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↔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𝑎𝑟𝑒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𝑝𝑒𝑟𝑝𝑒𝑛𝑑𝑖𝑐𝑢𝑙𝑎𝑟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58" y="4248071"/>
                <a:ext cx="7511142" cy="432554"/>
              </a:xfrm>
              <a:prstGeom prst="rect">
                <a:avLst/>
              </a:prstGeom>
              <a:blipFill rotWithShape="1">
                <a:blip r:embed="rId8"/>
                <a:stretch>
                  <a:fillRect t="-8451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74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63778"/>
            <a:ext cx="2525174" cy="196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63605" y="1272496"/>
                <a:ext cx="5334000" cy="687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● 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magnitude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of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equal 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to the area determined by both vectors.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605" y="1272496"/>
                <a:ext cx="5334000" cy="687304"/>
              </a:xfrm>
              <a:prstGeom prst="rect">
                <a:avLst/>
              </a:prstGeom>
              <a:blipFill rotWithShape="1">
                <a:blip r:embed="rId3"/>
                <a:stretch>
                  <a:fillRect l="-914" t="-53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25428" y="2824068"/>
                <a:ext cx="6400800" cy="10052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latin typeface="Times New Roman"/>
                    <a:cs typeface="Times New Roman"/>
                  </a:rPr>
                  <a:t>●  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Direction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of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given by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right hand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rule: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Point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fingers in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; curl them toward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Your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thumb points in the direction of cross product.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28" y="2824068"/>
                <a:ext cx="6400800" cy="1005275"/>
              </a:xfrm>
              <a:prstGeom prst="rect">
                <a:avLst/>
              </a:prstGeom>
              <a:blipFill rotWithShape="1">
                <a:blip r:embed="rId4"/>
                <a:stretch>
                  <a:fillRect l="-762" t="-363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752600" y="76200"/>
            <a:ext cx="5123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CROSS / VECTOR </a:t>
            </a:r>
            <a:r>
              <a:rPr lang="en-GB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26497" y="2064633"/>
                <a:ext cx="2451889" cy="432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×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497" y="2064633"/>
                <a:ext cx="2451889" cy="432554"/>
              </a:xfrm>
              <a:prstGeom prst="rect">
                <a:avLst/>
              </a:prstGeom>
              <a:blipFill rotWithShape="1">
                <a:blip r:embed="rId5"/>
                <a:stretch>
                  <a:fillRect t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C:\Users\Jakisa\AppData\Local\Microsoft\Windows\Temporary Internet Files\Content.IE5\D7XT5390\MC900441321[1]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266700" y="2514079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39081" y="4267200"/>
                <a:ext cx="1826719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×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081" y="4267200"/>
                <a:ext cx="1826719" cy="410305"/>
              </a:xfrm>
              <a:prstGeom prst="rect">
                <a:avLst/>
              </a:prstGeom>
              <a:blipFill rotWithShape="1">
                <a:blip r:embed="rId8"/>
                <a:stretch>
                  <a:fillRect t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 bwMode="auto">
          <a:xfrm>
            <a:off x="545181" y="762000"/>
            <a:ext cx="1362456" cy="469229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Definition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201" y="599420"/>
            <a:ext cx="8686800" cy="336298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2" grpId="0"/>
      <p:bldP spid="9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642609"/>
              </p:ext>
            </p:extLst>
          </p:nvPr>
        </p:nvGraphicFramePr>
        <p:xfrm>
          <a:off x="1048885" y="990600"/>
          <a:ext cx="2046654" cy="373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r:id="rId3" imgW="1320227" imgH="253890" progId="Equation.DSMT4">
                  <p:embed/>
                </p:oleObj>
              </mc:Choice>
              <mc:Fallback>
                <p:oleObj r:id="rId3" imgW="132022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885" y="990600"/>
                        <a:ext cx="2046654" cy="3739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973963"/>
              </p:ext>
            </p:extLst>
          </p:nvPr>
        </p:nvGraphicFramePr>
        <p:xfrm>
          <a:off x="3657600" y="990600"/>
          <a:ext cx="2895888" cy="35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r:id="rId5" imgW="1954951" imgH="253890" progId="Equation.DSMT4">
                  <p:embed/>
                </p:oleObj>
              </mc:Choice>
              <mc:Fallback>
                <p:oleObj r:id="rId5" imgW="195495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990600"/>
                        <a:ext cx="2895888" cy="3596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62905" y="3470910"/>
                <a:ext cx="7419095" cy="896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    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×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05" y="3470910"/>
                <a:ext cx="7419095" cy="8967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00054" y="306404"/>
            <a:ext cx="329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Cartesian coordinates: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80888" y="891752"/>
                <a:ext cx="312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88" y="891752"/>
                <a:ext cx="31245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557" r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907584" y="880250"/>
                <a:ext cx="323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84" y="880250"/>
                <a:ext cx="32316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557" r="-3584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0231" y="1249582"/>
                <a:ext cx="370934" cy="384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231" y="1249582"/>
                <a:ext cx="370934" cy="384144"/>
              </a:xfrm>
              <a:prstGeom prst="rect">
                <a:avLst/>
              </a:prstGeom>
              <a:blipFill rotWithShape="1">
                <a:blip r:embed="rId10"/>
                <a:stretch>
                  <a:fillRect t="-1587" r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rved Left Arrow 9"/>
          <p:cNvSpPr/>
          <p:nvPr/>
        </p:nvSpPr>
        <p:spPr>
          <a:xfrm rot="1359825">
            <a:off x="8074827" y="1158405"/>
            <a:ext cx="155319" cy="381000"/>
          </a:xfrm>
          <a:prstGeom prst="curvedLeftArrow">
            <a:avLst>
              <a:gd name="adj1" fmla="val 0"/>
              <a:gd name="adj2" fmla="val 4676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 rot="20035667" flipH="1" flipV="1">
            <a:off x="7334096" y="1119525"/>
            <a:ext cx="153087" cy="369971"/>
          </a:xfrm>
          <a:prstGeom prst="curvedLeftArrow">
            <a:avLst>
              <a:gd name="adj1" fmla="val 0"/>
              <a:gd name="adj2" fmla="val 4676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 flipH="1" flipV="1">
            <a:off x="7717918" y="684728"/>
            <a:ext cx="153088" cy="414048"/>
          </a:xfrm>
          <a:prstGeom prst="curvedLeftArrow">
            <a:avLst>
              <a:gd name="adj1" fmla="val 0"/>
              <a:gd name="adj2" fmla="val 4676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81136" y="3101578"/>
                <a:ext cx="1218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   −    +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136" y="3101578"/>
                <a:ext cx="121860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456734" y="1657349"/>
                <a:ext cx="1947008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734" y="1657349"/>
                <a:ext cx="1947008" cy="55983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900054" y="1752600"/>
            <a:ext cx="412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properties of determinates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7575" y="2590800"/>
            <a:ext cx="436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write cross product in simple form: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811584" y="4572000"/>
                <a:ext cx="6096000" cy="1079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e>
                      </m:acc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acc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Arial 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84" y="4572000"/>
                <a:ext cx="6096000" cy="107939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53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 animBg="1"/>
      <p:bldP spid="11" grpId="0" animBg="1"/>
      <p:bldP spid="15" grpId="0" animBg="1"/>
      <p:bldP spid="16" grpId="0"/>
      <p:bldP spid="17" grpId="0"/>
      <p:bldP spid="19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31229" y="1263358"/>
                <a:ext cx="2959272" cy="374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 ∎   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×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=−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×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                </m:t>
                      </m:r>
                    </m:oMath>
                  </m:oMathPara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29" y="1263358"/>
                <a:ext cx="2959272" cy="374974"/>
              </a:xfrm>
              <a:prstGeom prst="rect">
                <a:avLst/>
              </a:prstGeom>
              <a:blipFill rotWithShape="1">
                <a:blip r:embed="rId2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6694" y="1879764"/>
                <a:ext cx="6629400" cy="394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 ∎   </m:t>
                      </m:r>
                      <m:r>
                        <a:rPr lang="en-US" sz="1600" i="1">
                          <a:latin typeface="Cambria Math"/>
                        </a:rPr>
                        <m:t>𝑖𝑓</m:t>
                      </m:r>
                      <m:r>
                        <a:rPr lang="en-US" sz="1600" i="1">
                          <a:latin typeface="Cambria Math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𝑎𝑛𝑑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 </m:t>
                      </m:r>
                      <m:r>
                        <a:rPr lang="en-US" sz="1600" i="1">
                          <a:latin typeface="Cambria Math"/>
                        </a:rPr>
                        <m:t>𝑎𝑟𝑒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𝑝𝑒𝑟𝑝𝑒𝑛𝑑𝑖𝑐𝑢𝑙𝑎𝑟</m:t>
                      </m:r>
                      <m:r>
                        <a:rPr lang="en-US" sz="1600" i="1">
                          <a:latin typeface="Cambria Math"/>
                        </a:rPr>
                        <m:t>, </m:t>
                      </m:r>
                      <m:r>
                        <a:rPr lang="en-US" sz="1600" i="1">
                          <a:latin typeface="Cambria Math"/>
                        </a:rPr>
                        <m:t>𝑡h𝑒𝑛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 × </m:t>
                          </m:r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4" y="1879764"/>
                <a:ext cx="6629400" cy="394723"/>
              </a:xfrm>
              <a:prstGeom prst="rect">
                <a:avLst/>
              </a:prstGeom>
              <a:blipFill rotWithShape="1"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6102" y="2726892"/>
                <a:ext cx="3256917" cy="394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∎   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 + </m:t>
                          </m:r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+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2" y="2726892"/>
                <a:ext cx="3256917" cy="394723"/>
              </a:xfrm>
              <a:prstGeom prst="rect">
                <a:avLst/>
              </a:prstGeom>
              <a:blipFill rotWithShape="1">
                <a:blip r:embed="rId4"/>
                <a:stretch>
                  <a:fillRect r="-4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2925" y="3505200"/>
                <a:ext cx="5473507" cy="394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∎   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/>
                        </a:rPr>
                        <m:t>  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𝑑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+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+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25" y="3505200"/>
                <a:ext cx="5473507" cy="394723"/>
              </a:xfrm>
              <a:prstGeom prst="rect">
                <a:avLst/>
              </a:prstGeom>
              <a:blipFill rotWithShape="1">
                <a:blip r:embed="rId5"/>
                <a:stretch>
                  <a:fillRect t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4361" y="4191000"/>
                <a:ext cx="7924800" cy="640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∎  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×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= 0 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 ≠0, </m:t>
                          </m:r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≠0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 ↔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𝑎𝑛𝑑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𝑎𝑟𝑒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𝑝𝑎𝑟𝑎𝑙𝑙𝑒𝑙</m:t>
                      </m:r>
                      <m:r>
                        <a:rPr lang="en-US" sz="1600" i="1">
                          <a:latin typeface="Cambria Math"/>
                        </a:rPr>
                        <m:t>               </m:t>
                      </m:r>
                    </m:oMath>
                  </m:oMathPara>
                </a14:m>
                <a:endParaRPr lang="en-US" sz="1600" dirty="0">
                  <a:latin typeface="Arial "/>
                </a:endParaRPr>
              </a:p>
              <a:p>
                <a:r>
                  <a:rPr lang="en-GB" sz="1600" dirty="0">
                    <a:latin typeface="Arial "/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/>
                      </a:rPr>
                      <m:t>𝐹𝑜𝑟</m:t>
                    </m:r>
                    <m:r>
                      <a:rPr lang="en-GB" sz="1600" i="1" dirty="0" smtClean="0">
                        <a:latin typeface="Cambria Math"/>
                      </a:rPr>
                      <m:t> </m:t>
                    </m:r>
                    <m:r>
                      <a:rPr lang="en-GB" sz="1600" i="1" dirty="0" smtClean="0">
                        <a:latin typeface="Cambria Math"/>
                      </a:rPr>
                      <m:t>𝑝𝑎𝑟𝑎𝑙𝑙𝑒𝑙</m:t>
                    </m:r>
                    <m:r>
                      <a:rPr lang="en-GB" sz="1600" i="1" dirty="0" smtClean="0">
                        <a:latin typeface="Cambria Math"/>
                      </a:rPr>
                      <m:t> </m:t>
                    </m:r>
                    <m:r>
                      <a:rPr lang="en-GB" sz="1600" i="1" dirty="0" smtClean="0">
                        <a:latin typeface="Cambria Math"/>
                      </a:rPr>
                      <m:t>𝑣𝑒𝑐𝑡𝑜𝑟𝑠</m:t>
                    </m:r>
                    <m:r>
                      <a:rPr lang="en-GB" sz="1600" i="1" dirty="0" smtClean="0">
                        <a:latin typeface="Cambria Math"/>
                      </a:rPr>
                      <m:t> </m:t>
                    </m:r>
                    <m:r>
                      <a:rPr lang="en-GB" sz="1600" i="1" dirty="0" smtClean="0">
                        <a:latin typeface="Cambria Math"/>
                      </a:rPr>
                      <m:t>𝑡h𝑒</m:t>
                    </m:r>
                    <m:r>
                      <a:rPr lang="en-GB" sz="1600" i="1" dirty="0" smtClean="0">
                        <a:latin typeface="Cambria Math"/>
                      </a:rPr>
                      <m:t> </m:t>
                    </m:r>
                    <m:r>
                      <a:rPr lang="en-GB" sz="1600" i="1" dirty="0" smtClean="0">
                        <a:latin typeface="Cambria Math"/>
                      </a:rPr>
                      <m:t>𝑣𝑒𝑐𝑡𝑜𝑟</m:t>
                    </m:r>
                    <m:r>
                      <a:rPr lang="en-GB" sz="1600" i="1" dirty="0" smtClean="0">
                        <a:latin typeface="Cambria Math"/>
                      </a:rPr>
                      <m:t> </m:t>
                    </m:r>
                    <m:r>
                      <a:rPr lang="en-GB" sz="1600" i="1" dirty="0" smtClean="0">
                        <a:latin typeface="Cambria Math"/>
                      </a:rPr>
                      <m:t>𝑝𝑟𝑜𝑑𝑢𝑐𝑡</m:t>
                    </m:r>
                    <m:r>
                      <a:rPr lang="en-GB" sz="1600" i="1" dirty="0" smtClean="0">
                        <a:latin typeface="Cambria Math"/>
                      </a:rPr>
                      <m:t> </m:t>
                    </m:r>
                    <m:r>
                      <a:rPr lang="en-GB" sz="1600" i="1" dirty="0" smtClean="0">
                        <a:latin typeface="Cambria Math"/>
                      </a:rPr>
                      <m:t>𝑖𝑠</m:t>
                    </m:r>
                    <m:r>
                      <a:rPr lang="en-GB" sz="1600" i="1" dirty="0" smtClean="0">
                        <a:latin typeface="Cambria Math"/>
                      </a:rPr>
                      <m:t> 0.</m:t>
                    </m:r>
                  </m:oMath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1" y="4191000"/>
                <a:ext cx="7924800" cy="640945"/>
              </a:xfrm>
              <a:prstGeom prst="rect">
                <a:avLst/>
              </a:prstGeom>
              <a:blipFill rotWithShape="1"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593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600">
              <a:latin typeface="Arial 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-169277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600">
              <a:latin typeface="Arial 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2560" y="435045"/>
            <a:ext cx="4012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  <a:cs typeface="Arial" panose="020B0604020202020204" pitchFamily="34" charset="0"/>
              </a:rPr>
              <a:t>Properties of </a:t>
            </a:r>
            <a:r>
              <a:rPr lang="en-GB" sz="20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  <a:cs typeface="Arial" panose="020B0604020202020204" pitchFamily="34" charset="0"/>
              </a:rPr>
              <a:t>vector/cross </a:t>
            </a:r>
            <a:r>
              <a:rPr lang="en-GB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  <a:cs typeface="Arial" panose="020B0604020202020204" pitchFamily="34" charset="0"/>
              </a:rPr>
              <a:t>product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6200" y="76200"/>
                <a:ext cx="4572000" cy="55954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= 5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−2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+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       </m:t>
                      </m:r>
                    </m:oMath>
                  </m:oMathPara>
                </a14:m>
                <a:endParaRPr lang="en-US" sz="1600" dirty="0">
                  <a:latin typeface="Arial 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= 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−3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           </m:t>
                      </m:r>
                    </m:oMath>
                  </m:oMathPara>
                </a14:m>
                <a:endParaRPr lang="en-US" sz="1600" dirty="0" smtClean="0">
                  <a:latin typeface="Arial "/>
                </a:endParaRPr>
              </a:p>
              <a:p>
                <a:endParaRPr lang="en-US" sz="1600" dirty="0">
                  <a:latin typeface="Arial "/>
                </a:endParaRPr>
              </a:p>
              <a:p>
                <a:r>
                  <a:rPr lang="en-US" sz="1600" dirty="0">
                    <a:latin typeface="Arial "/>
                  </a:rPr>
                  <a:t>(a) Find the angle between them</a:t>
                </a:r>
              </a:p>
              <a:p>
                <a:r>
                  <a:rPr lang="en-US" sz="1600" dirty="0">
                    <a:latin typeface="Arial "/>
                  </a:rPr>
                  <a:t>(b) Find the unit vector perpendicular to </a:t>
                </a:r>
                <a:r>
                  <a:rPr lang="en-US" sz="1600" dirty="0" smtClean="0">
                    <a:latin typeface="Arial "/>
                  </a:rPr>
                  <a:t>both</a:t>
                </a:r>
              </a:p>
              <a:p>
                <a:endParaRPr lang="en-US" sz="1600" dirty="0">
                  <a:latin typeface="Arial 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Arial "/>
                  </a:rPr>
                  <a:t>(a)</a:t>
                </a:r>
                <a:r>
                  <a:rPr lang="en-GB" sz="1600" i="1" dirty="0">
                    <a:latin typeface="Arial "/>
                  </a:rPr>
                  <a:t> 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</a:rPr>
                      <m:t>𝜃</m:t>
                    </m:r>
                    <m:r>
                      <a:rPr lang="en-GB" sz="1600" i="1">
                        <a:latin typeface="Cambria Math"/>
                      </a:rPr>
                      <m:t>=</m:t>
                    </m:r>
                    <m:r>
                      <a:rPr lang="en-GB" sz="1600" i="1">
                        <a:latin typeface="Cambria Math"/>
                      </a:rPr>
                      <m:t>𝑎𝑟𝑐</m:t>
                    </m:r>
                    <m:r>
                      <a:rPr lang="en-GB" sz="1600" i="1">
                        <a:latin typeface="Cambria Math"/>
                      </a:rPr>
                      <m:t> </m:t>
                    </m:r>
                    <m:r>
                      <a:rPr lang="en-GB" sz="1600" i="1">
                        <a:latin typeface="Cambria Math"/>
                      </a:rPr>
                      <m:t>𝑠𝑖𝑛</m:t>
                    </m:r>
                  </m:oMath>
                </a14:m>
                <a:r>
                  <a:rPr lang="en-GB" sz="1600" b="1" i="1" dirty="0">
                    <a:latin typeface="Arial "/>
                  </a:rPr>
                  <a:t> </a:t>
                </a:r>
                <a:r>
                  <a:rPr lang="en-GB" sz="1600" i="1" dirty="0">
                    <a:latin typeface="Arial 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sz="1600" i="1">
                                <a:latin typeface="Cambria Math"/>
                              </a:rPr>
                              <m:t> × </m:t>
                            </m:r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sz="1600" dirty="0">
                  <a:latin typeface="Arial 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×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/>
                        </a:rPr>
                        <m:t>= 5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+16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+7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600" dirty="0" smtClean="0">
                  <a:latin typeface="Arial "/>
                </a:endParaRPr>
              </a:p>
              <a:p>
                <a:endParaRPr lang="en-US" sz="1600" dirty="0">
                  <a:latin typeface="Arial 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 × </m:t>
                          </m:r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5</m:t>
                          </m:r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+16</m:t>
                          </m:r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+7</m:t>
                          </m:r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sz="1600" b="1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/>
                            </a:rPr>
                            <m:t>330</m:t>
                          </m:r>
                        </m:e>
                      </m:rad>
                      <m:r>
                        <a:rPr lang="en-US" sz="1600" i="1">
                          <a:latin typeface="Cambria Math"/>
                        </a:rPr>
                        <m:t>             </m:t>
                      </m:r>
                    </m:oMath>
                  </m:oMathPara>
                </a14:m>
                <a:endParaRPr lang="en-US" sz="1600" dirty="0" smtClean="0">
                  <a:latin typeface="Arial "/>
                </a:endParaRPr>
              </a:p>
              <a:p>
                <a:endParaRPr lang="en-US" sz="1600" dirty="0">
                  <a:latin typeface="Arial 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         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/>
                          </a:rPr>
                          <m:t>30</m:t>
                        </m:r>
                      </m:e>
                    </m:rad>
                    <m:r>
                      <a:rPr lang="en-US" sz="1600" i="1">
                        <a:latin typeface="Cambria Math"/>
                      </a:rPr>
                      <m:t>        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/>
                          </a:rPr>
                          <m:t>11</m:t>
                        </m:r>
                      </m:e>
                    </m:rad>
                    <m:r>
                      <a:rPr lang="en-US" sz="1600" i="1">
                        <a:latin typeface="Cambria Math"/>
                      </a:rPr>
                      <m:t>                 </m:t>
                    </m:r>
                  </m:oMath>
                </a14:m>
                <a:r>
                  <a:rPr lang="en-US" sz="1600" dirty="0">
                    <a:latin typeface="Arial "/>
                  </a:rPr>
                  <a:t>  </a:t>
                </a:r>
                <a:endParaRPr lang="en-US" sz="1600" dirty="0" smtClean="0">
                  <a:latin typeface="Arial "/>
                </a:endParaRPr>
              </a:p>
              <a:p>
                <a:r>
                  <a:rPr lang="en-US" sz="1600" dirty="0" smtClean="0">
                    <a:latin typeface="Arial "/>
                  </a:rPr>
                  <a:t> </a:t>
                </a:r>
                <a:endParaRPr lang="en-US" sz="1600" dirty="0">
                  <a:latin typeface="Arial 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/>
                        </a:rPr>
                        <m:t>   </m:t>
                      </m:r>
                      <m:r>
                        <a:rPr lang="en-GB" sz="1600" i="1" smtClean="0">
                          <a:latin typeface="Cambria Math"/>
                        </a:rPr>
                        <m:t>   </m:t>
                      </m:r>
                      <m:r>
                        <a:rPr lang="en-GB" sz="1600" i="1">
                          <a:latin typeface="Cambria Math"/>
                        </a:rPr>
                        <m:t>   </m:t>
                      </m:r>
                      <m:r>
                        <a:rPr lang="en-GB" sz="1600" i="1">
                          <a:latin typeface="Cambria Math"/>
                        </a:rPr>
                        <m:t>𝜃</m:t>
                      </m:r>
                      <m:r>
                        <a:rPr lang="en-GB" sz="1600" i="1">
                          <a:latin typeface="Cambria Math"/>
                        </a:rPr>
                        <m:t>=</m:t>
                      </m:r>
                      <m:r>
                        <a:rPr lang="en-GB" sz="1600" i="1">
                          <a:latin typeface="Cambria Math"/>
                        </a:rPr>
                        <m:t>𝑎𝑟𝑐</m:t>
                      </m:r>
                      <m:r>
                        <a:rPr lang="en-GB" sz="1600" i="1">
                          <a:latin typeface="Cambria Math"/>
                        </a:rPr>
                        <m:t> </m:t>
                      </m:r>
                      <m:r>
                        <a:rPr lang="en-GB" sz="1600" i="1">
                          <a:latin typeface="Cambria Math"/>
                        </a:rPr>
                        <m:t>𝑠𝑖𝑛</m:t>
                      </m:r>
                      <m:r>
                        <a:rPr lang="en-GB" sz="1600" i="1">
                          <a:latin typeface="Cambria Math"/>
                        </a:rPr>
                        <m:t> 1 = </m:t>
                      </m:r>
                      <m:r>
                        <a:rPr lang="en-GB" sz="1600" i="1">
                          <a:latin typeface="Cambria Math"/>
                        </a:rPr>
                        <m:t>𝜋</m:t>
                      </m:r>
                      <m:r>
                        <a:rPr lang="en-GB" sz="1600" i="1"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sz="1600" dirty="0" smtClean="0">
                  <a:latin typeface="Arial "/>
                </a:endParaRPr>
              </a:p>
              <a:p>
                <a:endParaRPr lang="en-US" sz="1600" dirty="0">
                  <a:latin typeface="Arial "/>
                </a:endParaRPr>
              </a:p>
              <a:p>
                <a:r>
                  <a:rPr lang="en-GB" sz="1600" dirty="0">
                    <a:latin typeface="Arial "/>
                  </a:rPr>
                  <a:t>(b)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GB" sz="1600" i="1">
                        <a:latin typeface="Cambria Math"/>
                      </a:rPr>
                      <m:t>=</m:t>
                    </m:r>
                  </m:oMath>
                </a14:m>
                <a:r>
                  <a:rPr lang="en-GB" sz="1600" dirty="0">
                    <a:latin typeface="Arial 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 ×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sz="1600" i="1">
                                <a:latin typeface="Cambria Math"/>
                              </a:rPr>
                              <m:t> ×</m:t>
                            </m:r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GB" sz="1600" dirty="0">
                    <a:latin typeface="Arial 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600" i="1">
                                <a:latin typeface="Cambria Math"/>
                              </a:rPr>
                              <m:t>330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sz="1600" dirty="0">
                    <a:latin typeface="Arial 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16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76200"/>
                <a:ext cx="4572000" cy="5595443"/>
              </a:xfrm>
              <a:prstGeom prst="rect">
                <a:avLst/>
              </a:prstGeom>
              <a:blipFill rotWithShape="1"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76200" y="76200"/>
            <a:ext cx="4267200" cy="5595443"/>
          </a:xfrm>
          <a:prstGeom prst="roundRect">
            <a:avLst>
              <a:gd name="adj" fmla="val 6559"/>
            </a:avLst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19600" y="152400"/>
                <a:ext cx="4724400" cy="3322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Find </a:t>
                </a:r>
                <a:r>
                  <a:rPr lang="en-US" b="1" i="1" dirty="0"/>
                  <a:t>all</a:t>
                </a:r>
                <a:r>
                  <a:rPr lang="en-US" dirty="0"/>
                  <a:t> vectors perpendicular to both </a:t>
                </a:r>
                <a:endParaRPr lang="en-US" dirty="0" smtClean="0"/>
              </a:p>
              <a:p>
                <a:pPr>
                  <a:lnSpc>
                    <a:spcPts val="1400"/>
                  </a:lnSpc>
                </a:pPr>
                <a:endParaRPr lang="en-US" sz="16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/>
                        </a:rPr>
                        <m:t>  </m:t>
                      </m:r>
                      <m:r>
                        <a:rPr lang="en-US" sz="1600" i="1">
                          <a:latin typeface="Cambria Math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⤇   </m:t>
                      </m:r>
                      <m:r>
                        <a:rPr lang="en-US" i="1">
                          <a:latin typeface="Cambria Math"/>
                        </a:rPr>
                        <m:t>𝑣𝑒𝑐𝑡𝑜𝑟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𝑜𝑓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𝑡h𝑒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𝑓𝑜𝑟𝑚</m:t>
                      </m:r>
                      <m:r>
                        <a:rPr lang="en-US" i="1">
                          <a:latin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−2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i="1" dirty="0" smtClean="0"/>
              </a:p>
              <a:p>
                <a:pPr>
                  <a:lnSpc>
                    <a:spcPts val="1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US" i="1" dirty="0" smtClean="0"/>
              </a:p>
              <a:p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r>
                      <a:rPr lang="en-US" i="1">
                        <a:latin typeface="Cambria Math"/>
                      </a:rPr>
                      <m:t>𝑤h𝑒𝑟𝑒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𝑖𝑠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𝑎𝑛𝑦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𝑛𝑜𝑛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𝑧𝑒𝑟𝑜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𝑟𝑒𝑎𝑙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𝑛𝑢𝑚𝑏𝑒𝑟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52400"/>
                <a:ext cx="4724400" cy="3322961"/>
              </a:xfrm>
              <a:prstGeom prst="rect">
                <a:avLst/>
              </a:prstGeom>
              <a:blipFill rotWithShape="1">
                <a:blip r:embed="rId3"/>
                <a:stretch>
                  <a:fillRect l="-1032" t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4419600" y="152400"/>
            <a:ext cx="4648200" cy="3429000"/>
          </a:xfrm>
          <a:prstGeom prst="roundRect">
            <a:avLst>
              <a:gd name="adj" fmla="val 35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304800"/>
                <a:ext cx="8153400" cy="3806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Find the area of the triangle with vertices A(1,1,3),  B(4,-1,1), and  C(0,1,8)</a:t>
                </a:r>
              </a:p>
              <a:p>
                <a:endParaRPr lang="en-US" dirty="0" smtClean="0"/>
              </a:p>
              <a:p>
                <a:r>
                  <a:rPr lang="en-US" dirty="0"/>
                  <a:t>It is  one-half the area of the parallelogram determined by the </a:t>
                </a:r>
                <a:r>
                  <a:rPr lang="en-US" dirty="0" smtClean="0"/>
                  <a:t>vectors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𝐴𝐵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and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𝐴𝐶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</a:t>
                </a:r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𝐴𝐵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𝐵𝐶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   ⤇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−13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(−10)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(−13)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(−2)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i="1" dirty="0" smtClean="0"/>
              </a:p>
              <a:p>
                <a:endParaRPr lang="en-US" i="1" dirty="0" smtClean="0"/>
              </a:p>
              <a:p>
                <a:r>
                  <a:rPr lang="en-US" i="1" dirty="0"/>
                  <a:t> </a:t>
                </a:r>
                <a:r>
                  <a:rPr lang="en-US" i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=8.26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𝑢𝑛𝑖𝑡𝑠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"/>
                <a:ext cx="8153400" cy="3806363"/>
              </a:xfrm>
              <a:prstGeom prst="rect">
                <a:avLst/>
              </a:prstGeom>
              <a:blipFill rotWithShape="1">
                <a:blip r:embed="rId2"/>
                <a:stretch>
                  <a:fillRect l="-598" t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152400" y="228600"/>
            <a:ext cx="8610600" cy="3882563"/>
          </a:xfrm>
          <a:prstGeom prst="roundRect">
            <a:avLst>
              <a:gd name="adj" fmla="val 9557"/>
            </a:avLst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5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086" y="685800"/>
            <a:ext cx="9285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"/>
              </a:rPr>
              <a:t>• To find angle between vectors the easiest way is to use dot product, </a:t>
            </a:r>
            <a:r>
              <a:rPr lang="en-US" b="1" dirty="0" smtClean="0">
                <a:latin typeface="Arial "/>
              </a:rPr>
              <a:t>not</a:t>
            </a:r>
            <a:r>
              <a:rPr lang="en-US" dirty="0" smtClean="0">
                <a:latin typeface="Arial "/>
              </a:rPr>
              <a:t> vector product.</a:t>
            </a:r>
          </a:p>
          <a:p>
            <a:endParaRPr lang="en-US" dirty="0" smtClean="0">
              <a:latin typeface="Arial "/>
            </a:endParaRPr>
          </a:p>
          <a:p>
            <a:endParaRPr lang="en-US" dirty="0">
              <a:latin typeface="Arial "/>
            </a:endParaRPr>
          </a:p>
          <a:p>
            <a:endParaRPr lang="en-US" dirty="0" smtClean="0">
              <a:latin typeface="Arial "/>
            </a:endParaRPr>
          </a:p>
          <a:p>
            <a:endParaRPr lang="en-US" dirty="0" smtClean="0">
              <a:latin typeface="Arial 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809" y="4456395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  <a:cs typeface="Arial" panose="020B0604020202020204" pitchFamily="34" charset="0"/>
              </a:rPr>
              <a:t>Dot product of perpendicular vectors is zero.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57400" y="1157435"/>
                <a:ext cx="2079224" cy="811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33CC"/>
                          </a:solidFill>
                          <a:latin typeface="Cambria Math"/>
                          <a:ea typeface="Times New Roman"/>
                          <a:cs typeface="Calibri"/>
                        </a:rPr>
                        <m:t>𝜃</m:t>
                      </m:r>
                      <m:r>
                        <a:rPr lang="en-GB" i="1" smtClean="0">
                          <a:solidFill>
                            <a:srgbClr val="0033CC"/>
                          </a:solidFill>
                          <a:latin typeface="Cambria Math"/>
                          <a:ea typeface="Times New Roman"/>
                          <a:cs typeface="Calibri"/>
                        </a:rPr>
                        <m:t>=</m:t>
                      </m:r>
                      <m:r>
                        <a:rPr lang="en-GB" i="1" smtClean="0">
                          <a:solidFill>
                            <a:srgbClr val="0033CC"/>
                          </a:solidFill>
                          <a:latin typeface="Cambria Math"/>
                          <a:ea typeface="Times New Roman"/>
                          <a:cs typeface="Calibri"/>
                        </a:rPr>
                        <m:t>𝑎𝑟𝑐𝑐𝑜𝑠</m:t>
                      </m:r>
                      <m:r>
                        <a:rPr lang="en-GB" b="1" i="1">
                          <a:solidFill>
                            <a:srgbClr val="0033CC"/>
                          </a:solidFill>
                          <a:latin typeface="Cambria Math"/>
                          <a:ea typeface="Times New Roman"/>
                          <a:cs typeface="Calibri"/>
                        </a:rPr>
                        <m:t> </m:t>
                      </m:r>
                      <m:r>
                        <a:rPr lang="en-GB" i="1">
                          <a:solidFill>
                            <a:srgbClr val="0033CC"/>
                          </a:solidFill>
                          <a:latin typeface="Cambria Math"/>
                          <a:ea typeface="Times New Roman"/>
                          <a:cs typeface="Calibri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Calibri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  <m:t> •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𝑑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Calibri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Times New Roman"/>
                                      <a:cs typeface="Calibri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Calibri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Times New Roman"/>
                                      <a:cs typeface="Calibri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157435"/>
                <a:ext cx="2079224" cy="8110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84366" y="2453471"/>
                <a:ext cx="2225288" cy="812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33CC"/>
                          </a:solidFill>
                          <a:latin typeface="Cambria Math"/>
                          <a:ea typeface="Times New Roman"/>
                          <a:cs typeface="Calibri"/>
                        </a:rPr>
                        <m:t>𝜃</m:t>
                      </m:r>
                      <m:r>
                        <a:rPr lang="en-GB" i="1" smtClean="0">
                          <a:solidFill>
                            <a:srgbClr val="0033CC"/>
                          </a:solidFill>
                          <a:latin typeface="Cambria Math"/>
                          <a:ea typeface="Times New Roman"/>
                          <a:cs typeface="Calibri"/>
                        </a:rPr>
                        <m:t>=</m:t>
                      </m:r>
                      <m:r>
                        <a:rPr lang="en-GB" i="1" smtClean="0">
                          <a:solidFill>
                            <a:srgbClr val="0033CC"/>
                          </a:solidFill>
                          <a:latin typeface="Cambria Math"/>
                          <a:ea typeface="Times New Roman"/>
                          <a:cs typeface="Calibri"/>
                        </a:rPr>
                        <m:t>𝑎𝑟𝑐𝑐𝑜𝑠</m:t>
                      </m:r>
                      <m:r>
                        <a:rPr lang="en-GB" b="1" i="1">
                          <a:solidFill>
                            <a:srgbClr val="0033CC"/>
                          </a:solidFill>
                          <a:latin typeface="Cambria Math"/>
                          <a:ea typeface="Times New Roman"/>
                          <a:cs typeface="Calibri"/>
                        </a:rPr>
                        <m:t> </m:t>
                      </m:r>
                      <m:r>
                        <a:rPr lang="en-GB" i="1">
                          <a:solidFill>
                            <a:srgbClr val="0033CC"/>
                          </a:solidFill>
                          <a:latin typeface="Cambria Math"/>
                          <a:ea typeface="Times New Roman"/>
                          <a:cs typeface="Calibri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Calibri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Arial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𝑏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Times New Roman"/>
                                  <a:cs typeface="Arial"/>
                                </a:rPr>
                                <m:t> •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Arial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Calibri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Times New Roman"/>
                                      <a:cs typeface="Calibri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Calibri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Times New Roman"/>
                                      <a:cs typeface="Calibri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366" y="2453471"/>
                <a:ext cx="2225288" cy="8125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 bwMode="auto">
          <a:xfrm>
            <a:off x="288472" y="64171"/>
            <a:ext cx="4206438" cy="469229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How do we use dot and cross product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788" y="5181600"/>
            <a:ext cx="927781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900" i="1" dirty="0" smtClean="0"/>
              <a:t>• To show that two lines are perpendicular use the dot product with line direction vectors.</a:t>
            </a:r>
          </a:p>
          <a:p>
            <a:endParaRPr lang="en-US" sz="1900" dirty="0" smtClean="0"/>
          </a:p>
          <a:p>
            <a:r>
              <a:rPr lang="en-GB" sz="1900" i="1" dirty="0" smtClean="0"/>
              <a:t>• To show that two planes are perpendicular use the dot product on their normal vectors.</a:t>
            </a:r>
            <a:endParaRPr lang="en-US" sz="1900" dirty="0"/>
          </a:p>
        </p:txBody>
      </p:sp>
      <p:sp>
        <p:nvSpPr>
          <p:cNvPr id="4" name="Rectangle 3"/>
          <p:cNvSpPr/>
          <p:nvPr/>
        </p:nvSpPr>
        <p:spPr>
          <a:xfrm>
            <a:off x="4519930" y="1270860"/>
            <a:ext cx="3252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• </a:t>
            </a:r>
            <a:r>
              <a:rPr lang="en-US" dirty="0">
                <a:latin typeface="Arial "/>
              </a:rPr>
              <a:t>Angle between </a:t>
            </a:r>
            <a:r>
              <a:rPr lang="en-US" dirty="0" smtClean="0">
                <a:latin typeface="Arial "/>
              </a:rPr>
              <a:t>vectors can</a:t>
            </a:r>
          </a:p>
          <a:p>
            <a:r>
              <a:rPr lang="en-US" dirty="0">
                <a:latin typeface="Arial "/>
              </a:rPr>
              <a:t> </a:t>
            </a:r>
            <a:r>
              <a:rPr lang="en-US" dirty="0" smtClean="0">
                <a:latin typeface="Arial "/>
              </a:rPr>
              <a:t>  </a:t>
            </a:r>
            <a:r>
              <a:rPr lang="en-US" dirty="0">
                <a:latin typeface="Arial "/>
              </a:rPr>
              <a:t>be acute or obtuse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4909" y="241342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• </a:t>
            </a:r>
            <a:r>
              <a:rPr lang="en-US" dirty="0">
                <a:latin typeface="Arial "/>
              </a:rPr>
              <a:t>Angle between lines is by definition </a:t>
            </a:r>
            <a:endParaRPr lang="en-US" dirty="0" smtClean="0">
              <a:latin typeface="Arial "/>
            </a:endParaRPr>
          </a:p>
          <a:p>
            <a:r>
              <a:rPr lang="en-US" dirty="0">
                <a:latin typeface="Arial "/>
              </a:rPr>
              <a:t> </a:t>
            </a:r>
            <a:r>
              <a:rPr lang="en-US" dirty="0" smtClean="0">
                <a:latin typeface="Arial "/>
              </a:rPr>
              <a:t>  acute </a:t>
            </a:r>
            <a:r>
              <a:rPr lang="en-US" dirty="0">
                <a:latin typeface="Arial "/>
              </a:rPr>
              <a:t>angle between them, so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503274" y="3518890"/>
                <a:ext cx="3092898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/>
                  <a:t>  are direction vectors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274" y="3518890"/>
                <a:ext cx="3092898" cy="410305"/>
              </a:xfrm>
              <a:prstGeom prst="rect">
                <a:avLst/>
              </a:prstGeom>
              <a:blipFill rotWithShape="1">
                <a:blip r:embed="rId4"/>
                <a:stretch>
                  <a:fillRect t="-22059" r="-1183" b="-2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134347"/>
            <a:ext cx="2416875" cy="169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0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45" y="1594025"/>
            <a:ext cx="1708110" cy="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45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354</Words>
  <Application>Microsoft Office PowerPoint</Application>
  <PresentationFormat>On-screen Show (4:3)</PresentationFormat>
  <Paragraphs>117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</vt:lpstr>
      <vt:lpstr>Calibri</vt:lpstr>
      <vt:lpstr>Cambria Math</vt:lpstr>
      <vt:lpstr>Times New Roman</vt:lpstr>
      <vt:lpstr>Office Theme</vt:lpstr>
      <vt:lpstr>Equation.DSMT4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Jakisa</dc:creator>
  <cp:lastModifiedBy>Rizwan Fazal</cp:lastModifiedBy>
  <cp:revision>156</cp:revision>
  <dcterms:created xsi:type="dcterms:W3CDTF">2013-09-27T22:22:37Z</dcterms:created>
  <dcterms:modified xsi:type="dcterms:W3CDTF">2023-01-26T06:59:01Z</dcterms:modified>
</cp:coreProperties>
</file>