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0" r:id="rId3"/>
    <p:sldId id="270" r:id="rId4"/>
    <p:sldId id="272" r:id="rId5"/>
    <p:sldId id="271"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2021-01-19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2021-01-19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2021-01-19</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2021-01-19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2021-01-19</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2021-01-19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2021-01-19</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2021-01-19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2021-01-19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2021-01-19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2021-01-19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2021-01-19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2021-01-19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2021-01-19</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Applied Physics</a:t>
            </a:r>
            <a:br>
              <a:rPr lang="en-US" dirty="0" smtClean="0"/>
            </a:br>
            <a:r>
              <a:rPr lang="en-US" sz="2800" dirty="0" smtClean="0"/>
              <a:t/>
            </a:r>
            <a:br>
              <a:rPr lang="en-US" sz="2800" dirty="0" smtClean="0"/>
            </a:br>
            <a:r>
              <a:rPr lang="en-US" sz="2800" dirty="0" smtClean="0"/>
              <a:t>Lecture #. 15</a:t>
            </a:r>
            <a:endParaRPr lang="en-US" sz="2800" dirty="0"/>
          </a:p>
        </p:txBody>
      </p:sp>
      <p:sp>
        <p:nvSpPr>
          <p:cNvPr id="3" name="Subtitle 2"/>
          <p:cNvSpPr>
            <a:spLocks noGrp="1"/>
          </p:cNvSpPr>
          <p:nvPr>
            <p:ph type="subTitle" idx="1"/>
          </p:nvPr>
        </p:nvSpPr>
        <p:spPr/>
        <p:txBody>
          <a:bodyPr/>
          <a:lstStyle/>
          <a:p>
            <a:r>
              <a:rPr lang="en-US" dirty="0" smtClean="0"/>
              <a:t>Author: Rizwan Fazal</a:t>
            </a:r>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Laws of Constant Acceleration</a:t>
            </a:r>
            <a:endParaRPr lang="en-US" sz="3600" dirty="0"/>
          </a:p>
        </p:txBody>
      </p:sp>
      <p:sp>
        <p:nvSpPr>
          <p:cNvPr id="14" name="Content Placeholder 2"/>
          <p:cNvSpPr>
            <a:spLocks noGrp="1"/>
          </p:cNvSpPr>
          <p:nvPr>
            <p:ph idx="1"/>
          </p:nvPr>
        </p:nvSpPr>
        <p:spPr/>
        <p:txBody>
          <a:bodyPr>
            <a:noAutofit/>
          </a:bodyPr>
          <a:lstStyle/>
          <a:p>
            <a:r>
              <a:rPr lang="en-US" sz="2400" dirty="0" smtClean="0"/>
              <a:t>There are three equations of motion if there is a uniform acceleration.</a:t>
            </a:r>
          </a:p>
          <a:p>
            <a:r>
              <a:rPr lang="en-US" sz="2400" dirty="0" smtClean="0"/>
              <a:t>They can only be applied when acceleration is constant and motion in a straight line.</a:t>
            </a:r>
          </a:p>
          <a:p>
            <a:r>
              <a:rPr lang="en-US" sz="2400" dirty="0" smtClean="0"/>
              <a:t>These equations are used to derive the components like displacement, velocity (initial &amp; final), time and acceleration.</a:t>
            </a:r>
            <a:endParaRPr lang="en-US" sz="2400" dirty="0"/>
          </a:p>
          <a:p>
            <a:pPr lvl="4"/>
            <a:endParaRPr lang="en-US" dirty="0" smtClean="0"/>
          </a:p>
          <a:p>
            <a:pPr lvl="4"/>
            <a:r>
              <a:rPr lang="en-US" sz="2400" dirty="0" smtClean="0"/>
              <a:t>v = u + at</a:t>
            </a:r>
          </a:p>
          <a:p>
            <a:pPr lvl="4"/>
            <a:r>
              <a:rPr lang="en-US" sz="2400" dirty="0"/>
              <a:t>v</a:t>
            </a:r>
            <a:r>
              <a:rPr lang="en-US" sz="2400" baseline="30000" dirty="0" smtClean="0"/>
              <a:t>2</a:t>
            </a:r>
            <a:r>
              <a:rPr lang="en-US" sz="2400" dirty="0" smtClean="0"/>
              <a:t> = u</a:t>
            </a:r>
            <a:r>
              <a:rPr lang="en-US" sz="2400" baseline="30000" dirty="0" smtClean="0"/>
              <a:t>2</a:t>
            </a:r>
            <a:r>
              <a:rPr lang="en-US" sz="2400" dirty="0" smtClean="0"/>
              <a:t> + 2as</a:t>
            </a:r>
          </a:p>
          <a:p>
            <a:pPr lvl="4"/>
            <a:r>
              <a:rPr lang="en-US" sz="2400" dirty="0" smtClean="0"/>
              <a:t>s = ut +1/2(at</a:t>
            </a:r>
            <a:r>
              <a:rPr lang="en-US" sz="2400" baseline="30000" dirty="0" smtClean="0"/>
              <a:t>2</a:t>
            </a:r>
            <a:r>
              <a:rPr lang="en-US" sz="2400" dirty="0" smtClean="0"/>
              <a:t>)</a:t>
            </a:r>
          </a:p>
          <a:p>
            <a:pPr lvl="4"/>
            <a:endParaRPr lang="en-US" sz="2000" dirty="0" smtClean="0"/>
          </a:p>
        </p:txBody>
      </p:sp>
    </p:spTree>
    <p:extLst>
      <p:ext uri="{BB962C8B-B14F-4D97-AF65-F5344CB8AC3E}">
        <p14:creationId xmlns:p14="http://schemas.microsoft.com/office/powerpoint/2010/main" val="761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Equilibrium</a:t>
            </a:r>
            <a:endParaRPr lang="en-US" sz="3600" dirty="0"/>
          </a:p>
        </p:txBody>
      </p:sp>
      <p:sp>
        <p:nvSpPr>
          <p:cNvPr id="14" name="Content Placeholder 2"/>
          <p:cNvSpPr>
            <a:spLocks noGrp="1"/>
          </p:cNvSpPr>
          <p:nvPr>
            <p:ph idx="1"/>
          </p:nvPr>
        </p:nvSpPr>
        <p:spPr/>
        <p:txBody>
          <a:bodyPr>
            <a:noAutofit/>
          </a:bodyPr>
          <a:lstStyle/>
          <a:p>
            <a:r>
              <a:rPr lang="en-US" sz="2400" dirty="0" smtClean="0"/>
              <a:t>An object is in equilibrium if the net force acting on that object is equal to zero. </a:t>
            </a:r>
          </a:p>
          <a:p>
            <a:r>
              <a:rPr lang="en-US" sz="2400" dirty="0" smtClean="0"/>
              <a:t>An object that is not moving is in equilibrium, however an object in equilibrium is not necessarily at rest.</a:t>
            </a:r>
          </a:p>
          <a:p>
            <a:r>
              <a:rPr lang="en-US" sz="2400" dirty="0" smtClean="0"/>
              <a:t>An object that is moving can also be in equilibrium provided that it maintains a constant velocity.</a:t>
            </a:r>
          </a:p>
          <a:p>
            <a:r>
              <a:rPr lang="en-US" sz="2400" dirty="0" smtClean="0"/>
              <a:t>According to Newton’s 2</a:t>
            </a:r>
            <a:r>
              <a:rPr lang="en-US" sz="2400" baseline="30000" dirty="0" smtClean="0"/>
              <a:t>nd</a:t>
            </a:r>
            <a:r>
              <a:rPr lang="en-US" sz="2400" dirty="0" smtClean="0"/>
              <a:t> law of motion:</a:t>
            </a:r>
          </a:p>
          <a:p>
            <a:pPr lvl="3"/>
            <a:endParaRPr lang="en-US" dirty="0"/>
          </a:p>
          <a:p>
            <a:pPr lvl="4"/>
            <a:r>
              <a:rPr lang="en-US" sz="2400" dirty="0" smtClean="0"/>
              <a:t>Σ F = ma = 0 (meaning, a = 0)</a:t>
            </a:r>
            <a:endParaRPr lang="en-US" dirty="0" smtClean="0"/>
          </a:p>
          <a:p>
            <a:endParaRPr lang="en-US" sz="2400" dirty="0" smtClean="0"/>
          </a:p>
        </p:txBody>
      </p:sp>
    </p:spTree>
    <p:extLst>
      <p:ext uri="{BB962C8B-B14F-4D97-AF65-F5344CB8AC3E}">
        <p14:creationId xmlns:p14="http://schemas.microsoft.com/office/powerpoint/2010/main" val="30988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Equilibrium</a:t>
            </a:r>
            <a:endParaRPr lang="en-US" sz="3600" dirty="0"/>
          </a:p>
        </p:txBody>
      </p:sp>
      <p:sp>
        <p:nvSpPr>
          <p:cNvPr id="14" name="Content Placeholder 2"/>
          <p:cNvSpPr>
            <a:spLocks noGrp="1"/>
          </p:cNvSpPr>
          <p:nvPr>
            <p:ph idx="1"/>
          </p:nvPr>
        </p:nvSpPr>
        <p:spPr/>
        <p:txBody>
          <a:bodyPr>
            <a:noAutofit/>
          </a:bodyPr>
          <a:lstStyle/>
          <a:p>
            <a:r>
              <a:rPr lang="en-US" sz="2400" dirty="0" smtClean="0"/>
              <a:t>Static Equilibrium:</a:t>
            </a:r>
          </a:p>
          <a:p>
            <a:pPr marL="0" indent="0">
              <a:buNone/>
            </a:pPr>
            <a:r>
              <a:rPr lang="en-US" sz="2400" dirty="0"/>
              <a:t>	</a:t>
            </a:r>
            <a:r>
              <a:rPr lang="en-US" sz="2400" dirty="0" smtClean="0"/>
              <a:t>Where the object’s velocity is zero.</a:t>
            </a:r>
          </a:p>
          <a:p>
            <a:r>
              <a:rPr lang="en-US" sz="2400" dirty="0" smtClean="0"/>
              <a:t>Dynamic Equilibrium:</a:t>
            </a:r>
          </a:p>
          <a:p>
            <a:pPr marL="0" indent="0">
              <a:buNone/>
            </a:pPr>
            <a:r>
              <a:rPr lang="en-US" sz="2400" dirty="0"/>
              <a:t>	</a:t>
            </a:r>
            <a:r>
              <a:rPr lang="en-US" sz="2400" dirty="0" smtClean="0"/>
              <a:t>Where the object is moving at a constant velocity. The forces in all 	directions are balanced.</a:t>
            </a:r>
          </a:p>
        </p:txBody>
      </p:sp>
    </p:spTree>
    <p:extLst>
      <p:ext uri="{BB962C8B-B14F-4D97-AF65-F5344CB8AC3E}">
        <p14:creationId xmlns:p14="http://schemas.microsoft.com/office/powerpoint/2010/main" val="164674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Moment of Force</a:t>
            </a:r>
            <a:endParaRPr lang="en-US" sz="3600" dirty="0"/>
          </a:p>
        </p:txBody>
      </p:sp>
      <p:sp>
        <p:nvSpPr>
          <p:cNvPr id="14" name="Content Placeholder 2"/>
          <p:cNvSpPr>
            <a:spLocks noGrp="1"/>
          </p:cNvSpPr>
          <p:nvPr>
            <p:ph idx="1"/>
          </p:nvPr>
        </p:nvSpPr>
        <p:spPr/>
        <p:txBody>
          <a:bodyPr>
            <a:noAutofit/>
          </a:bodyPr>
          <a:lstStyle/>
          <a:p>
            <a:r>
              <a:rPr lang="en-US" sz="2400" dirty="0" smtClean="0"/>
              <a:t>The moment of a force or torque, r, is defined as the turning effect of the force about a pivot.</a:t>
            </a:r>
          </a:p>
          <a:p>
            <a:r>
              <a:rPr lang="en-US" sz="2400" dirty="0" smtClean="0"/>
              <a:t>It is the product of force (F) and the perpendicular distance (d) from the line of action of the force to the pivot.</a:t>
            </a:r>
          </a:p>
          <a:p>
            <a:r>
              <a:rPr lang="en-US" sz="2400" dirty="0" smtClean="0"/>
              <a:t>The SI unit of moment of a force is Newton-meter and it is a vector quantity</a:t>
            </a:r>
          </a:p>
          <a:p>
            <a:r>
              <a:rPr lang="en-US" sz="2400" dirty="0" smtClean="0"/>
              <a:t>Its direction is given by the right-hand grip rule perpendicular to the plane of the force and pivot point which is parallel to the axis of rotation</a:t>
            </a:r>
          </a:p>
          <a:p>
            <a:pPr marL="0" indent="0">
              <a:buNone/>
            </a:pPr>
            <a:endParaRPr lang="en-US" sz="2400" dirty="0" smtClean="0"/>
          </a:p>
          <a:p>
            <a:endParaRPr lang="en-US" sz="2400" dirty="0" smtClean="0"/>
          </a:p>
        </p:txBody>
      </p:sp>
    </p:spTree>
    <p:extLst>
      <p:ext uri="{BB962C8B-B14F-4D97-AF65-F5344CB8AC3E}">
        <p14:creationId xmlns:p14="http://schemas.microsoft.com/office/powerpoint/2010/main" val="345377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Moment of Force</a:t>
            </a:r>
            <a:endParaRPr lang="en-US" sz="3600" dirty="0"/>
          </a:p>
        </p:txBody>
      </p:sp>
      <p:sp>
        <p:nvSpPr>
          <p:cNvPr id="14" name="Content Placeholder 2"/>
          <p:cNvSpPr>
            <a:spLocks noGrp="1"/>
          </p:cNvSpPr>
          <p:nvPr>
            <p:ph idx="1"/>
          </p:nvPr>
        </p:nvSpPr>
        <p:spPr/>
        <p:txBody>
          <a:bodyPr>
            <a:noAutofit/>
          </a:bodyPr>
          <a:lstStyle/>
          <a:p>
            <a:r>
              <a:rPr lang="en-US" sz="2400" dirty="0" smtClean="0"/>
              <a:t>Mathematically,</a:t>
            </a:r>
          </a:p>
          <a:p>
            <a:pPr marL="0" indent="0">
              <a:buNone/>
            </a:pPr>
            <a:r>
              <a:rPr lang="en-US" sz="2400" dirty="0"/>
              <a:t>	</a:t>
            </a:r>
            <a:r>
              <a:rPr lang="en-US" sz="2400" dirty="0" smtClean="0"/>
              <a:t>	r = F x d</a:t>
            </a:r>
          </a:p>
          <a:p>
            <a:pPr marL="0" indent="0">
              <a:buNone/>
            </a:pPr>
            <a:r>
              <a:rPr lang="en-US" sz="2400" dirty="0" smtClean="0"/>
              <a:t>   Where;</a:t>
            </a:r>
          </a:p>
          <a:p>
            <a:pPr marL="0" indent="0">
              <a:buNone/>
            </a:pPr>
            <a:r>
              <a:rPr lang="en-US" sz="2400" dirty="0"/>
              <a:t>	</a:t>
            </a:r>
            <a:r>
              <a:rPr lang="en-US" sz="2400" dirty="0" smtClean="0"/>
              <a:t>r = moment of force / torque</a:t>
            </a:r>
          </a:p>
          <a:p>
            <a:pPr marL="0" indent="0">
              <a:buNone/>
            </a:pPr>
            <a:r>
              <a:rPr lang="en-US" sz="2400" dirty="0"/>
              <a:t>	</a:t>
            </a:r>
            <a:r>
              <a:rPr lang="en-US" sz="2400" dirty="0" smtClean="0"/>
              <a:t>F = force</a:t>
            </a:r>
          </a:p>
          <a:p>
            <a:pPr marL="0" indent="0">
              <a:buNone/>
            </a:pPr>
            <a:r>
              <a:rPr lang="en-US" sz="2400" dirty="0"/>
              <a:t>	</a:t>
            </a:r>
            <a:r>
              <a:rPr lang="en-US" sz="2400" dirty="0" smtClean="0"/>
              <a:t>d = perpendicular distance from the line of action of the force to the 	      pivot</a:t>
            </a:r>
          </a:p>
          <a:p>
            <a:pPr marL="0" indent="0">
              <a:buNone/>
            </a:pPr>
            <a:r>
              <a:rPr lang="en-US" sz="2400" dirty="0"/>
              <a:t>	</a:t>
            </a:r>
            <a:endParaRPr lang="en-US" sz="2400" dirty="0" smtClean="0"/>
          </a:p>
        </p:txBody>
      </p:sp>
    </p:spTree>
    <p:extLst>
      <p:ext uri="{BB962C8B-B14F-4D97-AF65-F5344CB8AC3E}">
        <p14:creationId xmlns:p14="http://schemas.microsoft.com/office/powerpoint/2010/main" val="102246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Moment of Force</a:t>
            </a:r>
            <a:endParaRPr lang="en-US" sz="3600" dirty="0"/>
          </a:p>
        </p:txBody>
      </p:sp>
      <p:sp>
        <p:nvSpPr>
          <p:cNvPr id="14" name="Content Placeholder 2"/>
          <p:cNvSpPr>
            <a:spLocks noGrp="1"/>
          </p:cNvSpPr>
          <p:nvPr>
            <p:ph idx="1"/>
          </p:nvPr>
        </p:nvSpPr>
        <p:spPr/>
        <p:txBody>
          <a:bodyPr>
            <a:noAutofit/>
          </a:bodyPr>
          <a:lstStyle/>
          <a:p>
            <a:pPr marL="0" indent="0">
              <a:buNone/>
            </a:pPr>
            <a:r>
              <a:rPr lang="en-US" sz="2400" dirty="0"/>
              <a:t>	</a:t>
            </a:r>
            <a:endParaRPr lang="en-US" sz="2400" dirty="0" smtClean="0"/>
          </a:p>
        </p:txBody>
      </p:sp>
      <p:pic>
        <p:nvPicPr>
          <p:cNvPr id="2" name="Picture 1"/>
          <p:cNvPicPr>
            <a:picLocks noChangeAspect="1"/>
          </p:cNvPicPr>
          <p:nvPr/>
        </p:nvPicPr>
        <p:blipFill>
          <a:blip r:embed="rId2"/>
          <a:stretch>
            <a:fillRect/>
          </a:stretch>
        </p:blipFill>
        <p:spPr>
          <a:xfrm>
            <a:off x="1729106" y="2021103"/>
            <a:ext cx="8730739" cy="4325503"/>
          </a:xfrm>
          <a:prstGeom prst="rect">
            <a:avLst/>
          </a:prstGeom>
        </p:spPr>
      </p:pic>
    </p:spTree>
    <p:extLst>
      <p:ext uri="{BB962C8B-B14F-4D97-AF65-F5344CB8AC3E}">
        <p14:creationId xmlns:p14="http://schemas.microsoft.com/office/powerpoint/2010/main" val="44021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Electrostatic Force</a:t>
            </a:r>
            <a:endParaRPr lang="en-US" sz="3600" dirty="0"/>
          </a:p>
        </p:txBody>
      </p:sp>
      <p:sp>
        <p:nvSpPr>
          <p:cNvPr id="14" name="Content Placeholder 2"/>
          <p:cNvSpPr>
            <a:spLocks noGrp="1"/>
          </p:cNvSpPr>
          <p:nvPr>
            <p:ph idx="1"/>
          </p:nvPr>
        </p:nvSpPr>
        <p:spPr/>
        <p:txBody>
          <a:bodyPr>
            <a:noAutofit/>
          </a:bodyPr>
          <a:lstStyle/>
          <a:p>
            <a:r>
              <a:rPr lang="en-US" sz="2400" dirty="0" smtClean="0"/>
              <a:t>Electrostatic force or Coulomb force is the force of attraction or repulsion between particles or objects due to their electric charge.</a:t>
            </a:r>
          </a:p>
          <a:p>
            <a:pPr marL="0" indent="0">
              <a:buNone/>
            </a:pPr>
            <a:endParaRPr lang="en-US" sz="2400" dirty="0" smtClean="0"/>
          </a:p>
          <a:p>
            <a:r>
              <a:rPr lang="en-US" sz="2400" dirty="0" smtClean="0"/>
              <a:t>Two like electric charges, both positive or negative, repel each other along a straight line between their centers.</a:t>
            </a:r>
          </a:p>
          <a:p>
            <a:pPr marL="0" indent="0">
              <a:buNone/>
            </a:pPr>
            <a:endParaRPr lang="en-US" sz="2400" dirty="0" smtClean="0"/>
          </a:p>
          <a:p>
            <a:r>
              <a:rPr lang="en-US" sz="2400" dirty="0" smtClean="0"/>
              <a:t>Two unlike charges, one positive and another one negative, attracts each other along a straight line joining their centers.</a:t>
            </a:r>
          </a:p>
          <a:p>
            <a:endParaRPr lang="en-US" sz="2400" dirty="0" smtClean="0"/>
          </a:p>
          <a:p>
            <a:pPr marL="0" indent="0">
              <a:buNone/>
            </a:pPr>
            <a:r>
              <a:rPr lang="en-US" sz="2400" dirty="0"/>
              <a:t>	</a:t>
            </a:r>
            <a:endParaRPr lang="en-US" sz="2400" dirty="0" smtClean="0"/>
          </a:p>
        </p:txBody>
      </p:sp>
    </p:spTree>
    <p:extLst>
      <p:ext uri="{BB962C8B-B14F-4D97-AF65-F5344CB8AC3E}">
        <p14:creationId xmlns:p14="http://schemas.microsoft.com/office/powerpoint/2010/main" val="420737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Coulomb’s Law</a:t>
            </a:r>
            <a:endParaRPr lang="en-US" sz="3600" dirty="0"/>
          </a:p>
        </p:txBody>
      </p:sp>
      <p:sp>
        <p:nvSpPr>
          <p:cNvPr id="14" name="Content Placeholder 2"/>
          <p:cNvSpPr>
            <a:spLocks noGrp="1"/>
          </p:cNvSpPr>
          <p:nvPr>
            <p:ph idx="1"/>
          </p:nvPr>
        </p:nvSpPr>
        <p:spPr/>
        <p:txBody>
          <a:bodyPr>
            <a:noAutofit/>
          </a:bodyPr>
          <a:lstStyle/>
          <a:p>
            <a:r>
              <a:rPr lang="en-US" sz="2400" dirty="0" smtClean="0"/>
              <a:t>The Coulomb’s law states that;</a:t>
            </a:r>
          </a:p>
          <a:p>
            <a:pPr marL="0" indent="0">
              <a:buNone/>
            </a:pPr>
            <a:r>
              <a:rPr lang="en-US" sz="2400" dirty="0"/>
              <a:t>	</a:t>
            </a:r>
            <a:r>
              <a:rPr lang="en-US" sz="2400" dirty="0" smtClean="0"/>
              <a:t>The magnitude of the electric force </a:t>
            </a:r>
            <a:r>
              <a:rPr lang="en-US" sz="2400" i="1" dirty="0" smtClean="0"/>
              <a:t>F</a:t>
            </a:r>
            <a:r>
              <a:rPr lang="en-US" sz="2400" dirty="0" smtClean="0"/>
              <a:t> is directly proportional to the amount of one charge, q</a:t>
            </a:r>
            <a:r>
              <a:rPr lang="en-US" sz="2400" baseline="-25000" dirty="0" smtClean="0"/>
              <a:t>1</a:t>
            </a:r>
            <a:r>
              <a:rPr lang="en-US" sz="2400" dirty="0" smtClean="0"/>
              <a:t>, multiplied by the other charge, q</a:t>
            </a:r>
            <a:r>
              <a:rPr lang="en-US" sz="2400" baseline="-25000" dirty="0" smtClean="0"/>
              <a:t>2</a:t>
            </a:r>
            <a:r>
              <a:rPr lang="en-US" sz="2400" dirty="0" smtClean="0"/>
              <a:t>, and inversely proportional to the square of the distance ‘r’ between their centers</a:t>
            </a:r>
            <a:r>
              <a:rPr lang="en-US" sz="2400" dirty="0" smtClean="0"/>
              <a:t>.</a:t>
            </a:r>
          </a:p>
          <a:p>
            <a:pPr marL="0" indent="0">
              <a:buNone/>
            </a:pPr>
            <a:endParaRPr lang="en-US" sz="2400" i="1" dirty="0" smtClean="0"/>
          </a:p>
          <a:p>
            <a:r>
              <a:rPr lang="en-US" sz="2400" dirty="0" smtClean="0"/>
              <a:t>Mathematically, we can express the above law as;</a:t>
            </a:r>
          </a:p>
          <a:p>
            <a:pPr marL="0" indent="0">
              <a:buNone/>
            </a:pPr>
            <a:r>
              <a:rPr lang="en-US" sz="2400" dirty="0"/>
              <a:t>	</a:t>
            </a:r>
            <a:r>
              <a:rPr lang="en-US" sz="2400" dirty="0" smtClean="0"/>
              <a:t>	</a:t>
            </a:r>
            <a:r>
              <a:rPr lang="en-US" sz="2800" dirty="0" smtClean="0"/>
              <a:t>F = k </a:t>
            </a:r>
            <a:r>
              <a:rPr lang="en-US" sz="2800" dirty="0" smtClean="0"/>
              <a:t>q</a:t>
            </a:r>
            <a:r>
              <a:rPr lang="en-US" sz="2800" baseline="-25000" dirty="0" smtClean="0"/>
              <a:t>1</a:t>
            </a:r>
            <a:r>
              <a:rPr lang="en-US" sz="2800" dirty="0" smtClean="0"/>
              <a:t>q</a:t>
            </a:r>
            <a:r>
              <a:rPr lang="en-US" sz="2800" baseline="-25000" dirty="0" smtClean="0"/>
              <a:t>2</a:t>
            </a:r>
            <a:r>
              <a:rPr lang="en-US" sz="2800" dirty="0" smtClean="0"/>
              <a:t>/r</a:t>
            </a:r>
            <a:r>
              <a:rPr lang="en-US" sz="2800" baseline="30000" dirty="0" smtClean="0"/>
              <a:t>2</a:t>
            </a:r>
            <a:r>
              <a:rPr lang="en-US" sz="2800" dirty="0" smtClean="0"/>
              <a:t> 		(k is Coulomb’s constant)</a:t>
            </a:r>
            <a:endParaRPr lang="en-US" sz="2800" baseline="30000" dirty="0" smtClean="0"/>
          </a:p>
          <a:p>
            <a:pPr marL="0" indent="0">
              <a:buNone/>
            </a:pPr>
            <a:endParaRPr lang="en-US" sz="2800" baseline="30000" dirty="0" smtClean="0"/>
          </a:p>
        </p:txBody>
      </p:sp>
    </p:spTree>
    <p:extLst>
      <p:ext uri="{BB962C8B-B14F-4D97-AF65-F5344CB8AC3E}">
        <p14:creationId xmlns:p14="http://schemas.microsoft.com/office/powerpoint/2010/main" val="275179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Coulomb’s Law</a:t>
            </a:r>
            <a:endParaRPr lang="en-US" sz="3600" dirty="0"/>
          </a:p>
        </p:txBody>
      </p:sp>
      <p:pic>
        <p:nvPicPr>
          <p:cNvPr id="1026" name="Picture 2" descr="Coulombs La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688" y="1828456"/>
            <a:ext cx="7196446" cy="492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02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Table of Contents</a:t>
            </a:r>
            <a:endParaRPr lang="en-US" sz="3600" dirty="0"/>
          </a:p>
        </p:txBody>
      </p:sp>
      <p:sp>
        <p:nvSpPr>
          <p:cNvPr id="14" name="Content Placeholder 2"/>
          <p:cNvSpPr>
            <a:spLocks noGrp="1"/>
          </p:cNvSpPr>
          <p:nvPr>
            <p:ph idx="1"/>
          </p:nvPr>
        </p:nvSpPr>
        <p:spPr/>
        <p:txBody>
          <a:bodyPr/>
          <a:lstStyle/>
          <a:p>
            <a:r>
              <a:rPr lang="en-US" sz="2400" dirty="0" smtClean="0"/>
              <a:t>Centripetal &amp; Centrifugal Forces</a:t>
            </a:r>
          </a:p>
          <a:p>
            <a:r>
              <a:rPr lang="en-US" sz="2400" dirty="0" smtClean="0"/>
              <a:t>Equations of Motion</a:t>
            </a:r>
          </a:p>
          <a:p>
            <a:r>
              <a:rPr lang="en-US" sz="2400" dirty="0" smtClean="0"/>
              <a:t>Equilibrium</a:t>
            </a:r>
          </a:p>
          <a:p>
            <a:r>
              <a:rPr lang="en-US" sz="2400" dirty="0" smtClean="0"/>
              <a:t>Moment of Force </a:t>
            </a:r>
          </a:p>
          <a:p>
            <a:r>
              <a:rPr lang="en-US" sz="2400" dirty="0" smtClean="0"/>
              <a:t>Electrostatic Force &amp; Coulomb’s Law</a:t>
            </a:r>
          </a:p>
          <a:p>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Centripetal Force</a:t>
            </a:r>
            <a:endParaRPr lang="en-US" sz="3600" dirty="0"/>
          </a:p>
        </p:txBody>
      </p:sp>
      <p:sp>
        <p:nvSpPr>
          <p:cNvPr id="14" name="Content Placeholder 2"/>
          <p:cNvSpPr>
            <a:spLocks noGrp="1"/>
          </p:cNvSpPr>
          <p:nvPr>
            <p:ph idx="1"/>
          </p:nvPr>
        </p:nvSpPr>
        <p:spPr/>
        <p:txBody>
          <a:bodyPr>
            <a:noAutofit/>
          </a:bodyPr>
          <a:lstStyle/>
          <a:p>
            <a:r>
              <a:rPr lang="en-US" sz="2400" dirty="0" smtClean="0"/>
              <a:t>Centripetal force is the force acting towards the center of the circular path.</a:t>
            </a:r>
            <a:endParaRPr lang="en-US" sz="2400" dirty="0"/>
          </a:p>
          <a:p>
            <a:r>
              <a:rPr lang="en-US" sz="2400" dirty="0" smtClean="0"/>
              <a:t>If any moving object in a circular path is constantly changing its direction means it is constantly accelerating. </a:t>
            </a:r>
            <a:endParaRPr lang="en-US" sz="2400" dirty="0"/>
          </a:p>
          <a:p>
            <a:r>
              <a:rPr lang="en-US" sz="2400" dirty="0" smtClean="0"/>
              <a:t>Using Newton’s second law of motion, if an object is travelling in a circular path, it is found that the centripetal force of an object moving in a circular path always acts towards the center of the circle.</a:t>
            </a:r>
          </a:p>
        </p:txBody>
      </p:sp>
    </p:spTree>
    <p:extLst>
      <p:ext uri="{BB962C8B-B14F-4D97-AF65-F5344CB8AC3E}">
        <p14:creationId xmlns:p14="http://schemas.microsoft.com/office/powerpoint/2010/main" val="23146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Centripetal Force</a:t>
            </a:r>
            <a:endParaRPr lang="en-US" sz="3600" dirty="0"/>
          </a:p>
        </p:txBody>
      </p:sp>
      <p:pic>
        <p:nvPicPr>
          <p:cNvPr id="1026" name="Picture 2" descr="Definition of centripetal force.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057" y="1972731"/>
            <a:ext cx="7457704" cy="450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64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Calculating Centripetal Force</a:t>
            </a:r>
            <a:endParaRPr lang="en-US" sz="3600" dirty="0"/>
          </a:p>
        </p:txBody>
      </p:sp>
      <p:sp>
        <p:nvSpPr>
          <p:cNvPr id="14" name="Content Placeholder 2"/>
          <p:cNvSpPr>
            <a:spLocks noGrp="1"/>
          </p:cNvSpPr>
          <p:nvPr>
            <p:ph idx="1"/>
          </p:nvPr>
        </p:nvSpPr>
        <p:spPr/>
        <p:txBody>
          <a:bodyPr>
            <a:noAutofit/>
          </a:bodyPr>
          <a:lstStyle/>
          <a:p>
            <a:r>
              <a:rPr lang="en-US" sz="2400" dirty="0" smtClean="0"/>
              <a:t>It is the product of mass (kg) and tangential velocity (m/s) squared, divided by the radius (meters), as given below;</a:t>
            </a:r>
          </a:p>
          <a:p>
            <a:pPr marL="0" indent="0">
              <a:buNone/>
            </a:pPr>
            <a:endParaRPr lang="en-US" sz="2400" dirty="0" smtClean="0"/>
          </a:p>
          <a:p>
            <a:pPr marL="0" indent="0">
              <a:buNone/>
            </a:pPr>
            <a:r>
              <a:rPr lang="en-US" sz="2400" dirty="0" smtClean="0"/>
              <a:t>				</a:t>
            </a:r>
            <a:r>
              <a:rPr lang="en-US" sz="2400" dirty="0"/>
              <a:t>F = ma</a:t>
            </a:r>
            <a:r>
              <a:rPr lang="en-US" sz="2400" baseline="-25000" dirty="0"/>
              <a:t>c</a:t>
            </a:r>
            <a:r>
              <a:rPr lang="en-US" sz="2400" dirty="0"/>
              <a:t> = </a:t>
            </a:r>
            <a:r>
              <a:rPr lang="en-US" sz="2400" dirty="0" smtClean="0"/>
              <a:t>mv</a:t>
            </a:r>
            <a:r>
              <a:rPr lang="en-US" sz="2400" baseline="30000" dirty="0" smtClean="0"/>
              <a:t>2</a:t>
            </a:r>
            <a:r>
              <a:rPr lang="en-US" sz="2400" dirty="0" smtClean="0"/>
              <a:t>/r</a:t>
            </a:r>
            <a:endParaRPr lang="en-US" sz="2400" dirty="0"/>
          </a:p>
          <a:p>
            <a:pPr>
              <a:spcBef>
                <a:spcPts val="0"/>
              </a:spcBef>
            </a:pPr>
            <a:r>
              <a:rPr lang="en-US" sz="2400" dirty="0" smtClean="0"/>
              <a:t>F </a:t>
            </a:r>
            <a:r>
              <a:rPr lang="en-US" sz="2400" dirty="0" smtClean="0">
                <a:sym typeface="Wingdings" panose="05000000000000000000" pitchFamily="2" charset="2"/>
              </a:rPr>
              <a:t> Centripetal Force</a:t>
            </a:r>
          </a:p>
          <a:p>
            <a:pPr>
              <a:spcBef>
                <a:spcPts val="0"/>
              </a:spcBef>
            </a:pPr>
            <a:r>
              <a:rPr lang="en-US" sz="2400" dirty="0" smtClean="0">
                <a:sym typeface="Wingdings" panose="05000000000000000000" pitchFamily="2" charset="2"/>
              </a:rPr>
              <a:t>a</a:t>
            </a:r>
            <a:r>
              <a:rPr lang="en-US" sz="2400" baseline="-25000" dirty="0" smtClean="0">
                <a:sym typeface="Wingdings" panose="05000000000000000000" pitchFamily="2" charset="2"/>
              </a:rPr>
              <a:t>c</a:t>
            </a:r>
            <a:r>
              <a:rPr lang="en-US" sz="2400" dirty="0" smtClean="0">
                <a:sym typeface="Wingdings" panose="05000000000000000000" pitchFamily="2" charset="2"/>
              </a:rPr>
              <a:t>  Centripetal Acceleration</a:t>
            </a:r>
          </a:p>
          <a:p>
            <a:pPr>
              <a:spcBef>
                <a:spcPts val="0"/>
              </a:spcBef>
            </a:pPr>
            <a:r>
              <a:rPr lang="en-US" sz="2400" dirty="0">
                <a:sym typeface="Wingdings" panose="05000000000000000000" pitchFamily="2" charset="2"/>
              </a:rPr>
              <a:t>m</a:t>
            </a:r>
            <a:r>
              <a:rPr lang="en-US" sz="2400" dirty="0" smtClean="0">
                <a:sym typeface="Wingdings" panose="05000000000000000000" pitchFamily="2" charset="2"/>
              </a:rPr>
              <a:t>  mass of the object</a:t>
            </a:r>
          </a:p>
          <a:p>
            <a:pPr>
              <a:spcBef>
                <a:spcPts val="0"/>
              </a:spcBef>
            </a:pPr>
            <a:r>
              <a:rPr lang="en-US" sz="2400" dirty="0">
                <a:sym typeface="Wingdings" panose="05000000000000000000" pitchFamily="2" charset="2"/>
              </a:rPr>
              <a:t>v</a:t>
            </a:r>
            <a:r>
              <a:rPr lang="en-US" sz="2400" dirty="0" smtClean="0">
                <a:sym typeface="Wingdings" panose="05000000000000000000" pitchFamily="2" charset="2"/>
              </a:rPr>
              <a:t>  speed or velocity of the object</a:t>
            </a:r>
          </a:p>
          <a:p>
            <a:pPr>
              <a:spcBef>
                <a:spcPts val="0"/>
              </a:spcBef>
            </a:pPr>
            <a:r>
              <a:rPr lang="en-US" sz="2400" dirty="0">
                <a:sym typeface="Wingdings" panose="05000000000000000000" pitchFamily="2" charset="2"/>
              </a:rPr>
              <a:t>r</a:t>
            </a:r>
            <a:r>
              <a:rPr lang="en-US" sz="2400" dirty="0" smtClean="0">
                <a:sym typeface="Wingdings" panose="05000000000000000000" pitchFamily="2" charset="2"/>
              </a:rPr>
              <a:t>  radius</a:t>
            </a:r>
            <a:endParaRPr lang="en-US" sz="2400" dirty="0" smtClean="0"/>
          </a:p>
          <a:p>
            <a:pPr marL="0" indent="0">
              <a:buNone/>
            </a:pPr>
            <a:endParaRPr lang="en-US" sz="2800" dirty="0"/>
          </a:p>
          <a:p>
            <a:pPr marL="0" indent="0">
              <a:buNone/>
            </a:pPr>
            <a:r>
              <a:rPr lang="en-US" sz="2800" dirty="0" smtClean="0"/>
              <a:t>			</a:t>
            </a:r>
            <a:endParaRPr lang="en-US" sz="2800" baseline="-25000" dirty="0"/>
          </a:p>
        </p:txBody>
      </p:sp>
    </p:spTree>
    <p:extLst>
      <p:ext uri="{BB962C8B-B14F-4D97-AF65-F5344CB8AC3E}">
        <p14:creationId xmlns:p14="http://schemas.microsoft.com/office/powerpoint/2010/main" val="5822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Centrifugal Force</a:t>
            </a:r>
            <a:endParaRPr lang="en-US" sz="3600" dirty="0"/>
          </a:p>
        </p:txBody>
      </p:sp>
      <p:sp>
        <p:nvSpPr>
          <p:cNvPr id="14" name="Content Placeholder 2"/>
          <p:cNvSpPr>
            <a:spLocks noGrp="1"/>
          </p:cNvSpPr>
          <p:nvPr>
            <p:ph idx="1"/>
          </p:nvPr>
        </p:nvSpPr>
        <p:spPr/>
        <p:txBody>
          <a:bodyPr>
            <a:noAutofit/>
          </a:bodyPr>
          <a:lstStyle/>
          <a:p>
            <a:r>
              <a:rPr lang="en-US" sz="2400" dirty="0" smtClean="0"/>
              <a:t>Object moving in a circular path experiencing an outward force is called the centrifugal force.</a:t>
            </a:r>
            <a:endParaRPr lang="en-US" sz="2400" dirty="0"/>
          </a:p>
          <a:p>
            <a:r>
              <a:rPr lang="en-US" sz="2400" dirty="0" smtClean="0"/>
              <a:t>This force depends on the mass of the object, the distance from the center of the circle and the speed of rotation.</a:t>
            </a:r>
          </a:p>
          <a:p>
            <a:r>
              <a:rPr lang="en-US" sz="2400" dirty="0" smtClean="0"/>
              <a:t>If object has more mass, the force of movement and speed of object will be greater.  Also, if distance is far from the center of the circle, the force of movement will be more.</a:t>
            </a:r>
          </a:p>
          <a:p>
            <a:endParaRPr lang="en-US" sz="2400" dirty="0"/>
          </a:p>
        </p:txBody>
      </p:sp>
    </p:spTree>
    <p:extLst>
      <p:ext uri="{BB962C8B-B14F-4D97-AF65-F5344CB8AC3E}">
        <p14:creationId xmlns:p14="http://schemas.microsoft.com/office/powerpoint/2010/main" val="11286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Centrifugal Force</a:t>
            </a:r>
            <a:endParaRPr lang="en-US" sz="3600" dirty="0"/>
          </a:p>
        </p:txBody>
      </p:sp>
      <p:pic>
        <p:nvPicPr>
          <p:cNvPr id="2050" name="Picture 2" descr="Centrifugal force-definition|examples|formula - DewWo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9055" y="2104239"/>
            <a:ext cx="9045289" cy="437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34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Calculating Centrifugal Force</a:t>
            </a:r>
            <a:endParaRPr lang="en-US" sz="3600" dirty="0"/>
          </a:p>
        </p:txBody>
      </p:sp>
      <p:sp>
        <p:nvSpPr>
          <p:cNvPr id="14" name="Content Placeholder 2"/>
          <p:cNvSpPr>
            <a:spLocks noGrp="1"/>
          </p:cNvSpPr>
          <p:nvPr>
            <p:ph idx="1"/>
          </p:nvPr>
        </p:nvSpPr>
        <p:spPr/>
        <p:txBody>
          <a:bodyPr>
            <a:noAutofit/>
          </a:bodyPr>
          <a:lstStyle/>
          <a:p>
            <a:r>
              <a:rPr lang="en-US" sz="2400" dirty="0" smtClean="0"/>
              <a:t>It is the product of mass (kg) and tangential velocity (m/s) squared, divided by the radius (meters), as given below;</a:t>
            </a:r>
          </a:p>
          <a:p>
            <a:pPr marL="0" indent="0">
              <a:buNone/>
            </a:pPr>
            <a:endParaRPr lang="en-US" sz="2400" dirty="0" smtClean="0"/>
          </a:p>
          <a:p>
            <a:pPr marL="0" indent="0">
              <a:buNone/>
            </a:pPr>
            <a:r>
              <a:rPr lang="en-US" sz="2400" dirty="0" smtClean="0"/>
              <a:t>				F</a:t>
            </a:r>
            <a:r>
              <a:rPr lang="en-US" sz="2400" baseline="-25000" dirty="0" smtClean="0"/>
              <a:t>c</a:t>
            </a:r>
            <a:r>
              <a:rPr lang="en-US" sz="2400" dirty="0" smtClean="0"/>
              <a:t> </a:t>
            </a:r>
            <a:r>
              <a:rPr lang="en-US" sz="2400" dirty="0"/>
              <a:t>= </a:t>
            </a:r>
            <a:r>
              <a:rPr lang="en-US" sz="2400" dirty="0" smtClean="0"/>
              <a:t>- ma</a:t>
            </a:r>
            <a:r>
              <a:rPr lang="en-US" sz="2400" baseline="-25000" dirty="0" smtClean="0"/>
              <a:t>c</a:t>
            </a:r>
            <a:r>
              <a:rPr lang="en-US" sz="2400" dirty="0" smtClean="0"/>
              <a:t> </a:t>
            </a:r>
            <a:r>
              <a:rPr lang="en-US" sz="2400" dirty="0"/>
              <a:t>= </a:t>
            </a:r>
            <a:r>
              <a:rPr lang="en-US" sz="2400" dirty="0" smtClean="0"/>
              <a:t>- mv</a:t>
            </a:r>
            <a:r>
              <a:rPr lang="en-US" sz="2400" baseline="30000" dirty="0" smtClean="0"/>
              <a:t>2</a:t>
            </a:r>
            <a:r>
              <a:rPr lang="en-US" sz="2400" dirty="0" smtClean="0"/>
              <a:t>/r</a:t>
            </a:r>
            <a:endParaRPr lang="en-US" sz="2400" dirty="0"/>
          </a:p>
          <a:p>
            <a:pPr>
              <a:spcBef>
                <a:spcPts val="0"/>
              </a:spcBef>
            </a:pPr>
            <a:r>
              <a:rPr lang="en-US" sz="2400" dirty="0" smtClean="0"/>
              <a:t>F</a:t>
            </a:r>
            <a:r>
              <a:rPr lang="en-US" sz="2400" baseline="-25000" dirty="0" smtClean="0"/>
              <a:t>c</a:t>
            </a:r>
            <a:r>
              <a:rPr lang="en-US" sz="2400" dirty="0" smtClean="0"/>
              <a:t> </a:t>
            </a:r>
            <a:r>
              <a:rPr lang="en-US" sz="2400" dirty="0" smtClean="0">
                <a:sym typeface="Wingdings" panose="05000000000000000000" pitchFamily="2" charset="2"/>
              </a:rPr>
              <a:t> Centrifugal Force</a:t>
            </a:r>
          </a:p>
          <a:p>
            <a:pPr>
              <a:spcBef>
                <a:spcPts val="0"/>
              </a:spcBef>
            </a:pPr>
            <a:r>
              <a:rPr lang="en-US" sz="2400" dirty="0">
                <a:sym typeface="Wingdings" panose="05000000000000000000" pitchFamily="2" charset="2"/>
              </a:rPr>
              <a:t>m</a:t>
            </a:r>
            <a:r>
              <a:rPr lang="en-US" sz="2400" dirty="0" smtClean="0">
                <a:sym typeface="Wingdings" panose="05000000000000000000" pitchFamily="2" charset="2"/>
              </a:rPr>
              <a:t>  mass of the object</a:t>
            </a:r>
          </a:p>
          <a:p>
            <a:pPr>
              <a:spcBef>
                <a:spcPts val="0"/>
              </a:spcBef>
            </a:pPr>
            <a:r>
              <a:rPr lang="en-US" sz="2400" dirty="0">
                <a:sym typeface="Wingdings" panose="05000000000000000000" pitchFamily="2" charset="2"/>
              </a:rPr>
              <a:t>v</a:t>
            </a:r>
            <a:r>
              <a:rPr lang="en-US" sz="2400" dirty="0" smtClean="0">
                <a:sym typeface="Wingdings" panose="05000000000000000000" pitchFamily="2" charset="2"/>
              </a:rPr>
              <a:t>  speed or velocity of the object</a:t>
            </a:r>
          </a:p>
          <a:p>
            <a:pPr>
              <a:spcBef>
                <a:spcPts val="0"/>
              </a:spcBef>
            </a:pPr>
            <a:r>
              <a:rPr lang="en-US" sz="2400" dirty="0">
                <a:sym typeface="Wingdings" panose="05000000000000000000" pitchFamily="2" charset="2"/>
              </a:rPr>
              <a:t>r</a:t>
            </a:r>
            <a:r>
              <a:rPr lang="en-US" sz="2400" dirty="0" smtClean="0">
                <a:sym typeface="Wingdings" panose="05000000000000000000" pitchFamily="2" charset="2"/>
              </a:rPr>
              <a:t>  radius</a:t>
            </a:r>
            <a:endParaRPr lang="en-US" sz="2400" dirty="0" smtClean="0"/>
          </a:p>
          <a:p>
            <a:pPr marL="0" indent="0">
              <a:buNone/>
            </a:pPr>
            <a:endParaRPr lang="en-US" sz="2800" dirty="0"/>
          </a:p>
          <a:p>
            <a:pPr marL="0" indent="0">
              <a:buNone/>
            </a:pPr>
            <a:r>
              <a:rPr lang="en-US" sz="2800" dirty="0" smtClean="0"/>
              <a:t>			</a:t>
            </a:r>
            <a:endParaRPr lang="en-US" sz="2800" baseline="-25000" dirty="0"/>
          </a:p>
        </p:txBody>
      </p:sp>
    </p:spTree>
    <p:extLst>
      <p:ext uri="{BB962C8B-B14F-4D97-AF65-F5344CB8AC3E}">
        <p14:creationId xmlns:p14="http://schemas.microsoft.com/office/powerpoint/2010/main" val="192483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smtClean="0"/>
              <a:t>Equations of Motion</a:t>
            </a:r>
            <a:endParaRPr lang="en-US" sz="3600" dirty="0"/>
          </a:p>
        </p:txBody>
      </p:sp>
      <p:sp>
        <p:nvSpPr>
          <p:cNvPr id="14" name="Content Placeholder 2"/>
          <p:cNvSpPr>
            <a:spLocks noGrp="1"/>
          </p:cNvSpPr>
          <p:nvPr>
            <p:ph idx="1"/>
          </p:nvPr>
        </p:nvSpPr>
        <p:spPr/>
        <p:txBody>
          <a:bodyPr>
            <a:noAutofit/>
          </a:bodyPr>
          <a:lstStyle/>
          <a:p>
            <a:r>
              <a:rPr lang="en-US" sz="2400" dirty="0" smtClean="0"/>
              <a:t>Motion is the state of change in position of an object over time.</a:t>
            </a:r>
          </a:p>
          <a:p>
            <a:pPr marL="0" indent="0">
              <a:buNone/>
            </a:pPr>
            <a:endParaRPr lang="en-US" sz="2400" dirty="0"/>
          </a:p>
          <a:p>
            <a:r>
              <a:rPr lang="en-US" sz="2400" dirty="0" smtClean="0"/>
              <a:t>It is described in terms of Displacement, Distance, Velocity, Acceleration, Time and Speed.</a:t>
            </a:r>
          </a:p>
          <a:p>
            <a:endParaRPr lang="en-US" sz="2400" dirty="0"/>
          </a:p>
          <a:p>
            <a:r>
              <a:rPr lang="en-US" sz="2400" dirty="0" smtClean="0"/>
              <a:t>The relations between these quantities are known as the equations of motion.</a:t>
            </a:r>
            <a:endParaRPr lang="en-US" sz="2400" dirty="0"/>
          </a:p>
        </p:txBody>
      </p:sp>
    </p:spTree>
    <p:extLst>
      <p:ext uri="{BB962C8B-B14F-4D97-AF65-F5344CB8AC3E}">
        <p14:creationId xmlns:p14="http://schemas.microsoft.com/office/powerpoint/2010/main" val="208128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685</TotalTime>
  <Words>631</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Educational subjects 16x9</vt:lpstr>
      <vt:lpstr>Applied Physics  Lecture #. 15</vt:lpstr>
      <vt:lpstr>Table of Contents</vt:lpstr>
      <vt:lpstr>Centripetal Force</vt:lpstr>
      <vt:lpstr>Centripetal Force</vt:lpstr>
      <vt:lpstr>Calculating Centripetal Force</vt:lpstr>
      <vt:lpstr>Centrifugal Force</vt:lpstr>
      <vt:lpstr>Centrifugal Force</vt:lpstr>
      <vt:lpstr>Calculating Centrifugal Force</vt:lpstr>
      <vt:lpstr>Equations of Motion</vt:lpstr>
      <vt:lpstr>Laws of Constant Acceleration</vt:lpstr>
      <vt:lpstr>Equilibrium</vt:lpstr>
      <vt:lpstr>Equilibrium</vt:lpstr>
      <vt:lpstr>Moment of Force</vt:lpstr>
      <vt:lpstr>Moment of Force</vt:lpstr>
      <vt:lpstr>Moment of Force</vt:lpstr>
      <vt:lpstr>Electrostatic Force</vt:lpstr>
      <vt:lpstr>Coulomb’s Law</vt:lpstr>
      <vt:lpstr>Coulomb’s Law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  Lecture #. 15</dc:title>
  <dc:creator>Rizwan Fazal</dc:creator>
  <cp:lastModifiedBy>Rizwan Fazal</cp:lastModifiedBy>
  <cp:revision>39</cp:revision>
  <dcterms:created xsi:type="dcterms:W3CDTF">2021-01-18T06:56:35Z</dcterms:created>
  <dcterms:modified xsi:type="dcterms:W3CDTF">2021-01-19T07:05:50Z</dcterms:modified>
</cp:coreProperties>
</file>