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94" r:id="rId4"/>
    <p:sldId id="262" r:id="rId5"/>
    <p:sldId id="263" r:id="rId6"/>
    <p:sldId id="264" r:id="rId7"/>
    <p:sldId id="265" r:id="rId8"/>
    <p:sldId id="295" r:id="rId9"/>
    <p:sldId id="269" r:id="rId10"/>
    <p:sldId id="268" r:id="rId11"/>
    <p:sldId id="296" r:id="rId12"/>
    <p:sldId id="266" r:id="rId13"/>
    <p:sldId id="299" r:id="rId14"/>
    <p:sldId id="273" r:id="rId15"/>
    <p:sldId id="300" r:id="rId16"/>
    <p:sldId id="274" r:id="rId17"/>
    <p:sldId id="301" r:id="rId18"/>
    <p:sldId id="302" r:id="rId19"/>
    <p:sldId id="275" r:id="rId20"/>
    <p:sldId id="303" r:id="rId21"/>
    <p:sldId id="304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305" r:id="rId30"/>
    <p:sldId id="284" r:id="rId31"/>
    <p:sldId id="286" r:id="rId32"/>
    <p:sldId id="28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15CA-5267-49EB-AC66-7A26855FD63A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9F7F-BA3F-4A77-9990-D77DF5A6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00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15CA-5267-49EB-AC66-7A26855FD63A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9F7F-BA3F-4A77-9990-D77DF5A6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3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15CA-5267-49EB-AC66-7A26855FD63A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9F7F-BA3F-4A77-9990-D77DF5A6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13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15CA-5267-49EB-AC66-7A26855FD63A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9F7F-BA3F-4A77-9990-D77DF5A6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15CA-5267-49EB-AC66-7A26855FD63A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9F7F-BA3F-4A77-9990-D77DF5A6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39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15CA-5267-49EB-AC66-7A26855FD63A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9F7F-BA3F-4A77-9990-D77DF5A6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2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15CA-5267-49EB-AC66-7A26855FD63A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9F7F-BA3F-4A77-9990-D77DF5A6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94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15CA-5267-49EB-AC66-7A26855FD63A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9F7F-BA3F-4A77-9990-D77DF5A6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67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15CA-5267-49EB-AC66-7A26855FD63A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9F7F-BA3F-4A77-9990-D77DF5A6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72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15CA-5267-49EB-AC66-7A26855FD63A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9F7F-BA3F-4A77-9990-D77DF5A6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76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15CA-5267-49EB-AC66-7A26855FD63A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9F7F-BA3F-4A77-9990-D77DF5A6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57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415CA-5267-49EB-AC66-7A26855FD63A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99F7F-BA3F-4A77-9990-D77DF5A6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46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49.png"/><Relationship Id="rId7" Type="http://schemas.microsoft.com/office/2007/relationships/hdphoto" Target="../media/hdphoto6.wdp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9.wmf"/><Relationship Id="rId11" Type="http://schemas.openxmlformats.org/officeDocument/2006/relationships/image" Target="../media/image65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4.png"/><Relationship Id="rId4" Type="http://schemas.openxmlformats.org/officeDocument/2006/relationships/image" Target="../media/image58.wmf"/><Relationship Id="rId9" Type="http://schemas.openxmlformats.org/officeDocument/2006/relationships/image" Target="../media/image6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microsoft.com/office/2007/relationships/hdphoto" Target="../media/hdphoto7.wdp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60.png"/><Relationship Id="rId4" Type="http://schemas.openxmlformats.org/officeDocument/2006/relationships/image" Target="../media/image7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0.png"/><Relationship Id="rId3" Type="http://schemas.microsoft.com/office/2007/relationships/hdphoto" Target="../media/hdphoto8.wdp"/><Relationship Id="rId7" Type="http://schemas.microsoft.com/office/2007/relationships/hdphoto" Target="../media/hdphoto9.wdp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5" Type="http://schemas.openxmlformats.org/officeDocument/2006/relationships/image" Target="../media/image770.png"/><Relationship Id="rId4" Type="http://schemas.openxmlformats.org/officeDocument/2006/relationships/image" Target="../media/image760.png"/><Relationship Id="rId9" Type="http://schemas.openxmlformats.org/officeDocument/2006/relationships/image" Target="../media/image7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10.png"/><Relationship Id="rId7" Type="http://schemas.openxmlformats.org/officeDocument/2006/relationships/image" Target="../media/image84.png"/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0.png"/><Relationship Id="rId5" Type="http://schemas.microsoft.com/office/2007/relationships/hdphoto" Target="../media/hdphoto10.wdp"/><Relationship Id="rId10" Type="http://schemas.openxmlformats.org/officeDocument/2006/relationships/image" Target="../media/image87.png"/><Relationship Id="rId4" Type="http://schemas.openxmlformats.org/officeDocument/2006/relationships/image" Target="../media/image79.png"/><Relationship Id="rId9" Type="http://schemas.openxmlformats.org/officeDocument/2006/relationships/image" Target="../media/image8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0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1.png"/><Relationship Id="rId4" Type="http://schemas.openxmlformats.org/officeDocument/2006/relationships/image" Target="../media/image8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0.png"/><Relationship Id="rId2" Type="http://schemas.openxmlformats.org/officeDocument/2006/relationships/image" Target="../media/image8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0.png"/><Relationship Id="rId5" Type="http://schemas.microsoft.com/office/2007/relationships/hdphoto" Target="../media/hdphoto11.wdp"/><Relationship Id="rId4" Type="http://schemas.openxmlformats.org/officeDocument/2006/relationships/image" Target="../media/image90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7" Type="http://schemas.openxmlformats.org/officeDocument/2006/relationships/image" Target="../media/image100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microsoft.com/office/2007/relationships/hdphoto" Target="../media/hdphoto14.wdp"/><Relationship Id="rId7" Type="http://schemas.openxmlformats.org/officeDocument/2006/relationships/image" Target="../media/image105.png"/><Relationship Id="rId12" Type="http://schemas.openxmlformats.org/officeDocument/2006/relationships/image" Target="../media/image109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4.png"/><Relationship Id="rId11" Type="http://schemas.microsoft.com/office/2007/relationships/hdphoto" Target="../media/hdphoto15.wdp"/><Relationship Id="rId5" Type="http://schemas.openxmlformats.org/officeDocument/2006/relationships/image" Target="../media/image103.png"/><Relationship Id="rId10" Type="http://schemas.openxmlformats.org/officeDocument/2006/relationships/image" Target="../media/image101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5.wdp"/><Relationship Id="rId4" Type="http://schemas.openxmlformats.org/officeDocument/2006/relationships/image" Target="../media/image108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6.wdp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osc-ib.com/ib-videos/default.asp" TargetMode="External"/><Relationship Id="rId4" Type="http://schemas.openxmlformats.org/officeDocument/2006/relationships/hyperlink" Target="http://www.globaljaya.net/secondary/IB/Subjects%20Report/May%202012%20subject%20report/Maths%20HL%20subject%20report%202012%20TZ1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microsoft.com/office/2007/relationships/hdphoto" Target="../media/hdphoto2.wdp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12" Type="http://schemas.openxmlformats.org/officeDocument/2006/relationships/image" Target="../media/image122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6.png"/><Relationship Id="rId11" Type="http://schemas.openxmlformats.org/officeDocument/2006/relationships/image" Target="../media/image121.png"/><Relationship Id="rId5" Type="http://schemas.openxmlformats.org/officeDocument/2006/relationships/image" Target="../media/image115.png"/><Relationship Id="rId10" Type="http://schemas.openxmlformats.org/officeDocument/2006/relationships/image" Target="../media/image120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microsoft.com/office/2007/relationships/hdphoto" Target="../media/hdphoto17.wdp"/><Relationship Id="rId7" Type="http://schemas.microsoft.com/office/2007/relationships/hdphoto" Target="../media/hdphoto18.wdp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5" Type="http://schemas.openxmlformats.org/officeDocument/2006/relationships/image" Target="../media/image129.png"/><Relationship Id="rId4" Type="http://schemas.openxmlformats.org/officeDocument/2006/relationships/image" Target="../media/image128.png"/><Relationship Id="rId9" Type="http://schemas.openxmlformats.org/officeDocument/2006/relationships/image" Target="../media/image132.png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9.wdp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microsoft.com/office/2007/relationships/hdphoto" Target="../media/hdphoto3.wdp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microsoft.com/office/2007/relationships/hdphoto" Target="../media/hdphoto5.wdp"/><Relationship Id="rId3" Type="http://schemas.openxmlformats.org/officeDocument/2006/relationships/image" Target="../media/image26.png"/><Relationship Id="rId7" Type="http://schemas.openxmlformats.org/officeDocument/2006/relationships/image" Target="../media/image260.png"/><Relationship Id="rId12" Type="http://schemas.openxmlformats.org/officeDocument/2006/relationships/image" Target="../media/image3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0.png"/><Relationship Id="rId10" Type="http://schemas.microsoft.com/office/2007/relationships/hdphoto" Target="../media/hdphoto4.wdp"/><Relationship Id="rId9" Type="http://schemas.openxmlformats.org/officeDocument/2006/relationships/image" Target="../media/image29.png"/><Relationship Id="rId1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3.png"/><Relationship Id="rId3" Type="http://schemas.openxmlformats.org/officeDocument/2006/relationships/image" Target="../media/image36.png"/><Relationship Id="rId7" Type="http://schemas.openxmlformats.org/officeDocument/2006/relationships/image" Target="../media/image34.png"/><Relationship Id="rId12" Type="http://schemas.openxmlformats.org/officeDocument/2006/relationships/image" Target="../media/image4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41.png"/><Relationship Id="rId5" Type="http://schemas.openxmlformats.org/officeDocument/2006/relationships/image" Target="../media/image38.png"/><Relationship Id="rId10" Type="http://schemas.openxmlformats.org/officeDocument/2006/relationships/image" Target="../media/image40.png"/><Relationship Id="rId9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0.png"/><Relationship Id="rId7" Type="http://schemas.openxmlformats.org/officeDocument/2006/relationships/image" Target="../media/image53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127" y="1004576"/>
            <a:ext cx="2514216" cy="2214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286795" y="35671"/>
            <a:ext cx="59618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VECTORS IN COMPONENT FORM</a:t>
            </a:r>
            <a:endParaRPr lang="en-US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285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2"/>
              <p:cNvSpPr txBox="1">
                <a:spLocks noChangeArrowheads="1"/>
              </p:cNvSpPr>
              <p:nvPr/>
            </p:nvSpPr>
            <p:spPr bwMode="auto">
              <a:xfrm>
                <a:off x="902386" y="5599339"/>
                <a:ext cx="7838040" cy="124777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600" dirty="0" smtClean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/>
                    <a:cs typeface="Arial" panose="020B0604020202020204" pitchFamily="34" charset="0"/>
                  </a:rPr>
                  <a:t>    </a:t>
                </a:r>
                <a:r>
                  <a:rPr lang="en-GB" sz="1600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ea typeface="Times New Roman"/>
                    <a:cs typeface="Arial" panose="020B0604020202020204" pitchFamily="34" charset="0"/>
                  </a:rPr>
                  <a:t>example:</a:t>
                </a:r>
                <a:endParaRPr lang="en-US" sz="1600" dirty="0">
                  <a:effectLst/>
                  <a:latin typeface="Arial" panose="020B0604020202020204" pitchFamily="34" charset="0"/>
                  <a:ea typeface="Calibri"/>
                  <a:cs typeface="Arial" panose="020B0604020202020204" pitchFamily="34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i="1" smtClean="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solidFill>
                              <a:srgbClr val="002060"/>
                            </a:solidFill>
                            <a:effectLst/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sz="1600" b="0" i="1" smtClean="0">
                        <a:solidFill>
                          <a:srgbClr val="002060"/>
                        </a:solidFill>
                        <a:effectLst/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6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Times New Roman"/>
                            <a:cs typeface="Calibri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/>
                                <a:cs typeface="Calibri"/>
                              </a:rPr>
                            </m:ctrlPr>
                          </m:mPr>
                          <m:mr>
                            <m:e>
                              <m:r>
                                <a:rPr lang="en-GB" sz="1600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Calibri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GB" sz="1600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Calibri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GB" sz="1600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Calibri"/>
                                </a:rPr>
                                <m:t>−3</m:t>
                              </m:r>
                            </m:e>
                          </m:mr>
                        </m:m>
                      </m:e>
                    </m:d>
                    <m:r>
                      <a:rPr lang="en-GB" sz="1600" i="1">
                        <a:solidFill>
                          <a:srgbClr val="002060"/>
                        </a:solidFill>
                        <a:effectLst/>
                        <a:latin typeface="Cambria Math"/>
                        <a:ea typeface="Times New Roman"/>
                        <a:cs typeface="Calibri"/>
                      </a:rPr>
                      <m:t>=</m:t>
                    </m:r>
                    <m:d>
                      <m:dPr>
                        <m:ctrlPr>
                          <a:rPr lang="en-US" sz="16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Times New Roman"/>
                            <a:cs typeface="Calibri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/>
                                <a:cs typeface="Calibri"/>
                              </a:rPr>
                            </m:ctrlPr>
                          </m:mPr>
                          <m:mr>
                            <m:e>
                              <m:r>
                                <a:rPr lang="en-GB" sz="1600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Calibri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GB" sz="1600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Calibri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600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Calibri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GB" sz="1600" i="1">
                        <a:solidFill>
                          <a:srgbClr val="002060"/>
                        </a:solidFill>
                        <a:effectLst/>
                        <a:latin typeface="Cambria Math"/>
                        <a:ea typeface="Times New Roman"/>
                        <a:cs typeface="Calibri"/>
                      </a:rPr>
                      <m:t>+</m:t>
                    </m:r>
                    <m:d>
                      <m:dPr>
                        <m:ctrlPr>
                          <a:rPr lang="en-US" sz="16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Times New Roman"/>
                            <a:cs typeface="Calibri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/>
                                <a:cs typeface="Calibri"/>
                              </a:rPr>
                            </m:ctrlPr>
                          </m:mPr>
                          <m:mr>
                            <m:e>
                              <m:r>
                                <a:rPr lang="en-GB" sz="1600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Calibri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600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Calibri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GB" sz="1600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Calibri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GB" sz="1600" i="1">
                        <a:solidFill>
                          <a:srgbClr val="002060"/>
                        </a:solidFill>
                        <a:effectLst/>
                        <a:latin typeface="Cambria Math"/>
                        <a:ea typeface="Times New Roman"/>
                        <a:cs typeface="Calibri"/>
                      </a:rPr>
                      <m:t>+</m:t>
                    </m:r>
                    <m:d>
                      <m:dPr>
                        <m:ctrlPr>
                          <a:rPr lang="en-US" sz="16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Times New Roman"/>
                            <a:cs typeface="Calibri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/>
                                <a:cs typeface="Calibri"/>
                              </a:rPr>
                            </m:ctrlPr>
                          </m:mPr>
                          <m:mr>
                            <m:e>
                              <m:r>
                                <a:rPr lang="en-GB" sz="1600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Calibri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600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Calibri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600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Calibri"/>
                                </a:rPr>
                                <m:t>−3</m:t>
                              </m:r>
                            </m:e>
                          </m:mr>
                        </m:m>
                      </m:e>
                    </m:d>
                    <m:r>
                      <a:rPr lang="en-GB" sz="1600" i="1">
                        <a:solidFill>
                          <a:srgbClr val="002060"/>
                        </a:solidFill>
                        <a:effectLst/>
                        <a:latin typeface="Cambria Math"/>
                        <a:ea typeface="Times New Roman"/>
                        <a:cs typeface="Calibri"/>
                      </a:rPr>
                      <m:t> =  2</m:t>
                    </m:r>
                    <m:d>
                      <m:dPr>
                        <m:ctrlPr>
                          <a:rPr lang="en-US" sz="16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Times New Roman"/>
                            <a:cs typeface="Calibri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/>
                                <a:cs typeface="Calibri"/>
                              </a:rPr>
                            </m:ctrlPr>
                          </m:mPr>
                          <m:mr>
                            <m:e>
                              <m:r>
                                <a:rPr lang="en-GB" sz="1600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Calibri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sz="1600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Calibri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600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Calibri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GB" sz="1600" i="1">
                        <a:solidFill>
                          <a:srgbClr val="002060"/>
                        </a:solidFill>
                        <a:effectLst/>
                        <a:latin typeface="Cambria Math"/>
                        <a:ea typeface="Times New Roman"/>
                        <a:cs typeface="Calibri"/>
                      </a:rPr>
                      <m:t>+7</m:t>
                    </m:r>
                    <m:d>
                      <m:dPr>
                        <m:ctrlPr>
                          <a:rPr lang="en-US" sz="16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Times New Roman"/>
                            <a:cs typeface="Calibri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/>
                                <a:cs typeface="Calibri"/>
                              </a:rPr>
                            </m:ctrlPr>
                          </m:mPr>
                          <m:mr>
                            <m:e>
                              <m:r>
                                <a:rPr lang="en-GB" sz="1600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Calibri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600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Calibri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sz="1600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Calibri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1600" b="0" i="1" smtClean="0">
                        <a:solidFill>
                          <a:srgbClr val="002060"/>
                        </a:solidFill>
                        <a:effectLst/>
                        <a:latin typeface="Cambria Math"/>
                        <a:ea typeface="Times New Roman"/>
                        <a:cs typeface="Calibri"/>
                      </a:rPr>
                      <m:t>−3</m:t>
                    </m:r>
                    <m:d>
                      <m:dPr>
                        <m:ctrlPr>
                          <a:rPr lang="en-US" sz="16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Times New Roman"/>
                            <a:cs typeface="Calibri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/>
                                <a:cs typeface="Calibri"/>
                              </a:rPr>
                            </m:ctrlPr>
                          </m:mPr>
                          <m:mr>
                            <m:e>
                              <m:r>
                                <a:rPr lang="en-GB" sz="1600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Calibri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600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Calibri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600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Calibri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GB" sz="1600" i="1">
                        <a:solidFill>
                          <a:srgbClr val="002060"/>
                        </a:solidFill>
                        <a:effectLst/>
                        <a:latin typeface="Cambria Math"/>
                        <a:ea typeface="Times New Roman"/>
                        <a:cs typeface="Calibri"/>
                      </a:rPr>
                      <m:t>= 2</m:t>
                    </m:r>
                    <m:acc>
                      <m:accPr>
                        <m:chr m:val="̂"/>
                        <m:ctrlPr>
                          <a:rPr lang="en-US" sz="16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Times New Roman"/>
                            <a:cs typeface="Calibri"/>
                          </a:rPr>
                        </m:ctrlPr>
                      </m:accPr>
                      <m:e>
                        <m:r>
                          <a:rPr lang="en-GB" sz="1600" i="1">
                            <a:solidFill>
                              <a:srgbClr val="002060"/>
                            </a:solidFill>
                            <a:effectLst/>
                            <a:latin typeface="Cambria Math"/>
                            <a:ea typeface="Times New Roman"/>
                            <a:cs typeface="Calibri"/>
                          </a:rPr>
                          <m:t>𝑖</m:t>
                        </m:r>
                      </m:e>
                    </m:acc>
                    <m:r>
                      <a:rPr lang="en-GB" sz="1600" i="1">
                        <a:solidFill>
                          <a:srgbClr val="002060"/>
                        </a:solidFill>
                        <a:effectLst/>
                        <a:latin typeface="Cambria Math"/>
                        <a:ea typeface="Times New Roman"/>
                        <a:cs typeface="Calibri"/>
                      </a:rPr>
                      <m:t> +7</m:t>
                    </m:r>
                    <m:acc>
                      <m:accPr>
                        <m:chr m:val="̂"/>
                        <m:ctrlPr>
                          <a:rPr lang="en-US" sz="16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Times New Roman"/>
                            <a:cs typeface="Calibri"/>
                          </a:rPr>
                        </m:ctrlPr>
                      </m:accPr>
                      <m:e>
                        <m:r>
                          <a:rPr lang="en-GB" sz="1600" i="1">
                            <a:solidFill>
                              <a:srgbClr val="002060"/>
                            </a:solidFill>
                            <a:effectLst/>
                            <a:latin typeface="Cambria Math"/>
                            <a:ea typeface="Times New Roman"/>
                            <a:cs typeface="Calibri"/>
                          </a:rPr>
                          <m:t>𝑗</m:t>
                        </m:r>
                      </m:e>
                    </m:acc>
                    <m:r>
                      <a:rPr lang="en-GB" sz="1600" i="1">
                        <a:solidFill>
                          <a:srgbClr val="002060"/>
                        </a:solidFill>
                        <a:effectLst/>
                        <a:latin typeface="Cambria Math"/>
                        <a:ea typeface="Times New Roman"/>
                        <a:cs typeface="Calibri"/>
                      </a:rPr>
                      <m:t> </m:t>
                    </m:r>
                    <m:r>
                      <a:rPr lang="en-US" sz="1600" b="0" i="1" smtClean="0">
                        <a:solidFill>
                          <a:srgbClr val="002060"/>
                        </a:solidFill>
                        <a:effectLst/>
                        <a:latin typeface="Cambria Math"/>
                        <a:ea typeface="Times New Roman"/>
                        <a:cs typeface="Calibri"/>
                      </a:rPr>
                      <m:t>−3</m:t>
                    </m:r>
                    <m:acc>
                      <m:accPr>
                        <m:chr m:val="̂"/>
                        <m:ctrlPr>
                          <a:rPr lang="en-US" sz="16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Times New Roman"/>
                            <a:cs typeface="Calibri"/>
                          </a:rPr>
                        </m:ctrlPr>
                      </m:accPr>
                      <m:e>
                        <m:r>
                          <a:rPr lang="en-GB" sz="1600" i="1">
                            <a:solidFill>
                              <a:srgbClr val="002060"/>
                            </a:solidFill>
                            <a:effectLst/>
                            <a:latin typeface="Cambria Math"/>
                            <a:ea typeface="Times New Roman"/>
                            <a:cs typeface="Calibri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GB" sz="1600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ea typeface="Times New Roman"/>
                    <a:cs typeface="Arial" panose="020B0604020202020204" pitchFamily="34" charset="0"/>
                  </a:rPr>
                  <a:t>.</a:t>
                </a:r>
                <a:endParaRPr lang="en-US" sz="1600" dirty="0">
                  <a:effectLst/>
                  <a:latin typeface="Arial" panose="020B0604020202020204" pitchFamily="34" charset="0"/>
                  <a:ea typeface="Calibri"/>
                  <a:cs typeface="Arial" panose="020B0604020202020204" pitchFamily="34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600" dirty="0">
                    <a:effectLst/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rPr>
                  <a:t> </a:t>
                </a:r>
              </a:p>
            </p:txBody>
          </p:sp>
        </mc:Choice>
        <mc:Fallback xmlns="">
          <p:sp>
            <p:nvSpPr>
              <p:cNvPr id="4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2386" y="5599339"/>
                <a:ext cx="7838040" cy="1247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2392" y="943613"/>
                <a:ext cx="7620000" cy="8242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effectLst/>
                          <a:latin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effectLst/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i="1">
                          <a:solidFill>
                            <a:srgbClr val="C00000"/>
                          </a:solidFill>
                          <a:effectLst/>
                          <a:latin typeface="Cambria Math"/>
                        </a:rPr>
                        <m:t> =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effectLst/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effectLst/>
                              <a:latin typeface="Cambria Math"/>
                            </a:rPr>
                            <m:t>𝑥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effectLst/>
                              <a:latin typeface="Cambria Math"/>
                            </a:rPr>
                            <m:t>𝑖</m:t>
                          </m:r>
                        </m:e>
                      </m:acc>
                      <m:r>
                        <a:rPr lang="en-US" i="1">
                          <a:solidFill>
                            <a:srgbClr val="C00000"/>
                          </a:solidFill>
                          <a:effectLst/>
                          <a:latin typeface="Cambria Math"/>
                        </a:rPr>
                        <m:t> +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effectLst/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effectLst/>
                              <a:latin typeface="Cambria Math"/>
                            </a:rPr>
                            <m:t>𝑦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effectLst/>
                              <a:latin typeface="Cambria Math"/>
                            </a:rPr>
                            <m:t>𝑗</m:t>
                          </m:r>
                        </m:e>
                      </m:acc>
                      <m:r>
                        <a:rPr lang="en-US" i="1">
                          <a:solidFill>
                            <a:srgbClr val="C00000"/>
                          </a:solidFill>
                          <a:effectLst/>
                          <a:latin typeface="Cambria Math"/>
                        </a:rPr>
                        <m:t> +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effectLst/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effectLst/>
                              <a:latin typeface="Cambria Math"/>
                            </a:rPr>
                            <m:t>𝑧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effectLst/>
                              <a:latin typeface="Cambria Math"/>
                            </a:rPr>
                            <m:t>𝑘</m:t>
                          </m:r>
                        </m:e>
                      </m:acc>
                      <m:r>
                        <a:rPr lang="en-US" i="1">
                          <a:solidFill>
                            <a:srgbClr val="C00000"/>
                          </a:solidFill>
                          <a:effectLst/>
                          <a:latin typeface="Cambria Math"/>
                        </a:rPr>
                        <m:t> ≡ 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C00000"/>
                          </a:solidFill>
                          <a:effectLst/>
                          <a:latin typeface="Cambria Math"/>
                        </a:rPr>
                        <m:t> ≡ 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C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2" y="943613"/>
                <a:ext cx="7620000" cy="8242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84731" y="1797538"/>
                <a:ext cx="6662058" cy="3516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where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600" i="1">
                            <a:latin typeface="Cambria Math"/>
                          </a:rPr>
                          <m:t>𝑖</m:t>
                        </m:r>
                      </m:e>
                    </m:acc>
                    <m:r>
                      <a:rPr lang="en-GB" sz="1600" i="1">
                        <a:latin typeface="Cambria Math"/>
                      </a:rPr>
                      <m:t>,  </m:t>
                    </m:r>
                    <m:acc>
                      <m:accPr>
                        <m:chr m:val="̂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600" i="1">
                            <a:latin typeface="Cambria Math"/>
                          </a:rPr>
                          <m:t>𝑗</m:t>
                        </m:r>
                      </m:e>
                    </m:acc>
                    <m:r>
                      <a:rPr lang="en-GB" sz="1600" i="1">
                        <a:latin typeface="Cambria Math"/>
                      </a:rPr>
                      <m:t>  </m:t>
                    </m:r>
                    <m:r>
                      <a:rPr lang="en-GB" sz="1600" i="1">
                        <a:latin typeface="Cambria Math"/>
                      </a:rPr>
                      <m:t>𝑎𝑛𝑑</m:t>
                    </m:r>
                    <m:r>
                      <a:rPr lang="en-GB" sz="1600" i="1">
                        <a:latin typeface="Cambria Math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600" i="1">
                            <a:latin typeface="Cambria Math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are unit vectors in x, y and z directions.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31" y="1797538"/>
                <a:ext cx="6662058" cy="351699"/>
              </a:xfrm>
              <a:prstGeom prst="rect">
                <a:avLst/>
              </a:prstGeom>
              <a:blipFill rotWithShape="1">
                <a:blip r:embed="rId6"/>
                <a:stretch>
                  <a:fillRect b="-22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902386" y="2286000"/>
                <a:ext cx="3983206" cy="7435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e>
                    </m:acc>
                    <m:r>
                      <a:rPr lang="en-US" sz="1600" i="1">
                        <a:latin typeface="Cambria Math"/>
                      </a:rPr>
                      <m:t> = 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1600" i="1">
                        <a:latin typeface="Cambria Math"/>
                      </a:rPr>
                      <m:t>             </m:t>
                    </m:r>
                    <m:acc>
                      <m:accPr>
                        <m:chr m:val="̂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/>
                          </a:rPr>
                          <m:t>𝑗</m:t>
                        </m:r>
                      </m:e>
                    </m:acc>
                    <m:r>
                      <a:rPr lang="en-US" sz="1600" i="1">
                        <a:latin typeface="Cambria Math"/>
                      </a:rPr>
                      <m:t> = 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1600" i="1">
                        <a:latin typeface="Cambria Math"/>
                      </a:rPr>
                      <m:t>               </m:t>
                    </m:r>
                    <m:acc>
                      <m:accPr>
                        <m:chr m:val="̂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/>
                          </a:rPr>
                          <m:t>𝑘</m:t>
                        </m:r>
                      </m:e>
                    </m:acc>
                    <m:r>
                      <a:rPr lang="en-US" sz="1600" i="1">
                        <a:latin typeface="Cambria Math"/>
                      </a:rPr>
                      <m:t> = 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86" y="2286000"/>
                <a:ext cx="3983206" cy="74353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41206" y="4623041"/>
                <a:ext cx="2334421" cy="6560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</m:e>
                      </m:d>
                      <m:r>
                        <a:rPr lang="en-GB" i="1">
                          <a:latin typeface="Cambria Math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GB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GB" i="1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GB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GB" i="1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GB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06" y="4623041"/>
                <a:ext cx="2334421" cy="656013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222171" y="4781770"/>
                <a:ext cx="476149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</m:e>
                      </m:d>
                      <m:r>
                        <a:rPr lang="en-GB" sz="1600" i="1">
                          <a:latin typeface="Cambria Math"/>
                        </a:rPr>
                        <m:t> </m:t>
                      </m:r>
                      <m:r>
                        <a:rPr lang="en-GB" sz="1600" i="1">
                          <a:latin typeface="Cambria Math"/>
                        </a:rPr>
                        <m:t>𝑖𝑠</m:t>
                      </m:r>
                      <m:r>
                        <a:rPr lang="en-GB" sz="1600" i="1">
                          <a:latin typeface="Cambria Math"/>
                        </a:rPr>
                        <m:t> </m:t>
                      </m:r>
                      <m:r>
                        <a:rPr lang="en-GB" sz="1600" i="1">
                          <a:latin typeface="Cambria Math"/>
                        </a:rPr>
                        <m:t>𝑐𝑎𝑙𝑙𝑒𝑑</m:t>
                      </m:r>
                      <m:r>
                        <a:rPr lang="en-GB" sz="1600" i="1">
                          <a:latin typeface="Cambria Math"/>
                        </a:rPr>
                        <m:t> </m:t>
                      </m:r>
                      <m:r>
                        <a:rPr lang="en-GB" sz="1600" i="1">
                          <a:latin typeface="Cambria Math"/>
                        </a:rPr>
                        <m:t>𝑚𝑎𝑔𝑛𝑖𝑡𝑢𝑑𝑒</m:t>
                      </m:r>
                      <m:r>
                        <a:rPr lang="en-GB" sz="1600" i="1">
                          <a:latin typeface="Cambria Math"/>
                        </a:rPr>
                        <m:t>, </m:t>
                      </m:r>
                      <m:r>
                        <a:rPr lang="en-GB" sz="1600" i="1">
                          <a:latin typeface="Cambria Math"/>
                        </a:rPr>
                        <m:t>𝑙𝑒𝑛𝑔𝑡h</m:t>
                      </m:r>
                      <m:r>
                        <a:rPr lang="en-GB" sz="1600" i="1">
                          <a:latin typeface="Cambria Math"/>
                        </a:rPr>
                        <m:t>, </m:t>
                      </m:r>
                      <m:r>
                        <a:rPr lang="en-GB" sz="1600" i="1">
                          <a:latin typeface="Cambria Math"/>
                        </a:rPr>
                        <m:t>𝑚𝑜𝑑𝑢𝑙𝑢𝑠</m:t>
                      </m:r>
                      <m:r>
                        <a:rPr lang="en-GB" sz="1600" i="1">
                          <a:latin typeface="Cambria Math"/>
                        </a:rPr>
                        <m:t> </m:t>
                      </m:r>
                      <m:r>
                        <a:rPr lang="en-GB" sz="1600" i="1">
                          <a:latin typeface="Cambria Math"/>
                        </a:rPr>
                        <m:t>𝑜𝑟</m:t>
                      </m:r>
                      <m:r>
                        <a:rPr lang="en-GB" sz="1600" i="1">
                          <a:latin typeface="Cambria Math"/>
                        </a:rPr>
                        <m:t> </m:t>
                      </m:r>
                      <m:r>
                        <a:rPr lang="en-GB" sz="1600" i="1">
                          <a:latin typeface="Cambria Math"/>
                        </a:rPr>
                        <m:t>𝑛𝑜𝑟𝑚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171" y="4781770"/>
                <a:ext cx="4761495" cy="338554"/>
              </a:xfrm>
              <a:prstGeom prst="rect">
                <a:avLst/>
              </a:prstGeom>
              <a:blipFill rotWithShape="1">
                <a:blip r:embed="rId9"/>
                <a:stretch>
                  <a:fillRect t="-14286"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235881" y="3733800"/>
                <a:ext cx="3235949" cy="7428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1600" i="1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,     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881" y="3733800"/>
                <a:ext cx="3235949" cy="74289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319399" y="3239202"/>
            <a:ext cx="70606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"/>
              </a:rPr>
              <a:t>Both, position vector of point A and point A have the same coordinates: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4731" y="574281"/>
            <a:ext cx="7930569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 "/>
              </a:rPr>
              <a:t>Vector as position vector of point A in </a:t>
            </a:r>
            <a:r>
              <a:rPr lang="en-US" altLang="en-US" dirty="0"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3 – D </a:t>
            </a:r>
            <a:r>
              <a:rPr lang="en-US" dirty="0" smtClean="0">
                <a:latin typeface="Arial "/>
              </a:rPr>
              <a:t>in </a:t>
            </a:r>
            <a:r>
              <a:rPr lang="en-US" dirty="0">
                <a:latin typeface="Arial "/>
              </a:rPr>
              <a:t>Cartesian coordinate system: </a:t>
            </a:r>
          </a:p>
        </p:txBody>
      </p:sp>
    </p:spTree>
    <p:extLst>
      <p:ext uri="{BB962C8B-B14F-4D97-AF65-F5344CB8AC3E}">
        <p14:creationId xmlns:p14="http://schemas.microsoft.com/office/powerpoint/2010/main" val="40575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9" grpId="0"/>
      <p:bldP spid="10" grpId="0"/>
      <p:bldP spid="11" grpId="0"/>
      <p:bldP spid="13" grpId="0"/>
      <p:bldP spid="14" grpId="0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63778"/>
            <a:ext cx="2525174" cy="1962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63605" y="1272496"/>
                <a:ext cx="5334000" cy="687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● 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magnitude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of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  <a:cs typeface="Arial" panose="020B0604020202020204" pitchFamily="34" charset="0"/>
                          </a:rPr>
                          <m:t>𝑎</m:t>
                        </m:r>
                      </m:e>
                    </m:acc>
                    <m:r>
                      <a:rPr lang="en-US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𝑏</m:t>
                        </m:r>
                      </m:e>
                    </m:acc>
                    <m:r>
                      <a:rPr lang="en-US" b="0" i="1" smtClean="0"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is equal </a:t>
                </a:r>
              </a:p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to the area determined by both vectors.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605" y="1272496"/>
                <a:ext cx="5334000" cy="687304"/>
              </a:xfrm>
              <a:prstGeom prst="rect">
                <a:avLst/>
              </a:prstGeom>
              <a:blipFill rotWithShape="1">
                <a:blip r:embed="rId3"/>
                <a:stretch>
                  <a:fillRect l="-914" t="-5357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825428" y="2824068"/>
                <a:ext cx="6400800" cy="10052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latin typeface="Times New Roman"/>
                    <a:cs typeface="Times New Roman"/>
                  </a:rPr>
                  <a:t>●  </a:t>
                </a:r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Direction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of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  <a:cs typeface="Arial" panose="020B0604020202020204" pitchFamily="34" charset="0"/>
                          </a:rPr>
                          <m:t>𝑎</m:t>
                        </m:r>
                      </m:e>
                    </m:acc>
                    <m:r>
                      <a:rPr lang="en-US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is given by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right hand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rule: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Point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the fingers in direction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; curl them toward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Your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thumb points in the direction of cross product.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428" y="2824068"/>
                <a:ext cx="6400800" cy="1005275"/>
              </a:xfrm>
              <a:prstGeom prst="rect">
                <a:avLst/>
              </a:prstGeom>
              <a:blipFill rotWithShape="1">
                <a:blip r:embed="rId4"/>
                <a:stretch>
                  <a:fillRect l="-762" t="-3636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752600" y="76200"/>
            <a:ext cx="51234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CROSS / VECTOR </a:t>
            </a:r>
            <a:r>
              <a:rPr lang="en-GB" sz="28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en-US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726497" y="2064633"/>
                <a:ext cx="2451889" cy="432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 ×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/>
                        </a:rPr>
                        <m:t>= 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𝑠𝑖𝑛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𝜃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497" y="2064633"/>
                <a:ext cx="2451889" cy="432554"/>
              </a:xfrm>
              <a:prstGeom prst="rect">
                <a:avLst/>
              </a:prstGeom>
              <a:blipFill rotWithShape="1">
                <a:blip r:embed="rId5"/>
                <a:stretch>
                  <a:fillRect t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 descr="C:\Users\Jakisa\AppData\Local\Microsoft\Windows\Temporary Internet Files\Content.IE5\D7XT5390\MC900441321[1].png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-266700" y="2514079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039081" y="4267200"/>
                <a:ext cx="1826719" cy="4103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en-US" i="1">
                          <a:latin typeface="Cambria Math"/>
                          <a:ea typeface="Cambria Math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 ×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081" y="4267200"/>
                <a:ext cx="1826719" cy="410305"/>
              </a:xfrm>
              <a:prstGeom prst="rect">
                <a:avLst/>
              </a:prstGeom>
              <a:blipFill rotWithShape="1">
                <a:blip r:embed="rId8"/>
                <a:stretch>
                  <a:fillRect t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/>
          <p:cNvSpPr/>
          <p:nvPr/>
        </p:nvSpPr>
        <p:spPr bwMode="auto">
          <a:xfrm>
            <a:off x="545181" y="762000"/>
            <a:ext cx="1362456" cy="469229"/>
          </a:xfrm>
          <a:prstGeom prst="roundRect">
            <a:avLst/>
          </a:prstGeom>
          <a:ln>
            <a:noFill/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Definition</a:t>
            </a:r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6201" y="599420"/>
            <a:ext cx="8686800" cy="336298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8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2" grpId="0"/>
      <p:bldP spid="9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1642609"/>
              </p:ext>
            </p:extLst>
          </p:nvPr>
        </p:nvGraphicFramePr>
        <p:xfrm>
          <a:off x="1048885" y="990600"/>
          <a:ext cx="2046654" cy="373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r:id="rId3" imgW="1320227" imgH="253890" progId="Equation.DSMT4">
                  <p:embed/>
                </p:oleObj>
              </mc:Choice>
              <mc:Fallback>
                <p:oleObj r:id="rId3" imgW="1320227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8885" y="990600"/>
                        <a:ext cx="2046654" cy="3739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4973963"/>
              </p:ext>
            </p:extLst>
          </p:nvPr>
        </p:nvGraphicFramePr>
        <p:xfrm>
          <a:off x="3657600" y="990600"/>
          <a:ext cx="2895888" cy="359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r:id="rId5" imgW="1954951" imgH="253890" progId="Equation.DSMT4">
                  <p:embed/>
                </p:oleObj>
              </mc:Choice>
              <mc:Fallback>
                <p:oleObj r:id="rId5" imgW="1954951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990600"/>
                        <a:ext cx="2895888" cy="3596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62905" y="3470910"/>
                <a:ext cx="7419095" cy="8967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     </m:t>
                      </m:r>
                      <m:acc>
                        <m:accPr>
                          <m:chr m:val="⃗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sz="1600" i="1">
                          <a:latin typeface="Cambria Math"/>
                        </a:rPr>
                        <m:t> ×</m:t>
                      </m:r>
                      <m:acc>
                        <m:accPr>
                          <m:chr m:val="⃗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en-US" sz="1600" i="1">
                          <a:latin typeface="Cambria Math"/>
                        </a:rPr>
                        <m:t>=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𝑗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>
                  <a:latin typeface="Arial 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905" y="3470910"/>
                <a:ext cx="7419095" cy="8967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900054" y="306404"/>
            <a:ext cx="3290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Cartesian coordinates:</a:t>
            </a:r>
            <a:endParaRPr lang="en-US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380888" y="891752"/>
                <a:ext cx="3124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888" y="891752"/>
                <a:ext cx="312457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6557" r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907584" y="880250"/>
                <a:ext cx="323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7584" y="880250"/>
                <a:ext cx="323165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6557" r="-35849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580231" y="1249582"/>
                <a:ext cx="370934" cy="3841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0231" y="1249582"/>
                <a:ext cx="370934" cy="384144"/>
              </a:xfrm>
              <a:prstGeom prst="rect">
                <a:avLst/>
              </a:prstGeom>
              <a:blipFill rotWithShape="1">
                <a:blip r:embed="rId10"/>
                <a:stretch>
                  <a:fillRect t="-1587" r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urved Left Arrow 9"/>
          <p:cNvSpPr/>
          <p:nvPr/>
        </p:nvSpPr>
        <p:spPr>
          <a:xfrm rot="1359825">
            <a:off x="8074827" y="1158405"/>
            <a:ext cx="155319" cy="381000"/>
          </a:xfrm>
          <a:prstGeom prst="curvedLeftArrow">
            <a:avLst>
              <a:gd name="adj1" fmla="val 0"/>
              <a:gd name="adj2" fmla="val 4676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Left Arrow 10"/>
          <p:cNvSpPr/>
          <p:nvPr/>
        </p:nvSpPr>
        <p:spPr>
          <a:xfrm rot="20035667" flipH="1" flipV="1">
            <a:off x="7334096" y="1119525"/>
            <a:ext cx="153087" cy="369971"/>
          </a:xfrm>
          <a:prstGeom prst="curvedLeftArrow">
            <a:avLst>
              <a:gd name="adj1" fmla="val 0"/>
              <a:gd name="adj2" fmla="val 4676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Left Arrow 14"/>
          <p:cNvSpPr/>
          <p:nvPr/>
        </p:nvSpPr>
        <p:spPr>
          <a:xfrm rot="5400000" flipH="1" flipV="1">
            <a:off x="7717918" y="684728"/>
            <a:ext cx="153088" cy="414048"/>
          </a:xfrm>
          <a:prstGeom prst="curvedLeftArrow">
            <a:avLst>
              <a:gd name="adj1" fmla="val 0"/>
              <a:gd name="adj2" fmla="val 4676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081136" y="3101578"/>
                <a:ext cx="12186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+   −    +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1136" y="3101578"/>
                <a:ext cx="1218603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456734" y="1657349"/>
                <a:ext cx="1947008" cy="5598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734" y="1657349"/>
                <a:ext cx="1947008" cy="559833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900054" y="1752600"/>
            <a:ext cx="412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properties of determinates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67575" y="2590800"/>
            <a:ext cx="4362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write cross product in simple form: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811584" y="4572000"/>
                <a:ext cx="6096000" cy="10793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e>
                      </m:acc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</m:acc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latin typeface="Arial "/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584" y="4572000"/>
                <a:ext cx="6096000" cy="1079398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537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 animBg="1"/>
      <p:bldP spid="11" grpId="0" animBg="1"/>
      <p:bldP spid="15" grpId="0" animBg="1"/>
      <p:bldP spid="16" grpId="0"/>
      <p:bldP spid="17" grpId="0"/>
      <p:bldP spid="19" grpId="0"/>
      <p:bldP spid="20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31229" y="1263358"/>
                <a:ext cx="2959272" cy="3749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 ∎    </m:t>
                      </m:r>
                      <m:acc>
                        <m:accPr>
                          <m:chr m:val="⃗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sz="1600" i="1">
                          <a:latin typeface="Cambria Math"/>
                        </a:rPr>
                        <m:t> × </m:t>
                      </m:r>
                      <m:acc>
                        <m:accPr>
                          <m:chr m:val="⃗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en-US" sz="1600" i="1">
                          <a:latin typeface="Cambria Math"/>
                        </a:rPr>
                        <m:t>=− </m:t>
                      </m:r>
                      <m:acc>
                        <m:accPr>
                          <m:chr m:val="⃗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en-US" sz="1600" i="1">
                          <a:latin typeface="Cambria Math"/>
                        </a:rPr>
                        <m:t> × </m:t>
                      </m:r>
                      <m:acc>
                        <m:accPr>
                          <m:chr m:val="⃗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sz="1600" i="1">
                          <a:latin typeface="Cambria Math"/>
                        </a:rPr>
                        <m:t>                 </m:t>
                      </m:r>
                    </m:oMath>
                  </m:oMathPara>
                </a14:m>
                <a:endParaRPr lang="en-US" sz="1600" dirty="0">
                  <a:latin typeface="Arial 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29" y="1263358"/>
                <a:ext cx="2959272" cy="374974"/>
              </a:xfrm>
              <a:prstGeom prst="rect">
                <a:avLst/>
              </a:prstGeom>
              <a:blipFill rotWithShape="1">
                <a:blip r:embed="rId2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16694" y="1879764"/>
                <a:ext cx="6629400" cy="3947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 ∎   </m:t>
                      </m:r>
                      <m:r>
                        <a:rPr lang="en-US" sz="1600" i="1">
                          <a:latin typeface="Cambria Math"/>
                        </a:rPr>
                        <m:t>𝑖𝑓</m:t>
                      </m:r>
                      <m:r>
                        <a:rPr lang="en-US" sz="1600" i="1">
                          <a:latin typeface="Cambria Math"/>
                        </a:rPr>
                        <m:t>  </m:t>
                      </m:r>
                      <m:acc>
                        <m:accPr>
                          <m:chr m:val="⃗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sz="1600" i="1">
                          <a:latin typeface="Cambria Math"/>
                        </a:rPr>
                        <m:t> </m:t>
                      </m:r>
                      <m:r>
                        <a:rPr lang="en-US" sz="1600" i="1">
                          <a:latin typeface="Cambria Math"/>
                        </a:rPr>
                        <m:t>𝑎𝑛𝑑</m:t>
                      </m:r>
                      <m:r>
                        <a:rPr lang="en-US" sz="1600" i="1">
                          <a:latin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en-US" sz="1600" i="1">
                          <a:latin typeface="Cambria Math"/>
                        </a:rPr>
                        <m:t>  </m:t>
                      </m:r>
                      <m:r>
                        <a:rPr lang="en-US" sz="1600" i="1">
                          <a:latin typeface="Cambria Math"/>
                        </a:rPr>
                        <m:t>𝑎𝑟𝑒</m:t>
                      </m:r>
                      <m:r>
                        <a:rPr lang="en-US" sz="1600" i="1">
                          <a:latin typeface="Cambria Math"/>
                        </a:rPr>
                        <m:t> </m:t>
                      </m:r>
                      <m:r>
                        <a:rPr lang="en-US" sz="1600" i="1">
                          <a:latin typeface="Cambria Math"/>
                        </a:rPr>
                        <m:t>𝑝𝑒𝑟𝑝𝑒𝑛𝑑𝑖𝑐𝑢𝑙𝑎𝑟</m:t>
                      </m:r>
                      <m:r>
                        <a:rPr lang="en-US" sz="1600" i="1">
                          <a:latin typeface="Cambria Math"/>
                        </a:rPr>
                        <m:t>, </m:t>
                      </m:r>
                      <m:r>
                        <a:rPr lang="en-US" sz="1600" i="1">
                          <a:latin typeface="Cambria Math"/>
                        </a:rPr>
                        <m:t>𝑡h𝑒𝑛</m:t>
                      </m:r>
                      <m:r>
                        <a:rPr lang="en-US" sz="1600" i="1">
                          <a:latin typeface="Cambria Math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sz="1600" i="1">
                              <a:latin typeface="Cambria Math"/>
                            </a:rPr>
                            <m:t> × </m:t>
                          </m:r>
                          <m:acc>
                            <m:accPr>
                              <m:chr m:val="⃗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r>
                        <a:rPr lang="en-US" sz="1600" i="1">
                          <a:latin typeface="Cambria Math"/>
                        </a:rPr>
                        <m:t>=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1600" dirty="0">
                  <a:latin typeface="Arial 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94" y="1879764"/>
                <a:ext cx="6629400" cy="394723"/>
              </a:xfrm>
              <a:prstGeom prst="rect">
                <a:avLst/>
              </a:prstGeom>
              <a:blipFill rotWithShape="1">
                <a:blip r:embed="rId3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66102" y="2726892"/>
                <a:ext cx="3256917" cy="3947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∎    </m:t>
                      </m:r>
                      <m:acc>
                        <m:accPr>
                          <m:chr m:val="⃗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sz="1600" i="1">
                          <a:latin typeface="Cambria Math"/>
                        </a:rPr>
                        <m:t> ×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𝑏</m:t>
                              </m:r>
                            </m:e>
                          </m:acc>
                          <m:r>
                            <a:rPr lang="en-US" sz="1600" i="1">
                              <a:latin typeface="Cambria Math"/>
                            </a:rPr>
                            <m:t> + </m:t>
                          </m:r>
                          <m:acc>
                            <m:accPr>
                              <m:chr m:val="⃗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𝑐</m:t>
                              </m:r>
                            </m:e>
                          </m:acc>
                        </m:e>
                      </m:d>
                      <m:r>
                        <a:rPr lang="en-US" sz="16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sz="1600" i="1">
                          <a:latin typeface="Cambria Math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en-US" sz="1600" i="1">
                          <a:latin typeface="Cambria Math"/>
                        </a:rPr>
                        <m:t> + </m:t>
                      </m:r>
                      <m:acc>
                        <m:accPr>
                          <m:chr m:val="⃗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sz="1600" i="1">
                          <a:latin typeface="Cambria Math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𝑐</m:t>
                          </m:r>
                        </m:e>
                      </m:acc>
                      <m:r>
                        <a:rPr lang="en-US" sz="16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latin typeface="Arial 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02" y="2726892"/>
                <a:ext cx="3256917" cy="394723"/>
              </a:xfrm>
              <a:prstGeom prst="rect">
                <a:avLst/>
              </a:prstGeom>
              <a:blipFill rotWithShape="1">
                <a:blip r:embed="rId4"/>
                <a:stretch>
                  <a:fillRect r="-4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92925" y="3505200"/>
                <a:ext cx="5473507" cy="3947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∎    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sz="1600" i="1">
                              <a:latin typeface="Cambria Math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r>
                        <a:rPr lang="en-US" sz="1600" i="1">
                          <a:latin typeface="Cambria Math"/>
                        </a:rPr>
                        <m:t>  ×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𝑐</m:t>
                              </m:r>
                            </m:e>
                          </m:acc>
                          <m:r>
                            <a:rPr lang="en-US" sz="1600" i="1">
                              <a:latin typeface="Cambria Math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𝑑</m:t>
                              </m:r>
                            </m:e>
                          </m:acc>
                        </m:e>
                      </m:d>
                      <m:r>
                        <a:rPr lang="en-US" sz="16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sz="1600" i="1">
                          <a:latin typeface="Cambria Math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𝑐</m:t>
                          </m:r>
                        </m:e>
                      </m:acc>
                      <m:r>
                        <a:rPr lang="en-US" sz="1600" i="1">
                          <a:latin typeface="Cambria Math"/>
                        </a:rPr>
                        <m:t> + </m:t>
                      </m:r>
                      <m:acc>
                        <m:accPr>
                          <m:chr m:val="⃗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sz="1600" i="1">
                          <a:latin typeface="Cambria Math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𝑑</m:t>
                          </m:r>
                        </m:e>
                      </m:acc>
                      <m:r>
                        <a:rPr lang="en-US" sz="1600" i="1">
                          <a:latin typeface="Cambria Math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en-US" sz="1600" i="1">
                          <a:latin typeface="Cambria Math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𝑐</m:t>
                          </m:r>
                        </m:e>
                      </m:acc>
                      <m:r>
                        <a:rPr lang="en-US" sz="1600" i="1">
                          <a:latin typeface="Cambria Math"/>
                        </a:rPr>
                        <m:t> + </m:t>
                      </m:r>
                      <m:acc>
                        <m:accPr>
                          <m:chr m:val="⃗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en-US" sz="1600" i="1">
                          <a:latin typeface="Cambria Math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𝑑</m:t>
                          </m:r>
                        </m:e>
                      </m:acc>
                      <m:r>
                        <a:rPr lang="en-US" sz="16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latin typeface="Arial 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25" y="3505200"/>
                <a:ext cx="5473507" cy="394723"/>
              </a:xfrm>
              <a:prstGeom prst="rect">
                <a:avLst/>
              </a:prstGeom>
              <a:blipFill rotWithShape="1">
                <a:blip r:embed="rId5"/>
                <a:stretch>
                  <a:fillRect t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94361" y="4191000"/>
                <a:ext cx="7924800" cy="6409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∎   </m:t>
                      </m:r>
                      <m:acc>
                        <m:accPr>
                          <m:chr m:val="⃗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sz="1600" i="1">
                          <a:latin typeface="Cambria Math"/>
                        </a:rPr>
                        <m:t> × </m:t>
                      </m:r>
                      <m:acc>
                        <m:accPr>
                          <m:chr m:val="⃗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en-US" sz="1600" i="1">
                          <a:latin typeface="Cambria Math"/>
                        </a:rPr>
                        <m:t>= 0  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sz="1600" i="1">
                              <a:latin typeface="Cambria Math"/>
                            </a:rPr>
                            <m:t> ≠0, </m:t>
                          </m:r>
                          <m:acc>
                            <m:accPr>
                              <m:chr m:val="⃗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𝑏</m:t>
                              </m:r>
                            </m:e>
                          </m:acc>
                          <m:r>
                            <a:rPr lang="en-US" sz="1600" i="1">
                              <a:latin typeface="Cambria Math"/>
                            </a:rPr>
                            <m:t>≠0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 ↔ </m:t>
                      </m:r>
                      <m:acc>
                        <m:accPr>
                          <m:chr m:val="⃗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sz="1600" i="1">
                          <a:latin typeface="Cambria Math"/>
                        </a:rPr>
                        <m:t> </m:t>
                      </m:r>
                      <m:r>
                        <a:rPr lang="en-US" sz="1600" i="1">
                          <a:latin typeface="Cambria Math"/>
                        </a:rPr>
                        <m:t>𝑎𝑛𝑑</m:t>
                      </m:r>
                      <m:r>
                        <a:rPr lang="en-US" sz="1600" i="1">
                          <a:latin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en-US" sz="1600" i="1">
                          <a:latin typeface="Cambria Math"/>
                        </a:rPr>
                        <m:t> </m:t>
                      </m:r>
                      <m:r>
                        <a:rPr lang="en-US" sz="1600" i="1">
                          <a:latin typeface="Cambria Math"/>
                        </a:rPr>
                        <m:t>𝑎𝑟𝑒</m:t>
                      </m:r>
                      <m:r>
                        <a:rPr lang="en-US" sz="1600" i="1">
                          <a:latin typeface="Cambria Math"/>
                        </a:rPr>
                        <m:t> </m:t>
                      </m:r>
                      <m:r>
                        <a:rPr lang="en-US" sz="1600" i="1">
                          <a:latin typeface="Cambria Math"/>
                        </a:rPr>
                        <m:t>𝑝𝑎𝑟𝑎𝑙𝑙𝑒𝑙</m:t>
                      </m:r>
                      <m:r>
                        <a:rPr lang="en-US" sz="1600" i="1">
                          <a:latin typeface="Cambria Math"/>
                        </a:rPr>
                        <m:t>               </m:t>
                      </m:r>
                    </m:oMath>
                  </m:oMathPara>
                </a14:m>
                <a:endParaRPr lang="en-US" sz="1600" dirty="0">
                  <a:latin typeface="Arial "/>
                </a:endParaRPr>
              </a:p>
              <a:p>
                <a:r>
                  <a:rPr lang="en-GB" sz="1600" dirty="0">
                    <a:latin typeface="Arial "/>
                  </a:rPr>
                  <a:t>                                                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/>
                      </a:rPr>
                      <m:t>𝐹𝑜𝑟</m:t>
                    </m:r>
                    <m:r>
                      <a:rPr lang="en-GB" sz="1600" i="1" dirty="0" smtClean="0">
                        <a:latin typeface="Cambria Math"/>
                      </a:rPr>
                      <m:t> </m:t>
                    </m:r>
                    <m:r>
                      <a:rPr lang="en-GB" sz="1600" i="1" dirty="0" smtClean="0">
                        <a:latin typeface="Cambria Math"/>
                      </a:rPr>
                      <m:t>𝑝𝑎𝑟𝑎𝑙𝑙𝑒𝑙</m:t>
                    </m:r>
                    <m:r>
                      <a:rPr lang="en-GB" sz="1600" i="1" dirty="0" smtClean="0">
                        <a:latin typeface="Cambria Math"/>
                      </a:rPr>
                      <m:t> </m:t>
                    </m:r>
                    <m:r>
                      <a:rPr lang="en-GB" sz="1600" i="1" dirty="0" smtClean="0">
                        <a:latin typeface="Cambria Math"/>
                      </a:rPr>
                      <m:t>𝑣𝑒𝑐𝑡𝑜𝑟𝑠</m:t>
                    </m:r>
                    <m:r>
                      <a:rPr lang="en-GB" sz="1600" i="1" dirty="0" smtClean="0">
                        <a:latin typeface="Cambria Math"/>
                      </a:rPr>
                      <m:t> </m:t>
                    </m:r>
                    <m:r>
                      <a:rPr lang="en-GB" sz="1600" i="1" dirty="0" smtClean="0">
                        <a:latin typeface="Cambria Math"/>
                      </a:rPr>
                      <m:t>𝑡h𝑒</m:t>
                    </m:r>
                    <m:r>
                      <a:rPr lang="en-GB" sz="1600" i="1" dirty="0" smtClean="0">
                        <a:latin typeface="Cambria Math"/>
                      </a:rPr>
                      <m:t> </m:t>
                    </m:r>
                    <m:r>
                      <a:rPr lang="en-GB" sz="1600" i="1" dirty="0" smtClean="0">
                        <a:latin typeface="Cambria Math"/>
                      </a:rPr>
                      <m:t>𝑣𝑒𝑐𝑡𝑜𝑟</m:t>
                    </m:r>
                    <m:r>
                      <a:rPr lang="en-GB" sz="1600" i="1" dirty="0" smtClean="0">
                        <a:latin typeface="Cambria Math"/>
                      </a:rPr>
                      <m:t> </m:t>
                    </m:r>
                    <m:r>
                      <a:rPr lang="en-GB" sz="1600" i="1" dirty="0" smtClean="0">
                        <a:latin typeface="Cambria Math"/>
                      </a:rPr>
                      <m:t>𝑝𝑟𝑜𝑑𝑢𝑐𝑡</m:t>
                    </m:r>
                    <m:r>
                      <a:rPr lang="en-GB" sz="1600" i="1" dirty="0" smtClean="0">
                        <a:latin typeface="Cambria Math"/>
                      </a:rPr>
                      <m:t> </m:t>
                    </m:r>
                    <m:r>
                      <a:rPr lang="en-GB" sz="1600" i="1" dirty="0" smtClean="0">
                        <a:latin typeface="Cambria Math"/>
                      </a:rPr>
                      <m:t>𝑖𝑠</m:t>
                    </m:r>
                    <m:r>
                      <a:rPr lang="en-GB" sz="1600" i="1" dirty="0" smtClean="0">
                        <a:latin typeface="Cambria Math"/>
                      </a:rPr>
                      <m:t> 0.</m:t>
                    </m:r>
                  </m:oMath>
                </a14:m>
                <a:endParaRPr lang="en-US" sz="1600" dirty="0">
                  <a:latin typeface="Arial 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1" y="4191000"/>
                <a:ext cx="7924800" cy="640945"/>
              </a:xfrm>
              <a:prstGeom prst="rect">
                <a:avLst/>
              </a:prstGeom>
              <a:blipFill rotWithShape="1">
                <a:blip r:embed="rId6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59323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600">
              <a:latin typeface="Arial 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-169277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600">
              <a:latin typeface="Arial 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32560" y="435045"/>
            <a:ext cx="40126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"/>
                <a:cs typeface="Arial" panose="020B0604020202020204" pitchFamily="34" charset="0"/>
              </a:rPr>
              <a:t>Properties of </a:t>
            </a:r>
            <a:r>
              <a:rPr lang="en-GB" sz="2000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"/>
                <a:cs typeface="Arial" panose="020B0604020202020204" pitchFamily="34" charset="0"/>
              </a:rPr>
              <a:t>vector/cross </a:t>
            </a:r>
            <a:r>
              <a:rPr lang="en-GB" sz="20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"/>
                <a:cs typeface="Arial" panose="020B0604020202020204" pitchFamily="34" charset="0"/>
              </a:rPr>
              <a:t>product</a:t>
            </a:r>
            <a:endParaRPr lang="en-US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13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76200" y="76200"/>
                <a:ext cx="4572000" cy="559544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sz="1600" i="1">
                          <a:latin typeface="Cambria Math"/>
                        </a:rPr>
                        <m:t> = 5</m:t>
                      </m:r>
                      <m:acc>
                        <m:accPr>
                          <m:chr m:val="̂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𝑖</m:t>
                          </m:r>
                        </m:e>
                      </m:acc>
                      <m:r>
                        <a:rPr lang="en-US" sz="1600" i="1">
                          <a:latin typeface="Cambria Math"/>
                        </a:rPr>
                        <m:t>−2</m:t>
                      </m:r>
                      <m:acc>
                        <m:accPr>
                          <m:chr m:val="̂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𝑗</m:t>
                          </m:r>
                        </m:e>
                      </m:acc>
                      <m:r>
                        <a:rPr lang="en-US" sz="1600" i="1">
                          <a:latin typeface="Cambria Math"/>
                        </a:rPr>
                        <m:t> +</m:t>
                      </m:r>
                      <m:acc>
                        <m:accPr>
                          <m:chr m:val="̂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𝑘</m:t>
                          </m:r>
                        </m:e>
                      </m:acc>
                      <m:r>
                        <a:rPr lang="en-US" sz="1600" i="1">
                          <a:latin typeface="Cambria Math"/>
                        </a:rPr>
                        <m:t>        </m:t>
                      </m:r>
                    </m:oMath>
                  </m:oMathPara>
                </a14:m>
                <a:endParaRPr lang="en-US" sz="1600" dirty="0">
                  <a:latin typeface="Arial 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en-US" sz="1600" i="1">
                          <a:latin typeface="Cambria Math"/>
                        </a:rPr>
                        <m:t> = </m:t>
                      </m:r>
                      <m:acc>
                        <m:accPr>
                          <m:chr m:val="̂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𝑖</m:t>
                          </m:r>
                        </m:e>
                      </m:acc>
                      <m:r>
                        <a:rPr lang="en-US" sz="1600" i="1">
                          <a:latin typeface="Cambria Math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𝑗</m:t>
                          </m:r>
                        </m:e>
                      </m:acc>
                      <m:r>
                        <a:rPr lang="en-US" sz="1600" i="1">
                          <a:latin typeface="Cambria Math"/>
                        </a:rPr>
                        <m:t>−3</m:t>
                      </m:r>
                      <m:acc>
                        <m:accPr>
                          <m:chr m:val="̂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𝑘</m:t>
                          </m:r>
                        </m:e>
                      </m:acc>
                      <m:r>
                        <a:rPr lang="en-US" sz="1600" i="1">
                          <a:latin typeface="Cambria Math"/>
                        </a:rPr>
                        <m:t>            </m:t>
                      </m:r>
                    </m:oMath>
                  </m:oMathPara>
                </a14:m>
                <a:endParaRPr lang="en-US" sz="1600" dirty="0" smtClean="0">
                  <a:latin typeface="Arial "/>
                </a:endParaRPr>
              </a:p>
              <a:p>
                <a:endParaRPr lang="en-US" sz="1600" dirty="0">
                  <a:latin typeface="Arial "/>
                </a:endParaRPr>
              </a:p>
              <a:p>
                <a:r>
                  <a:rPr lang="en-US" sz="1600" dirty="0">
                    <a:latin typeface="Arial "/>
                  </a:rPr>
                  <a:t>(a) Find the angle between them</a:t>
                </a:r>
              </a:p>
              <a:p>
                <a:r>
                  <a:rPr lang="en-US" sz="1600" dirty="0">
                    <a:latin typeface="Arial "/>
                  </a:rPr>
                  <a:t>(b) Find the unit vector perpendicular to </a:t>
                </a:r>
                <a:r>
                  <a:rPr lang="en-US" sz="1600" dirty="0" smtClean="0">
                    <a:latin typeface="Arial "/>
                  </a:rPr>
                  <a:t>both</a:t>
                </a:r>
              </a:p>
              <a:p>
                <a:endParaRPr lang="en-US" sz="1600" dirty="0">
                  <a:latin typeface="Arial 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latin typeface="Arial "/>
                  </a:rPr>
                  <a:t>(a)</a:t>
                </a:r>
                <a:r>
                  <a:rPr lang="en-GB" sz="1600" i="1" dirty="0">
                    <a:latin typeface="Arial "/>
                  </a:rPr>
                  <a:t> 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/>
                      </a:rPr>
                      <m:t>𝜃</m:t>
                    </m:r>
                    <m:r>
                      <a:rPr lang="en-GB" sz="1600" i="1">
                        <a:latin typeface="Cambria Math"/>
                      </a:rPr>
                      <m:t>=</m:t>
                    </m:r>
                    <m:r>
                      <a:rPr lang="en-GB" sz="1600" i="1">
                        <a:latin typeface="Cambria Math"/>
                      </a:rPr>
                      <m:t>𝑎𝑟𝑐</m:t>
                    </m:r>
                    <m:r>
                      <a:rPr lang="en-GB" sz="1600" i="1">
                        <a:latin typeface="Cambria Math"/>
                      </a:rPr>
                      <m:t> </m:t>
                    </m:r>
                    <m:r>
                      <a:rPr lang="en-GB" sz="1600" i="1">
                        <a:latin typeface="Cambria Math"/>
                      </a:rPr>
                      <m:t>𝑠𝑖𝑛</m:t>
                    </m:r>
                  </m:oMath>
                </a14:m>
                <a:r>
                  <a:rPr lang="en-GB" sz="1600" b="1" i="1" dirty="0">
                    <a:latin typeface="Arial "/>
                  </a:rPr>
                  <a:t> </a:t>
                </a:r>
                <a:r>
                  <a:rPr lang="en-GB" sz="1600" i="1" dirty="0">
                    <a:latin typeface="Arial 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𝑎</m:t>
                                </m:r>
                              </m:e>
                            </m:acc>
                            <m:r>
                              <a:rPr lang="en-US" sz="1600" i="1">
                                <a:latin typeface="Cambria Math"/>
                              </a:rPr>
                              <m:t> × </m:t>
                            </m:r>
                            <m:acc>
                              <m:accPr>
                                <m:chr m:val="⃗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𝑏</m:t>
                                </m:r>
                              </m:e>
                            </m:acc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1600" i="1">
                                    <a:latin typeface="Cambria Math"/>
                                  </a:rPr>
                                  <m:t>𝑎</m:t>
                                </m:r>
                              </m:e>
                            </m:acc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1600" i="1">
                                    <a:latin typeface="Cambria Math"/>
                                  </a:rPr>
                                  <m:t>𝑏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endParaRPr lang="en-US" sz="1600" dirty="0">
                  <a:latin typeface="Arial 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sz="1600" i="1">
                          <a:latin typeface="Cambria Math"/>
                        </a:rPr>
                        <m:t> ×</m:t>
                      </m:r>
                      <m:acc>
                        <m:accPr>
                          <m:chr m:val="⃗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en-US" sz="1600" i="1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𝑗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i="1">
                          <a:latin typeface="Cambria Math"/>
                        </a:rPr>
                        <m:t>= 5</m:t>
                      </m:r>
                      <m:acc>
                        <m:accPr>
                          <m:chr m:val="̂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𝑖</m:t>
                          </m:r>
                        </m:e>
                      </m:acc>
                      <m:r>
                        <a:rPr lang="en-US" sz="1600" i="1">
                          <a:latin typeface="Cambria Math"/>
                        </a:rPr>
                        <m:t>+16</m:t>
                      </m:r>
                      <m:acc>
                        <m:accPr>
                          <m:chr m:val="̂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𝑗</m:t>
                          </m:r>
                        </m:e>
                      </m:acc>
                      <m:r>
                        <a:rPr lang="en-US" sz="1600" i="1">
                          <a:latin typeface="Cambria Math"/>
                        </a:rPr>
                        <m:t>+7</m:t>
                      </m:r>
                      <m:acc>
                        <m:accPr>
                          <m:chr m:val="̂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1600" dirty="0" smtClean="0">
                  <a:latin typeface="Arial "/>
                </a:endParaRPr>
              </a:p>
              <a:p>
                <a:endParaRPr lang="en-US" sz="1600" dirty="0">
                  <a:latin typeface="Arial 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latin typeface="Cambria Math"/>
                        </a:rPr>
                        <m:t> 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sz="1600" i="1">
                              <a:latin typeface="Cambria Math"/>
                            </a:rPr>
                            <m:t> × </m:t>
                          </m:r>
                          <m:acc>
                            <m:accPr>
                              <m:chr m:val="⃗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r>
                        <a:rPr lang="en-US" sz="1600" i="1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5</m:t>
                          </m:r>
                          <m:acc>
                            <m:accPr>
                              <m:chr m:val="̂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𝑖</m:t>
                              </m:r>
                            </m:e>
                          </m:acc>
                          <m:r>
                            <a:rPr lang="en-US" sz="1600" i="1">
                              <a:latin typeface="Cambria Math"/>
                            </a:rPr>
                            <m:t>+16</m:t>
                          </m:r>
                          <m:acc>
                            <m:accPr>
                              <m:chr m:val="̂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𝑗</m:t>
                              </m:r>
                            </m:e>
                          </m:acc>
                          <m:r>
                            <a:rPr lang="en-US" sz="1600" i="1">
                              <a:latin typeface="Cambria Math"/>
                            </a:rPr>
                            <m:t>+7</m:t>
                          </m:r>
                          <m:acc>
                            <m:accPr>
                              <m:chr m:val="̂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  <m:r>
                        <a:rPr lang="en-US" sz="1600" b="1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i="1">
                              <a:latin typeface="Cambria Math"/>
                            </a:rPr>
                            <m:t>330</m:t>
                          </m:r>
                        </m:e>
                      </m:rad>
                      <m:r>
                        <a:rPr lang="en-US" sz="1600" i="1">
                          <a:latin typeface="Cambria Math"/>
                        </a:rPr>
                        <m:t>             </m:t>
                      </m:r>
                    </m:oMath>
                  </m:oMathPara>
                </a14:m>
                <a:endParaRPr lang="en-US" sz="1600" dirty="0" smtClean="0">
                  <a:latin typeface="Arial "/>
                </a:endParaRPr>
              </a:p>
              <a:p>
                <a:endParaRPr lang="en-US" sz="1600" dirty="0">
                  <a:latin typeface="Arial "/>
                </a:endParaRPr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         </m:t>
                    </m:r>
                    <m:d>
                      <m:dPr>
                        <m:begChr m:val="|"/>
                        <m:endChr m:val="|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𝑎</m:t>
                            </m:r>
                          </m:e>
                        </m:acc>
                        <m:r>
                          <a:rPr lang="en-US" sz="1600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1600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i="1">
                            <a:latin typeface="Cambria Math"/>
                          </a:rPr>
                          <m:t>30</m:t>
                        </m:r>
                      </m:e>
                    </m:rad>
                    <m:r>
                      <a:rPr lang="en-US" sz="1600" i="1">
                        <a:latin typeface="Cambria Math"/>
                      </a:rPr>
                      <m:t>        </m:t>
                    </m:r>
                    <m:d>
                      <m:dPr>
                        <m:begChr m:val="|"/>
                        <m:endChr m:val="|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𝑏</m:t>
                            </m:r>
                          </m:e>
                        </m:acc>
                        <m:r>
                          <a:rPr lang="en-US" sz="1600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1600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i="1">
                            <a:latin typeface="Cambria Math"/>
                          </a:rPr>
                          <m:t>11</m:t>
                        </m:r>
                      </m:e>
                    </m:rad>
                    <m:r>
                      <a:rPr lang="en-US" sz="1600" i="1">
                        <a:latin typeface="Cambria Math"/>
                      </a:rPr>
                      <m:t>                 </m:t>
                    </m:r>
                  </m:oMath>
                </a14:m>
                <a:r>
                  <a:rPr lang="en-US" sz="1600" dirty="0">
                    <a:latin typeface="Arial "/>
                  </a:rPr>
                  <a:t>  </a:t>
                </a:r>
                <a:endParaRPr lang="en-US" sz="1600" dirty="0" smtClean="0">
                  <a:latin typeface="Arial "/>
                </a:endParaRPr>
              </a:p>
              <a:p>
                <a:r>
                  <a:rPr lang="en-US" sz="1600" dirty="0" smtClean="0">
                    <a:latin typeface="Arial "/>
                  </a:rPr>
                  <a:t> </a:t>
                </a:r>
                <a:endParaRPr lang="en-US" sz="1600" dirty="0">
                  <a:latin typeface="Arial 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600" i="1">
                          <a:latin typeface="Cambria Math"/>
                        </a:rPr>
                        <m:t>   </m:t>
                      </m:r>
                      <m:r>
                        <a:rPr lang="en-GB" sz="1600" i="1" smtClean="0">
                          <a:latin typeface="Cambria Math"/>
                        </a:rPr>
                        <m:t>   </m:t>
                      </m:r>
                      <m:r>
                        <a:rPr lang="en-GB" sz="1600" i="1">
                          <a:latin typeface="Cambria Math"/>
                        </a:rPr>
                        <m:t>   </m:t>
                      </m:r>
                      <m:r>
                        <a:rPr lang="en-GB" sz="1600" i="1">
                          <a:latin typeface="Cambria Math"/>
                        </a:rPr>
                        <m:t>𝜃</m:t>
                      </m:r>
                      <m:r>
                        <a:rPr lang="en-GB" sz="1600" i="1">
                          <a:latin typeface="Cambria Math"/>
                        </a:rPr>
                        <m:t>=</m:t>
                      </m:r>
                      <m:r>
                        <a:rPr lang="en-GB" sz="1600" i="1">
                          <a:latin typeface="Cambria Math"/>
                        </a:rPr>
                        <m:t>𝑎𝑟𝑐</m:t>
                      </m:r>
                      <m:r>
                        <a:rPr lang="en-GB" sz="1600" i="1">
                          <a:latin typeface="Cambria Math"/>
                        </a:rPr>
                        <m:t> </m:t>
                      </m:r>
                      <m:r>
                        <a:rPr lang="en-GB" sz="1600" i="1">
                          <a:latin typeface="Cambria Math"/>
                        </a:rPr>
                        <m:t>𝑠𝑖𝑛</m:t>
                      </m:r>
                      <m:r>
                        <a:rPr lang="en-GB" sz="1600" i="1">
                          <a:latin typeface="Cambria Math"/>
                        </a:rPr>
                        <m:t> 1 = </m:t>
                      </m:r>
                      <m:r>
                        <a:rPr lang="en-GB" sz="1600" i="1">
                          <a:latin typeface="Cambria Math"/>
                        </a:rPr>
                        <m:t>𝜋</m:t>
                      </m:r>
                      <m:r>
                        <a:rPr lang="en-GB" sz="1600" i="1">
                          <a:latin typeface="Cambria Math"/>
                        </a:rPr>
                        <m:t>/2</m:t>
                      </m:r>
                    </m:oMath>
                  </m:oMathPara>
                </a14:m>
                <a:endParaRPr lang="en-US" sz="1600" dirty="0" smtClean="0">
                  <a:latin typeface="Arial "/>
                </a:endParaRPr>
              </a:p>
              <a:p>
                <a:endParaRPr lang="en-US" sz="1600" dirty="0">
                  <a:latin typeface="Arial "/>
                </a:endParaRPr>
              </a:p>
              <a:p>
                <a:r>
                  <a:rPr lang="en-GB" sz="1600" dirty="0">
                    <a:latin typeface="Arial "/>
                  </a:rPr>
                  <a:t>(b)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600" i="1">
                            <a:latin typeface="Cambria Math"/>
                          </a:rPr>
                          <m:t>𝑛</m:t>
                        </m:r>
                      </m:e>
                    </m:acc>
                    <m:r>
                      <a:rPr lang="en-GB" sz="1600" i="1">
                        <a:latin typeface="Cambria Math"/>
                      </a:rPr>
                      <m:t>=</m:t>
                    </m:r>
                  </m:oMath>
                </a14:m>
                <a:r>
                  <a:rPr lang="en-GB" sz="1600" dirty="0">
                    <a:latin typeface="Arial 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𝑎</m:t>
                            </m:r>
                          </m:e>
                        </m:acc>
                        <m:r>
                          <a:rPr lang="en-US" sz="1600" i="1">
                            <a:latin typeface="Cambria Math"/>
                          </a:rPr>
                          <m:t> ×</m:t>
                        </m:r>
                        <m:acc>
                          <m:accPr>
                            <m:chr m:val="⃗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𝑏</m:t>
                            </m:r>
                          </m:e>
                        </m:ac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𝑎</m:t>
                                </m:r>
                              </m:e>
                            </m:acc>
                            <m:r>
                              <a:rPr lang="en-US" sz="1600" i="1">
                                <a:latin typeface="Cambria Math"/>
                              </a:rPr>
                              <m:t> ×</m:t>
                            </m:r>
                            <m:acc>
                              <m:accPr>
                                <m:chr m:val="⃗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𝑏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r>
                  <a:rPr lang="en-GB" sz="1600" dirty="0">
                    <a:latin typeface="Arial 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i="1"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sz="1600" i="1">
                                <a:latin typeface="Cambria Math"/>
                              </a:rPr>
                              <m:t>330</m:t>
                            </m:r>
                          </m:e>
                        </m:rad>
                      </m:den>
                    </m:f>
                  </m:oMath>
                </a14:m>
                <a:r>
                  <a:rPr lang="en-GB" sz="1600" dirty="0">
                    <a:latin typeface="Arial 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16</m:t>
                              </m:r>
                            </m:e>
                          </m:mr>
                          <m:mr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600" dirty="0">
                  <a:latin typeface="Arial 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76200"/>
                <a:ext cx="4572000" cy="5595443"/>
              </a:xfrm>
              <a:prstGeom prst="rect">
                <a:avLst/>
              </a:prstGeom>
              <a:blipFill rotWithShape="1">
                <a:blip r:embed="rId2"/>
                <a:stretch>
                  <a:fillRect l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/>
          <p:cNvSpPr/>
          <p:nvPr/>
        </p:nvSpPr>
        <p:spPr>
          <a:xfrm>
            <a:off x="76200" y="76200"/>
            <a:ext cx="4267200" cy="5595443"/>
          </a:xfrm>
          <a:prstGeom prst="roundRect">
            <a:avLst>
              <a:gd name="adj" fmla="val 6559"/>
            </a:avLst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419600" y="152400"/>
                <a:ext cx="4724400" cy="33229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Find </a:t>
                </a:r>
                <a:r>
                  <a:rPr lang="en-US" b="1" i="1" dirty="0"/>
                  <a:t>all</a:t>
                </a:r>
                <a:r>
                  <a:rPr lang="en-US" dirty="0"/>
                  <a:t> vectors perpendicular to both </a:t>
                </a:r>
                <a:endParaRPr lang="en-US" dirty="0" smtClean="0"/>
              </a:p>
              <a:p>
                <a:pPr>
                  <a:lnSpc>
                    <a:spcPts val="1400"/>
                  </a:lnSpc>
                </a:pPr>
                <a:endParaRPr lang="en-US" sz="16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sz="16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i="1">
                          <a:latin typeface="Cambria Math"/>
                        </a:rPr>
                        <m:t>  </m:t>
                      </m:r>
                      <m:r>
                        <a:rPr lang="en-US" sz="1600" i="1">
                          <a:latin typeface="Cambria Math"/>
                        </a:rPr>
                        <m:t>𝑎𝑛𝑑</m:t>
                      </m:r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  <m:r>
                        <a:rPr lang="en-US" sz="1600" i="1">
                          <a:latin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en-US" sz="16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 smtClean="0"/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𝑗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/>
                        </a:rPr>
                        <m:t>   </m:t>
                      </m:r>
                    </m:oMath>
                  </m:oMathPara>
                </a14:m>
                <a:endParaRPr lang="en-US" i="1" dirty="0" smtClean="0"/>
              </a:p>
              <a:p>
                <a:endParaRPr lang="en-US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⤇   </m:t>
                      </m:r>
                      <m:r>
                        <a:rPr lang="en-US" i="1">
                          <a:latin typeface="Cambria Math"/>
                        </a:rPr>
                        <m:t>𝑣𝑒𝑐𝑡𝑜𝑟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𝑜𝑓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𝑡h𝑒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𝑓𝑜𝑟𝑚</m:t>
                      </m:r>
                      <m:r>
                        <a:rPr lang="en-US" i="1">
                          <a:latin typeface="Cambria Math"/>
                        </a:rPr>
                        <m:t>  </m:t>
                      </m:r>
                      <m:r>
                        <a:rPr lang="en-US" i="1">
                          <a:latin typeface="Cambria Math"/>
                        </a:rPr>
                        <m:t>𝑘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−2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i="1" dirty="0" smtClean="0"/>
              </a:p>
              <a:p>
                <a:pPr>
                  <a:lnSpc>
                    <a:spcPts val="1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    </m:t>
                      </m:r>
                    </m:oMath>
                  </m:oMathPara>
                </a14:m>
                <a:endParaRPr lang="en-US" i="1" dirty="0" smtClean="0"/>
              </a:p>
              <a:p>
                <a:r>
                  <a:rPr lang="en-US" dirty="0" smtClean="0"/>
                  <a:t>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   </m:t>
                    </m:r>
                    <m:r>
                      <a:rPr lang="en-US" i="1">
                        <a:latin typeface="Cambria Math"/>
                      </a:rPr>
                      <m:t>𝑤h𝑒𝑟𝑒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𝑖𝑠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𝑎𝑛𝑦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𝑛𝑜𝑛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𝑧𝑒𝑟𝑜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𝑟𝑒𝑎𝑙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𝑛𝑢𝑚𝑏𝑒𝑟</m:t>
                    </m:r>
                    <m:r>
                      <a:rPr lang="en-US" i="1">
                        <a:latin typeface="Cambria Math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152400"/>
                <a:ext cx="4724400" cy="3322961"/>
              </a:xfrm>
              <a:prstGeom prst="rect">
                <a:avLst/>
              </a:prstGeom>
              <a:blipFill rotWithShape="1">
                <a:blip r:embed="rId3"/>
                <a:stretch>
                  <a:fillRect l="-1032" t="-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/>
          <p:cNvSpPr/>
          <p:nvPr/>
        </p:nvSpPr>
        <p:spPr>
          <a:xfrm>
            <a:off x="4419600" y="152400"/>
            <a:ext cx="4648200" cy="3429000"/>
          </a:xfrm>
          <a:prstGeom prst="roundRect">
            <a:avLst>
              <a:gd name="adj" fmla="val 358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8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57200" y="304800"/>
                <a:ext cx="8153400" cy="38063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Find the area of the triangle with vertices A(1,1,3),  B(4,-1,1), and  C(0,1,8)</a:t>
                </a:r>
              </a:p>
              <a:p>
                <a:endParaRPr lang="en-US" dirty="0" smtClean="0"/>
              </a:p>
              <a:p>
                <a:r>
                  <a:rPr lang="en-US" dirty="0"/>
                  <a:t>It is  one-half the area of the parallelogram determined by the </a:t>
                </a:r>
                <a:r>
                  <a:rPr lang="en-US" dirty="0" smtClean="0"/>
                  <a:t>vectors</a:t>
                </a:r>
              </a:p>
              <a:p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          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𝐴𝐵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  and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𝐴𝐶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  </a:t>
                </a:r>
                <a:endParaRPr lang="en-US" dirty="0" smtClean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𝐴𝐵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𝐵𝐶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e>
                                    </m:acc>
                                  </m:e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e>
                                    </m:acc>
                                  </m:e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</m:acc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−2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−2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5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i="1">
                          <a:latin typeface="Cambria Math"/>
                        </a:rPr>
                        <m:t>   ⤇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−10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−13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−2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(−10)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(−13)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(−2)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i="1" dirty="0" smtClean="0"/>
              </a:p>
              <a:p>
                <a:endParaRPr lang="en-US" i="1" dirty="0" smtClean="0"/>
              </a:p>
              <a:p>
                <a:r>
                  <a:rPr lang="en-US" i="1" dirty="0"/>
                  <a:t> </a:t>
                </a:r>
                <a:r>
                  <a:rPr lang="en-US" i="1" dirty="0" smtClean="0"/>
                  <a:t>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=8.26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𝑢𝑛𝑖𝑡𝑠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04800"/>
                <a:ext cx="8153400" cy="3806363"/>
              </a:xfrm>
              <a:prstGeom prst="rect">
                <a:avLst/>
              </a:prstGeom>
              <a:blipFill rotWithShape="1">
                <a:blip r:embed="rId2"/>
                <a:stretch>
                  <a:fillRect l="-598" t="-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/>
          <p:cNvSpPr/>
          <p:nvPr/>
        </p:nvSpPr>
        <p:spPr>
          <a:xfrm>
            <a:off x="152400" y="228600"/>
            <a:ext cx="8610600" cy="3882563"/>
          </a:xfrm>
          <a:prstGeom prst="roundRect">
            <a:avLst>
              <a:gd name="adj" fmla="val 9557"/>
            </a:avLst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5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086" y="685800"/>
            <a:ext cx="92855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"/>
              </a:rPr>
              <a:t>• To find angle between vectors the easiest way is to use dot product, </a:t>
            </a:r>
            <a:r>
              <a:rPr lang="en-US" b="1" dirty="0" smtClean="0">
                <a:latin typeface="Arial "/>
              </a:rPr>
              <a:t>not</a:t>
            </a:r>
            <a:r>
              <a:rPr lang="en-US" dirty="0" smtClean="0">
                <a:latin typeface="Arial "/>
              </a:rPr>
              <a:t> vector product.</a:t>
            </a:r>
          </a:p>
          <a:p>
            <a:endParaRPr lang="en-US" dirty="0" smtClean="0">
              <a:latin typeface="Arial "/>
            </a:endParaRPr>
          </a:p>
          <a:p>
            <a:endParaRPr lang="en-US" dirty="0">
              <a:latin typeface="Arial "/>
            </a:endParaRPr>
          </a:p>
          <a:p>
            <a:endParaRPr lang="en-US" dirty="0" smtClean="0">
              <a:latin typeface="Arial "/>
            </a:endParaRPr>
          </a:p>
          <a:p>
            <a:endParaRPr lang="en-US" dirty="0" smtClean="0">
              <a:latin typeface="Arial 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9809" y="4456395"/>
            <a:ext cx="533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"/>
                <a:cs typeface="Arial" panose="020B0604020202020204" pitchFamily="34" charset="0"/>
              </a:rPr>
              <a:t>Dot product of perpendicular vectors is zero.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057400" y="1157435"/>
                <a:ext cx="2079224" cy="8110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rgbClr val="0033CC"/>
                          </a:solidFill>
                          <a:latin typeface="Cambria Math"/>
                          <a:ea typeface="Times New Roman"/>
                          <a:cs typeface="Calibri"/>
                        </a:rPr>
                        <m:t>𝜃</m:t>
                      </m:r>
                      <m:r>
                        <a:rPr lang="en-GB" i="1" smtClean="0">
                          <a:solidFill>
                            <a:srgbClr val="0033CC"/>
                          </a:solidFill>
                          <a:latin typeface="Cambria Math"/>
                          <a:ea typeface="Times New Roman"/>
                          <a:cs typeface="Calibri"/>
                        </a:rPr>
                        <m:t>=</m:t>
                      </m:r>
                      <m:r>
                        <a:rPr lang="en-GB" i="1" smtClean="0">
                          <a:solidFill>
                            <a:srgbClr val="0033CC"/>
                          </a:solidFill>
                          <a:latin typeface="Cambria Math"/>
                          <a:ea typeface="Times New Roman"/>
                          <a:cs typeface="Calibri"/>
                        </a:rPr>
                        <m:t>𝑎𝑟𝑐𝑐𝑜𝑠</m:t>
                      </m:r>
                      <m:r>
                        <a:rPr lang="en-GB" b="1" i="1">
                          <a:solidFill>
                            <a:srgbClr val="0033CC"/>
                          </a:solidFill>
                          <a:latin typeface="Cambria Math"/>
                          <a:ea typeface="Times New Roman"/>
                          <a:cs typeface="Calibri"/>
                        </a:rPr>
                        <m:t> </m:t>
                      </m:r>
                      <m:r>
                        <a:rPr lang="en-GB" i="1">
                          <a:solidFill>
                            <a:srgbClr val="0033CC"/>
                          </a:solidFill>
                          <a:latin typeface="Cambria Math"/>
                          <a:ea typeface="Times New Roman"/>
                          <a:cs typeface="Calibri"/>
                        </a:rPr>
                        <m:t> 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Times New Roman"/>
                              <a:cs typeface="Calibri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Times New Roman"/>
                                  <a:cs typeface="Arial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  <a:ea typeface="Times New Roman"/>
                                  <a:cs typeface="Arial"/>
                                </a:rPr>
                                <m:t>𝑏</m:t>
                              </m:r>
                            </m:e>
                          </m:acc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/>
                              <a:ea typeface="Times New Roman"/>
                              <a:cs typeface="Arial"/>
                            </a:rPr>
                            <m:t> • 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Times New Roman"/>
                                  <a:cs typeface="Arial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  <a:ea typeface="Times New Roman"/>
                                  <a:cs typeface="Arial"/>
                                </a:rPr>
                                <m:t>𝑑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Times New Roman"/>
                                  <a:cs typeface="Calibri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Times New Roman"/>
                                      <a:cs typeface="Calibri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/>
                                      <a:ea typeface="Times New Roman"/>
                                      <a:cs typeface="Calibri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Times New Roman"/>
                                  <a:cs typeface="Calibri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Times New Roman"/>
                                      <a:cs typeface="Calibri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/>
                                      <a:ea typeface="Times New Roman"/>
                                      <a:cs typeface="Calibri"/>
                                    </a:rPr>
                                    <m:t>𝑑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1157435"/>
                <a:ext cx="2079224" cy="81105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984366" y="2453471"/>
                <a:ext cx="2225288" cy="8125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rgbClr val="0033CC"/>
                          </a:solidFill>
                          <a:latin typeface="Cambria Math"/>
                          <a:ea typeface="Times New Roman"/>
                          <a:cs typeface="Calibri"/>
                        </a:rPr>
                        <m:t>𝜃</m:t>
                      </m:r>
                      <m:r>
                        <a:rPr lang="en-GB" i="1" smtClean="0">
                          <a:solidFill>
                            <a:srgbClr val="0033CC"/>
                          </a:solidFill>
                          <a:latin typeface="Cambria Math"/>
                          <a:ea typeface="Times New Roman"/>
                          <a:cs typeface="Calibri"/>
                        </a:rPr>
                        <m:t>=</m:t>
                      </m:r>
                      <m:r>
                        <a:rPr lang="en-GB" i="1" smtClean="0">
                          <a:solidFill>
                            <a:srgbClr val="0033CC"/>
                          </a:solidFill>
                          <a:latin typeface="Cambria Math"/>
                          <a:ea typeface="Times New Roman"/>
                          <a:cs typeface="Calibri"/>
                        </a:rPr>
                        <m:t>𝑎𝑟𝑐𝑐𝑜𝑠</m:t>
                      </m:r>
                      <m:r>
                        <a:rPr lang="en-GB" b="1" i="1">
                          <a:solidFill>
                            <a:srgbClr val="0033CC"/>
                          </a:solidFill>
                          <a:latin typeface="Cambria Math"/>
                          <a:ea typeface="Times New Roman"/>
                          <a:cs typeface="Calibri"/>
                        </a:rPr>
                        <m:t> </m:t>
                      </m:r>
                      <m:r>
                        <a:rPr lang="en-GB" i="1">
                          <a:solidFill>
                            <a:srgbClr val="0033CC"/>
                          </a:solidFill>
                          <a:latin typeface="Cambria Math"/>
                          <a:ea typeface="Times New Roman"/>
                          <a:cs typeface="Calibri"/>
                        </a:rPr>
                        <m:t> 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Times New Roman"/>
                              <a:cs typeface="Calibri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Times New Roman"/>
                                      <a:cs typeface="Arial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/>
                                      <a:ea typeface="Times New Roman"/>
                                      <a:cs typeface="Arial"/>
                                    </a:rPr>
                                    <m:t>𝑏</m:t>
                                  </m:r>
                                </m:e>
                              </m:acc>
                              <m: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/>
                                  <a:ea typeface="Times New Roman"/>
                                  <a:cs typeface="Arial"/>
                                </a:rPr>
                                <m:t> •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Times New Roman"/>
                                      <a:cs typeface="Arial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/>
                                      <a:ea typeface="Times New Roman"/>
                                      <a:cs typeface="Arial"/>
                                    </a:rPr>
                                    <m:t>𝑑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Times New Roman"/>
                                  <a:cs typeface="Calibri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Times New Roman"/>
                                      <a:cs typeface="Calibri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/>
                                      <a:ea typeface="Times New Roman"/>
                                      <a:cs typeface="Calibri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Times New Roman"/>
                                  <a:cs typeface="Calibri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Times New Roman"/>
                                      <a:cs typeface="Calibri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/>
                                      <a:ea typeface="Times New Roman"/>
                                      <a:cs typeface="Calibri"/>
                                    </a:rPr>
                                    <m:t>𝑑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366" y="2453471"/>
                <a:ext cx="2225288" cy="81259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ounded Rectangle 10"/>
          <p:cNvSpPr/>
          <p:nvPr/>
        </p:nvSpPr>
        <p:spPr bwMode="auto">
          <a:xfrm>
            <a:off x="288472" y="64171"/>
            <a:ext cx="4206438" cy="469229"/>
          </a:xfrm>
          <a:prstGeom prst="roundRect">
            <a:avLst/>
          </a:prstGeom>
          <a:ln>
            <a:noFill/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How do we use dot and cross product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4788" y="5181600"/>
            <a:ext cx="9277812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900" i="1" dirty="0" smtClean="0"/>
              <a:t>• To show that two lines are perpendicular use the dot product with line direction vectors.</a:t>
            </a:r>
          </a:p>
          <a:p>
            <a:endParaRPr lang="en-US" sz="1900" dirty="0" smtClean="0"/>
          </a:p>
          <a:p>
            <a:r>
              <a:rPr lang="en-GB" sz="1900" i="1" dirty="0" smtClean="0"/>
              <a:t>• To show that two planes are perpendicular use the dot product on their normal vectors.</a:t>
            </a:r>
            <a:endParaRPr lang="en-US" sz="1900" dirty="0"/>
          </a:p>
        </p:txBody>
      </p:sp>
      <p:sp>
        <p:nvSpPr>
          <p:cNvPr id="4" name="Rectangle 3"/>
          <p:cNvSpPr/>
          <p:nvPr/>
        </p:nvSpPr>
        <p:spPr>
          <a:xfrm>
            <a:off x="4519930" y="1270860"/>
            <a:ext cx="32524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• </a:t>
            </a:r>
            <a:r>
              <a:rPr lang="en-US" dirty="0">
                <a:latin typeface="Arial "/>
              </a:rPr>
              <a:t>Angle between </a:t>
            </a:r>
            <a:r>
              <a:rPr lang="en-US" dirty="0" smtClean="0">
                <a:latin typeface="Arial "/>
              </a:rPr>
              <a:t>vectors can</a:t>
            </a:r>
          </a:p>
          <a:p>
            <a:r>
              <a:rPr lang="en-US" dirty="0">
                <a:latin typeface="Arial "/>
              </a:rPr>
              <a:t> </a:t>
            </a:r>
            <a:r>
              <a:rPr lang="en-US" dirty="0" smtClean="0">
                <a:latin typeface="Arial "/>
              </a:rPr>
              <a:t>  </a:t>
            </a:r>
            <a:r>
              <a:rPr lang="en-US" dirty="0">
                <a:latin typeface="Arial "/>
              </a:rPr>
              <a:t>be acute or obtuse</a:t>
            </a:r>
          </a:p>
        </p:txBody>
      </p:sp>
      <p:sp>
        <p:nvSpPr>
          <p:cNvPr id="7" name="Rectangle 6"/>
          <p:cNvSpPr/>
          <p:nvPr/>
        </p:nvSpPr>
        <p:spPr>
          <a:xfrm>
            <a:off x="4494909" y="241342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• </a:t>
            </a:r>
            <a:r>
              <a:rPr lang="en-US" dirty="0">
                <a:latin typeface="Arial "/>
              </a:rPr>
              <a:t>Angle between lines is by definition </a:t>
            </a:r>
            <a:endParaRPr lang="en-US" dirty="0" smtClean="0">
              <a:latin typeface="Arial "/>
            </a:endParaRPr>
          </a:p>
          <a:p>
            <a:r>
              <a:rPr lang="en-US" dirty="0">
                <a:latin typeface="Arial "/>
              </a:rPr>
              <a:t> </a:t>
            </a:r>
            <a:r>
              <a:rPr lang="en-US" dirty="0" smtClean="0">
                <a:latin typeface="Arial "/>
              </a:rPr>
              <a:t>  acute </a:t>
            </a:r>
            <a:r>
              <a:rPr lang="en-US" dirty="0">
                <a:latin typeface="Arial "/>
              </a:rPr>
              <a:t>angle between them, so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503274" y="3518890"/>
                <a:ext cx="3092898" cy="4103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  </m:t>
                    </m:r>
                    <m:r>
                      <a:rPr lang="en-US" i="1">
                        <a:latin typeface="Cambria Math"/>
                      </a:rPr>
                      <m:t>𝑎𝑛𝑑</m:t>
                    </m:r>
                    <m:r>
                      <a:rPr lang="en-US" i="1">
                        <a:latin typeface="Cambria Math"/>
                      </a:rPr>
                      <m:t>  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acc>
                  </m:oMath>
                </a14:m>
                <a:r>
                  <a:rPr lang="en-US" dirty="0"/>
                  <a:t>  are direction vectors</a:t>
                </a: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274" y="3518890"/>
                <a:ext cx="3092898" cy="410305"/>
              </a:xfrm>
              <a:prstGeom prst="rect">
                <a:avLst/>
              </a:prstGeom>
              <a:blipFill rotWithShape="1">
                <a:blip r:embed="rId4"/>
                <a:stretch>
                  <a:fillRect t="-22059" r="-1183" b="-22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134347"/>
            <a:ext cx="2416875" cy="169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02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345" y="1594025"/>
            <a:ext cx="1708110" cy="74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45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1524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"/>
              </a:rPr>
              <a:t>Volume of a parallelepiped = scalar triple product </a:t>
            </a:r>
            <a:endParaRPr 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0"/>
            <a:ext cx="2311400" cy="150495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124200" y="1028124"/>
                <a:ext cx="4608377" cy="972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𝑉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  ●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/>
                                </a:rPr>
                                <m:t> ×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𝑢𝑛𝑖𝑡𝑠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1028124"/>
                <a:ext cx="4608377" cy="97270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33400" y="2590800"/>
                <a:ext cx="6629400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i="1" dirty="0" smtClean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"/>
                  </a:rPr>
                  <a:t>Volume of a tetrahedron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GB" i="1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6</m:t>
                        </m:r>
                      </m:den>
                    </m:f>
                  </m:oMath>
                </a14:m>
                <a:r>
                  <a:rPr lang="en-GB" i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"/>
                  </a:rPr>
                  <a:t>  scalar triple product</a:t>
                </a:r>
                <a:endParaRPr lang="en-US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590800"/>
                <a:ext cx="6629400" cy="492443"/>
              </a:xfrm>
              <a:prstGeom prst="rect">
                <a:avLst/>
              </a:prstGeom>
              <a:blipFill rotWithShape="1">
                <a:blip r:embed="rId5"/>
                <a:stretch>
                  <a:fillRect l="-920" b="-1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/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17" y="3505200"/>
            <a:ext cx="1514475" cy="148653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124200" y="3657600"/>
                <a:ext cx="5344775" cy="9727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𝑉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6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  ●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/>
                                </a:rPr>
                                <m:t> ×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6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𝑢𝑛𝑖𝑡𝑠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3657600"/>
                <a:ext cx="5344775" cy="97270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560717" y="5381426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"/>
              </a:rPr>
              <a:t> TEST FOR FOUR COPLANAR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50376" y="5851960"/>
                <a:ext cx="764489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 ▪  </m:t>
                      </m:r>
                      <m:r>
                        <a:rPr lang="en-US" i="1" smtClean="0">
                          <a:latin typeface="Cambria Math"/>
                        </a:rPr>
                        <m:t>𝐹𝑜𝑢𝑟</m:t>
                      </m:r>
                      <m:r>
                        <a:rPr lang="en-US" i="1" smtClean="0">
                          <a:latin typeface="Cambria Math"/>
                        </a:rPr>
                        <m:t> </m:t>
                      </m:r>
                      <m:r>
                        <a:rPr lang="en-US" i="1" smtClean="0">
                          <a:latin typeface="Cambria Math"/>
                        </a:rPr>
                        <m:t>𝑝𝑜𝑖𝑛𝑡𝑠</m:t>
                      </m:r>
                      <m:r>
                        <a:rPr lang="en-US" i="1" smtClean="0">
                          <a:latin typeface="Cambria Math"/>
                        </a:rPr>
                        <m:t> </m:t>
                      </m:r>
                      <m:r>
                        <a:rPr lang="en-US" i="1" smtClean="0">
                          <a:latin typeface="Cambria Math"/>
                        </a:rPr>
                        <m:t>𝑎𝑟𝑒</m:t>
                      </m:r>
                      <m:r>
                        <a:rPr lang="en-US" i="1" smtClean="0">
                          <a:latin typeface="Cambria Math"/>
                        </a:rPr>
                        <m:t> </m:t>
                      </m:r>
                      <m:r>
                        <a:rPr lang="en-US" i="1" smtClean="0">
                          <a:latin typeface="Cambria Math"/>
                        </a:rPr>
                        <m:t>𝑐𝑜𝑝𝑙𝑎𝑛𝑎𝑟</m:t>
                      </m:r>
                      <m:r>
                        <a:rPr lang="en-US" i="1" smtClean="0">
                          <a:latin typeface="Cambria Math"/>
                        </a:rPr>
                        <m:t> </m:t>
                      </m:r>
                      <m:r>
                        <a:rPr lang="en-US" i="1" smtClean="0">
                          <a:latin typeface="Cambria Math"/>
                        </a:rPr>
                        <m:t>𝑖𝑓</m:t>
                      </m:r>
                      <m:r>
                        <a:rPr lang="en-US" i="1" smtClean="0">
                          <a:latin typeface="Cambria Math"/>
                        </a:rPr>
                        <m:t> </m:t>
                      </m:r>
                      <m:r>
                        <a:rPr lang="en-US" i="1" smtClean="0">
                          <a:latin typeface="Cambria Math"/>
                        </a:rPr>
                        <m:t>𝑎𝑛𝑑</m:t>
                      </m:r>
                      <m:r>
                        <a:rPr lang="en-US" i="1" smtClean="0">
                          <a:latin typeface="Cambria Math"/>
                        </a:rPr>
                        <m:t> </m:t>
                      </m:r>
                      <m:r>
                        <a:rPr lang="en-US" i="1" smtClean="0">
                          <a:latin typeface="Cambria Math"/>
                        </a:rPr>
                        <m:t>𝑜𝑛𝑙𝑦</m:t>
                      </m:r>
                      <m:r>
                        <a:rPr lang="en-US" i="1" smtClean="0">
                          <a:latin typeface="Cambria Math"/>
                        </a:rPr>
                        <m:t> </m:t>
                      </m:r>
                      <m:r>
                        <a:rPr lang="en-US" i="1" smtClean="0">
                          <a:latin typeface="Cambria Math"/>
                        </a:rPr>
                        <m:t>𝑖𝑓</m:t>
                      </m:r>
                      <m:r>
                        <a:rPr lang="en-US" i="1" smtClean="0">
                          <a:latin typeface="Cambria Math"/>
                        </a:rPr>
                        <m:t> </m:t>
                      </m:r>
                      <m:r>
                        <a:rPr lang="en-US" i="1" smtClean="0">
                          <a:latin typeface="Cambria Math"/>
                        </a:rPr>
                        <m:t>𝑡h𝑒</m:t>
                      </m:r>
                      <m:r>
                        <a:rPr lang="en-US" i="1" smtClean="0">
                          <a:latin typeface="Cambria Math"/>
                        </a:rPr>
                        <m:t> </m:t>
                      </m:r>
                      <m:r>
                        <a:rPr lang="en-US" i="1" smtClean="0">
                          <a:latin typeface="Cambria Math"/>
                        </a:rPr>
                        <m:t>𝑣𝑜𝑙𝑢𝑚𝑒</m:t>
                      </m:r>
                      <m:r>
                        <a:rPr lang="en-US" i="1" smtClean="0">
                          <a:latin typeface="Cambria Math"/>
                        </a:rPr>
                        <m:t> </m:t>
                      </m:r>
                      <m:r>
                        <a:rPr lang="en-US" i="1" smtClean="0">
                          <a:latin typeface="Cambria Math"/>
                        </a:rPr>
                        <m:t>𝑜𝑓</m:t>
                      </m:r>
                      <m:r>
                        <a:rPr lang="en-US" i="1" smtClean="0">
                          <a:latin typeface="Cambria Math"/>
                        </a:rPr>
                        <m:t> </m:t>
                      </m:r>
                      <m:r>
                        <a:rPr lang="en-US" i="1" smtClean="0">
                          <a:latin typeface="Cambria Math"/>
                        </a:rPr>
                        <m:t>𝑡h𝑒</m:t>
                      </m:r>
                      <m:r>
                        <a:rPr lang="en-US" i="1" smtClean="0">
                          <a:latin typeface="Cambria Math"/>
                        </a:rPr>
                        <m:t> </m:t>
                      </m:r>
                      <m:r>
                        <a:rPr lang="en-US" i="1" smtClean="0">
                          <a:latin typeface="Cambria Math"/>
                        </a:rPr>
                        <m:t>𝑡𝑒𝑡𝑟𝑎h𝑒𝑑𝑟𝑜𝑛</m:t>
                      </m:r>
                      <m:r>
                        <a:rPr lang="en-US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i="1" dirty="0" smtClean="0"/>
              </a:p>
              <a:p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𝑑𝑒𝑓𝑖𝑛𝑒𝑑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𝑏𝑦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𝑡h𝑒𝑚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𝑖𝑠</m:t>
                    </m:r>
                    <m:r>
                      <a:rPr lang="en-US" i="1">
                        <a:latin typeface="Cambria Math"/>
                      </a:rPr>
                      <m:t> 0: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76" y="5851960"/>
                <a:ext cx="7644891" cy="646331"/>
              </a:xfrm>
              <a:prstGeom prst="rect">
                <a:avLst/>
              </a:prstGeom>
              <a:blipFill rotWithShape="0">
                <a:blip r:embed="rId9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968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7" grpId="0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66800" y="457200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Are the points A(1, 2, -4), B(3, 2, 0), C(2, 5, 1) and D(5, -3, -1) coplanar?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676400" y="1219200"/>
                <a:ext cx="6934200" cy="8249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        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𝐴𝐶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          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   ⤇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1219200"/>
                <a:ext cx="6934200" cy="82496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524000" y="2590800"/>
                <a:ext cx="7239000" cy="8249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 ●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𝐴𝐶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𝐴𝐷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=2(9+25)+4(−5−12)=0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590800"/>
                <a:ext cx="7239000" cy="82496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044460" y="3962400"/>
                <a:ext cx="41264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∴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𝑐𝑜𝑝𝑙𝑎𝑛𝑎𝑟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460" y="3962400"/>
                <a:ext cx="412645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141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62000" y="1339334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line is completely determined by a fixed point and its direction. 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" y="1721606"/>
            <a:ext cx="7467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Using vectors gives us a very neat way of writing down an </a:t>
            </a:r>
            <a:r>
              <a:rPr lang="en-US" b="1" dirty="0"/>
              <a:t>equation</a:t>
            </a:r>
            <a:r>
              <a:rPr lang="en-US" dirty="0"/>
              <a:t> which gives the </a:t>
            </a:r>
            <a:r>
              <a:rPr lang="en-US" b="1" i="1" dirty="0"/>
              <a:t>position vector</a:t>
            </a:r>
            <a:r>
              <a:rPr lang="en-US" dirty="0"/>
              <a:t> of any point </a:t>
            </a:r>
            <a:r>
              <a:rPr lang="en-US" b="1" i="1" dirty="0"/>
              <a:t>P</a:t>
            </a:r>
            <a:r>
              <a:rPr lang="en-US" dirty="0"/>
              <a:t> on a given straight line. This method works equally well in </a:t>
            </a:r>
            <a:r>
              <a:rPr lang="en-US" b="1" dirty="0"/>
              <a:t>two</a:t>
            </a:r>
            <a:r>
              <a:rPr lang="en-US" dirty="0"/>
              <a:t> or </a:t>
            </a:r>
            <a:r>
              <a:rPr lang="en-US" b="1" dirty="0"/>
              <a:t>three</a:t>
            </a:r>
            <a:r>
              <a:rPr lang="en-US" dirty="0"/>
              <a:t> dimensions.</a:t>
            </a:r>
          </a:p>
        </p:txBody>
      </p:sp>
      <p:sp>
        <p:nvSpPr>
          <p:cNvPr id="8" name="Rectangle 7"/>
          <p:cNvSpPr/>
          <p:nvPr/>
        </p:nvSpPr>
        <p:spPr>
          <a:xfrm>
            <a:off x="685800" y="152400"/>
            <a:ext cx="1241366" cy="72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3600" b="1" i="1" cap="all" dirty="0">
                <a:gradFill>
                  <a:gsLst>
                    <a:gs pos="0">
                      <a:srgbClr val="7293C9"/>
                    </a:gs>
                    <a:gs pos="49000">
                      <a:srgbClr val="4B78BB"/>
                    </a:gs>
                    <a:gs pos="50000">
                      <a:srgbClr val="3268A9"/>
                    </a:gs>
                    <a:gs pos="92000">
                      <a:srgbClr val="2F5C92"/>
                    </a:gs>
                    <a:gs pos="100000">
                      <a:srgbClr val="2E5B90"/>
                    </a:gs>
                  </a:gsLst>
                  <a:lin ang="5400000" scaled="0"/>
                </a:gradFill>
                <a:effectLst>
                  <a:reflection blurRad="12700" stA="50000" endPos="50000" dist="5004" dir="5400000" sy="-100000"/>
                </a:effectLst>
                <a:ea typeface="Calibri"/>
                <a:cs typeface="Calibri"/>
              </a:rPr>
              <a:t>lines</a:t>
            </a:r>
            <a:endParaRPr lang="en-US" sz="36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7262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6501"/>
            <a:ext cx="8686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"/>
              </a:rPr>
              <a:t>LINE </a:t>
            </a:r>
            <a:r>
              <a:rPr lang="en-GB" sz="16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"/>
              </a:rPr>
              <a:t>EQUATION IN 2 – D and 3 – D COORDINATE SYSTEM </a:t>
            </a:r>
            <a:endParaRPr lang="en-US" sz="16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495511"/>
            <a:ext cx="26280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i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"/>
              </a:rPr>
              <a:t> ● </a:t>
            </a:r>
            <a:r>
              <a:rPr lang="en-GB" sz="1600" i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"/>
              </a:rPr>
              <a:t>Vector </a:t>
            </a:r>
            <a:r>
              <a:rPr lang="en-GB" sz="1600" i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"/>
              </a:rPr>
              <a:t>equation of a line</a:t>
            </a:r>
            <a:endParaRPr lang="en-US" sz="160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6200" y="838200"/>
                <a:ext cx="6705600" cy="6211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Arial "/>
                  </a:rPr>
                  <a:t>The position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>
                            <a:latin typeface="Cambria Math"/>
                          </a:rPr>
                          <m:t>𝒓</m:t>
                        </m:r>
                      </m:e>
                    </m:acc>
                  </m:oMath>
                </a14:m>
                <a:r>
                  <a:rPr lang="en-US" sz="1600" dirty="0">
                    <a:latin typeface="Arial "/>
                  </a:rPr>
                  <a:t> of </a:t>
                </a:r>
                <a:r>
                  <a:rPr lang="en-US" sz="1600" i="1" dirty="0">
                    <a:latin typeface="Arial "/>
                  </a:rPr>
                  <a:t>any</a:t>
                </a:r>
                <a:r>
                  <a:rPr lang="en-US" sz="1600" dirty="0">
                    <a:latin typeface="Arial "/>
                  </a:rPr>
                  <a:t> general point </a:t>
                </a:r>
                <a:r>
                  <a:rPr lang="en-US" sz="1600" b="1" i="1" dirty="0">
                    <a:latin typeface="Arial "/>
                  </a:rPr>
                  <a:t>P</a:t>
                </a:r>
                <a:r>
                  <a:rPr lang="en-US" sz="1600" dirty="0">
                    <a:latin typeface="Arial "/>
                  </a:rPr>
                  <a:t> on the line </a:t>
                </a:r>
                <a:r>
                  <a:rPr lang="en-US" sz="1600" dirty="0" smtClean="0">
                    <a:latin typeface="Arial "/>
                  </a:rPr>
                  <a:t>passing</a:t>
                </a:r>
                <a:r>
                  <a:rPr lang="en-US" sz="1600" dirty="0">
                    <a:latin typeface="Arial "/>
                  </a:rPr>
                  <a:t> </a:t>
                </a:r>
                <a:r>
                  <a:rPr lang="en-US" sz="1600" dirty="0" smtClean="0">
                    <a:latin typeface="Arial "/>
                  </a:rPr>
                  <a:t>through </a:t>
                </a:r>
                <a:r>
                  <a:rPr lang="en-US" sz="1600" dirty="0">
                    <a:latin typeface="Arial "/>
                  </a:rPr>
                  <a:t>point A and having </a:t>
                </a:r>
                <a:r>
                  <a:rPr lang="en-US" sz="1600" b="1" i="1" dirty="0">
                    <a:latin typeface="Arial "/>
                  </a:rPr>
                  <a:t>direction vector</a:t>
                </a:r>
                <a:r>
                  <a:rPr lang="en-US" sz="1600" dirty="0">
                    <a:latin typeface="Arial 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/>
                          </a:rPr>
                          <m:t>𝑏</m:t>
                        </m:r>
                      </m:e>
                    </m:acc>
                    <m:r>
                      <a:rPr lang="en-US" sz="16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>
                    <a:latin typeface="Arial "/>
                  </a:rPr>
                  <a:t>is given by the equation 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838200"/>
                <a:ext cx="6705600" cy="621196"/>
              </a:xfrm>
              <a:prstGeom prst="rect">
                <a:avLst/>
              </a:prstGeom>
              <a:blipFill rotWithShape="1">
                <a:blip r:embed="rId2"/>
                <a:stretch>
                  <a:fillRect l="-545" t="-2970" b="-11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487215" y="1587260"/>
                <a:ext cx="2276777" cy="3749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𝑟</m:t>
                          </m:r>
                        </m:e>
                      </m:acc>
                      <m:r>
                        <a:rPr lang="en-US" sz="16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sz="1600" i="1">
                          <a:latin typeface="Cambria Math"/>
                        </a:rPr>
                        <m:t>+</m:t>
                      </m:r>
                      <m:r>
                        <a:rPr lang="en-US" sz="1600" i="1">
                          <a:latin typeface="Cambria Math"/>
                        </a:rPr>
                        <m:t>𝑡</m:t>
                      </m:r>
                      <m:r>
                        <a:rPr lang="en-US" sz="1600" i="1">
                          <a:latin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en-US" sz="1600" i="1">
                          <a:latin typeface="Cambria Math"/>
                        </a:rPr>
                        <m:t>              </m:t>
                      </m:r>
                      <m:r>
                        <a:rPr lang="en-US" sz="1600" i="1">
                          <a:latin typeface="Cambria Math"/>
                        </a:rPr>
                        <m:t>𝑡</m:t>
                      </m:r>
                      <m:r>
                        <a:rPr lang="en-US" sz="1600" i="1">
                          <a:latin typeface="Cambria Math"/>
                        </a:rPr>
                        <m:t>∈</m:t>
                      </m:r>
                      <m:r>
                        <a:rPr lang="en-US" sz="1600" i="1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en-US" sz="1600" dirty="0">
                  <a:latin typeface="Arial 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215" y="1587260"/>
                <a:ext cx="2276777" cy="37497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472" y="217609"/>
            <a:ext cx="2438400" cy="1463587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249717" y="1774747"/>
                <a:ext cx="32766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 smtClean="0">
                    <a:latin typeface="Arial "/>
                  </a:rPr>
                  <a:t> IB Convention:   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/>
                      </a:rPr>
                      <m:t>𝑢𝑠𝑒</m:t>
                    </m:r>
                    <m:r>
                      <a:rPr lang="en-US" sz="1400" i="1">
                        <a:latin typeface="Cambria Math"/>
                      </a:rPr>
                      <m:t> </m:t>
                    </m:r>
                    <m:r>
                      <a:rPr lang="en-US" sz="1400" b="1" i="1">
                        <a:latin typeface="Cambria Math"/>
                      </a:rPr>
                      <m:t>𝒕</m:t>
                    </m:r>
                    <m:r>
                      <a:rPr lang="en-US" sz="1400" i="1">
                        <a:latin typeface="Cambria Math"/>
                      </a:rPr>
                      <m:t> </m:t>
                    </m:r>
                    <m:r>
                      <a:rPr lang="en-US" sz="1400" i="1">
                        <a:latin typeface="Cambria Math"/>
                      </a:rPr>
                      <m:t>𝑓𝑜𝑟</m:t>
                    </m:r>
                    <m:r>
                      <a:rPr lang="en-US" sz="1400" i="1">
                        <a:latin typeface="Cambria Math"/>
                      </a:rPr>
                      <m:t> 2−</m:t>
                    </m:r>
                    <m:r>
                      <a:rPr lang="en-US" sz="1400" i="1">
                        <a:latin typeface="Cambria Math"/>
                      </a:rPr>
                      <m:t>𝐷</m:t>
                    </m:r>
                    <m:r>
                      <a:rPr lang="en-US" sz="1400" i="1">
                        <a:latin typeface="Cambria Math"/>
                      </a:rPr>
                      <m:t> </m:t>
                    </m:r>
                    <m:r>
                      <a:rPr lang="en-US" sz="1400" i="1">
                        <a:latin typeface="Cambria Math"/>
                      </a:rPr>
                      <m:t>𝑙𝑖𝑛𝑒</m:t>
                    </m:r>
                    <m:r>
                      <a:rPr lang="en-US" sz="1400" i="1">
                        <a:latin typeface="Cambria Math"/>
                      </a:rPr>
                      <m:t> </m:t>
                    </m:r>
                  </m:oMath>
                </a14:m>
                <a:endParaRPr lang="en-US" sz="1400" i="1" dirty="0" smtClean="0">
                  <a:latin typeface="Arial "/>
                </a:endParaRPr>
              </a:p>
              <a:p>
                <a:r>
                  <a:rPr lang="en-US" sz="1400" b="1" dirty="0" smtClean="0"/>
                  <a:t>                                          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/>
                      </a:rPr>
                      <m:t>𝝀</m:t>
                    </m:r>
                    <m:r>
                      <a:rPr lang="en-US" sz="1400" i="1">
                        <a:latin typeface="Cambria Math"/>
                      </a:rPr>
                      <m:t>  </m:t>
                    </m:r>
                    <m:r>
                      <a:rPr lang="en-US" sz="1400" i="1">
                        <a:latin typeface="Cambria Math"/>
                      </a:rPr>
                      <m:t>𝑓𝑜𝑟</m:t>
                    </m:r>
                    <m:r>
                      <a:rPr lang="en-US" sz="1400" i="1">
                        <a:latin typeface="Cambria Math"/>
                      </a:rPr>
                      <m:t> 3−</m:t>
                    </m:r>
                    <m:r>
                      <a:rPr lang="en-US" sz="1400" i="1">
                        <a:latin typeface="Cambria Math"/>
                      </a:rPr>
                      <m:t>𝐷</m:t>
                    </m:r>
                    <m:r>
                      <a:rPr lang="en-US" sz="1400" i="1">
                        <a:latin typeface="Cambria Math"/>
                      </a:rPr>
                      <m:t> </m:t>
                    </m:r>
                    <m:r>
                      <a:rPr lang="en-US" sz="1400" i="1">
                        <a:latin typeface="Cambria Math"/>
                      </a:rPr>
                      <m:t>𝑙𝑖𝑛𝑒</m:t>
                    </m:r>
                  </m:oMath>
                </a14:m>
                <a:r>
                  <a:rPr lang="en-US" sz="1400" dirty="0">
                    <a:latin typeface="Arial "/>
                  </a:rPr>
                  <a:t> 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717" y="1774747"/>
                <a:ext cx="3276600" cy="523220"/>
              </a:xfrm>
              <a:prstGeom prst="rect">
                <a:avLst/>
              </a:prstGeom>
              <a:blipFill rotWithShape="1">
                <a:blip r:embed="rId6"/>
                <a:stretch>
                  <a:fillRect t="-1163"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74914" y="2056950"/>
                <a:ext cx="8247397" cy="8850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        </m:t>
                      </m:r>
                      <m:r>
                        <a:rPr lang="en-US" sz="1600" i="1">
                          <a:latin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600" i="1">
                              <a:latin typeface="Cambria Math"/>
                            </a:rPr>
                            <m:t>𝑟</m:t>
                          </m:r>
                        </m:e>
                      </m:acc>
                      <m:r>
                        <a:rPr lang="en-GB" sz="16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𝑖</m:t>
                              </m:r>
                            </m:e>
                          </m:acc>
                          <m:r>
                            <a:rPr lang="en-GB" sz="16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𝑗</m:t>
                              </m:r>
                            </m:e>
                          </m:acc>
                          <m:r>
                            <a:rPr lang="en-GB" sz="16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  <m:r>
                        <a:rPr lang="en-GB" sz="1600" i="1">
                          <a:latin typeface="Cambria Math"/>
                        </a:rPr>
                        <m:t>+</m:t>
                      </m:r>
                      <m:r>
                        <a:rPr lang="en-GB" sz="1600" i="1">
                          <a:latin typeface="Cambria Math"/>
                        </a:rPr>
                        <m:t>𝜆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𝑖</m:t>
                              </m:r>
                            </m:e>
                          </m:acc>
                          <m:r>
                            <a:rPr lang="en-GB" sz="16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𝑗</m:t>
                              </m:r>
                            </m:e>
                          </m:acc>
                          <m:r>
                            <a:rPr lang="en-GB" sz="16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  <m:r>
                        <a:rPr lang="en-GB" sz="1600" i="1">
                          <a:latin typeface="Cambria Math"/>
                        </a:rPr>
                        <m:t>         </m:t>
                      </m:r>
                      <m:r>
                        <a:rPr lang="en-GB" sz="1600" i="1">
                          <a:latin typeface="Cambria Math"/>
                        </a:rPr>
                        <m:t>𝑜𝑟</m:t>
                      </m:r>
                      <m:r>
                        <a:rPr lang="en-GB" sz="1600" i="1">
                          <a:latin typeface="Cambria Math"/>
                        </a:rPr>
                        <m:t>       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60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6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600" i="1">
                                    <a:latin typeface="Cambria Math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6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16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16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16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sz="1600" i="1">
                          <a:latin typeface="Cambria Math"/>
                        </a:rPr>
                        <m:t>+</m:t>
                      </m:r>
                      <m:r>
                        <a:rPr lang="en-GB" sz="1600" i="1">
                          <a:latin typeface="Cambria Math"/>
                        </a:rPr>
                        <m:t>𝜆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16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16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16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>
                  <a:latin typeface="Arial 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14" y="2056950"/>
                <a:ext cx="8247397" cy="88505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85800" y="3276600"/>
                <a:ext cx="67818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 smtClean="0">
                    <a:solidFill>
                      <a:schemeClr val="accent3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"/>
                  </a:rPr>
                  <a:t> </a:t>
                </a:r>
                <a:r>
                  <a:rPr lang="en-GB" sz="1600" i="1" dirty="0">
                    <a:solidFill>
                      <a:schemeClr val="accent3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"/>
                  </a:rPr>
                  <a:t>● </a:t>
                </a:r>
                <a:r>
                  <a:rPr lang="en-GB" sz="1600" i="1" dirty="0" smtClean="0">
                    <a:solidFill>
                      <a:schemeClr val="accent3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"/>
                  </a:rPr>
                  <a:t>Parametric </a:t>
                </a:r>
                <a:r>
                  <a:rPr lang="en-GB" sz="1600" i="1" dirty="0">
                    <a:solidFill>
                      <a:schemeClr val="accent3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"/>
                  </a:rPr>
                  <a:t>equation of a line – λ is called a </a:t>
                </a:r>
                <a:r>
                  <a:rPr lang="en-GB" sz="1600" b="1" i="1" dirty="0">
                    <a:solidFill>
                      <a:schemeClr val="accent3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"/>
                  </a:rPr>
                  <a:t>parameter</a:t>
                </a:r>
                <a:r>
                  <a:rPr lang="en-GB" sz="1600" i="1" dirty="0">
                    <a:solidFill>
                      <a:schemeClr val="accent3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"/>
                  </a:rPr>
                  <a:t> λ </a:t>
                </a:r>
                <a14:m>
                  <m:oMath xmlns:m="http://schemas.openxmlformats.org/officeDocument/2006/math">
                    <m:r>
                      <a:rPr lang="en-GB" sz="1600" i="1">
                        <a:solidFill>
                          <a:schemeClr val="accent3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∈ </m:t>
                    </m:r>
                    <m:r>
                      <a:rPr lang="en-GB" sz="1600" i="1">
                        <a:solidFill>
                          <a:schemeClr val="accent3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𝑅</m:t>
                    </m:r>
                  </m:oMath>
                </a14:m>
                <a:r>
                  <a:rPr lang="en-GB" sz="1600" i="1" dirty="0">
                    <a:solidFill>
                      <a:schemeClr val="accent3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"/>
                  </a:rPr>
                  <a:t> </a:t>
                </a:r>
                <a:endParaRPr lang="en-US" sz="1600" dirty="0">
                  <a:solidFill>
                    <a:schemeClr val="accent3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276600"/>
                <a:ext cx="6781800" cy="338554"/>
              </a:xfrm>
              <a:prstGeom prst="rect">
                <a:avLst/>
              </a:prstGeom>
              <a:blipFill rotWithShape="1">
                <a:blip r:embed="rId8"/>
                <a:stretch>
                  <a:fillRect t="-7273" b="-3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907733" y="3733800"/>
                <a:ext cx="4011162" cy="8850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60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6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600" i="1">
                                    <a:latin typeface="Cambria Math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6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16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16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16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sz="1600" i="1">
                          <a:latin typeface="Cambria Math"/>
                        </a:rPr>
                        <m:t>+</m:t>
                      </m:r>
                      <m:r>
                        <a:rPr lang="en-GB" sz="1600" i="1">
                          <a:latin typeface="Cambria Math"/>
                        </a:rPr>
                        <m:t>𝜆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16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16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16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sz="1600" i="1">
                          <a:latin typeface="Cambria Math"/>
                        </a:rPr>
                        <m:t>     ⇒    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GB" sz="1600" i="1">
                                <a:latin typeface="Cambria Math"/>
                              </a:rPr>
                              <m:t>𝑥</m:t>
                            </m:r>
                            <m:r>
                              <a:rPr lang="en-GB" sz="1600" i="1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GB" sz="16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sz="1600" i="1">
                                <a:latin typeface="Cambria Math"/>
                              </a:rPr>
                              <m:t>+</m:t>
                            </m:r>
                            <m:r>
                              <a:rPr lang="en-GB" sz="1600" i="1">
                                <a:latin typeface="Cambria Math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GB" sz="16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GB" sz="1600" i="1">
                                <a:latin typeface="Cambria Math"/>
                              </a:rPr>
                              <m:t>𝑦</m:t>
                            </m:r>
                            <m:r>
                              <a:rPr lang="en-GB" sz="1600" i="1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GB" sz="16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GB" sz="1600" i="1">
                                <a:latin typeface="Cambria Math"/>
                              </a:rPr>
                              <m:t>+</m:t>
                            </m:r>
                            <m:r>
                              <a:rPr lang="en-GB" sz="1600" i="1">
                                <a:latin typeface="Cambria Math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GB" sz="16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GB" sz="1600" i="1">
                                <a:latin typeface="Cambria Math"/>
                              </a:rPr>
                              <m:t>𝑧</m:t>
                            </m:r>
                            <m:r>
                              <a:rPr lang="en-GB" sz="1600" i="1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GB" sz="1600" i="1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GB" sz="1600" i="1">
                                <a:latin typeface="Cambria Math"/>
                              </a:rPr>
                              <m:t>+</m:t>
                            </m:r>
                            <m:r>
                              <a:rPr lang="en-GB" sz="1600" i="1">
                                <a:latin typeface="Cambria Math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GB" sz="1600" i="1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33" y="3733800"/>
                <a:ext cx="4011162" cy="88505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912046" y="4896928"/>
            <a:ext cx="2936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"/>
              </a:rPr>
              <a:t>● </a:t>
            </a:r>
            <a:r>
              <a:rPr lang="en-GB" i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Cartesian </a:t>
            </a:r>
            <a:r>
              <a:rPr lang="en-GB" i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equation of a line</a:t>
            </a:r>
            <a:endParaRPr lang="en-US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912046" y="5562600"/>
                <a:ext cx="7931467" cy="8234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GB" sz="1600" i="1">
                              <a:latin typeface="Cambria Math"/>
                            </a:rPr>
                            <m:t>𝑥</m:t>
                          </m:r>
                          <m:r>
                            <a:rPr lang="en-GB" sz="1600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600" i="1">
                              <a:latin typeface="Cambria Math"/>
                            </a:rPr>
                            <m:t>+</m:t>
                          </m:r>
                          <m:r>
                            <a:rPr lang="en-GB" sz="1600" i="1">
                              <a:latin typeface="Cambria Math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600" i="1">
                              <a:latin typeface="Cambria Math"/>
                            </a:rPr>
                            <m:t>    ⟹ </m:t>
                          </m:r>
                          <m:r>
                            <a:rPr lang="en-GB" sz="1600" i="1">
                              <a:latin typeface="Cambria Math"/>
                            </a:rPr>
                            <m:t>𝜆</m:t>
                          </m:r>
                          <m:r>
                            <a:rPr lang="en-GB" sz="1600" i="1">
                              <a:latin typeface="Cambria Math"/>
                            </a:rPr>
                            <m:t>=(</m:t>
                          </m:r>
                          <m:r>
                            <a:rPr lang="en-GB" sz="1600" i="1">
                              <a:latin typeface="Cambria Math"/>
                            </a:rPr>
                            <m:t>𝑥</m:t>
                          </m:r>
                          <m:r>
                            <a:rPr lang="en-GB" sz="16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600" i="1">
                              <a:latin typeface="Cambria Math"/>
                            </a:rPr>
                            <m:t>)/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600" i="1">
                              <a:latin typeface="Cambria Math"/>
                            </a:rPr>
                            <m:t>  </m:t>
                          </m:r>
                        </m:e>
                      </m:mr>
                      <m:mr>
                        <m:e>
                          <m:r>
                            <a:rPr lang="en-GB" sz="1600" i="1">
                              <a:latin typeface="Cambria Math"/>
                            </a:rPr>
                            <m:t>𝑦</m:t>
                          </m:r>
                          <m:r>
                            <a:rPr lang="en-GB" sz="1600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1600" i="1">
                              <a:latin typeface="Cambria Math"/>
                            </a:rPr>
                            <m:t>+</m:t>
                          </m:r>
                          <m:r>
                            <a:rPr lang="en-GB" sz="1600" i="1">
                              <a:latin typeface="Cambria Math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1600" i="1">
                              <a:latin typeface="Cambria Math"/>
                            </a:rPr>
                            <m:t>    ⟹ </m:t>
                          </m:r>
                          <m:r>
                            <a:rPr lang="en-GB" sz="1600" i="1">
                              <a:latin typeface="Cambria Math"/>
                            </a:rPr>
                            <m:t>𝜆</m:t>
                          </m:r>
                          <m:r>
                            <a:rPr lang="en-GB" sz="1600" i="1">
                              <a:latin typeface="Cambria Math"/>
                            </a:rPr>
                            <m:t>=(</m:t>
                          </m:r>
                          <m:r>
                            <a:rPr lang="en-GB" sz="1600" i="1">
                              <a:latin typeface="Cambria Math"/>
                            </a:rPr>
                            <m:t>𝑦</m:t>
                          </m:r>
                          <m:r>
                            <a:rPr lang="en-GB" sz="16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1600" i="1">
                              <a:latin typeface="Cambria Math"/>
                            </a:rPr>
                            <m:t>)/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a:rPr lang="en-GB" sz="1600" i="1">
                              <a:latin typeface="Cambria Math"/>
                            </a:rPr>
                            <m:t>𝑧</m:t>
                          </m:r>
                          <m:r>
                            <a:rPr lang="en-GB" sz="1600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sz="1600" i="1">
                              <a:latin typeface="Cambria Math"/>
                            </a:rPr>
                            <m:t>+</m:t>
                          </m:r>
                          <m:r>
                            <a:rPr lang="en-GB" sz="1600" i="1">
                              <a:latin typeface="Cambria Math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sz="1600" i="1">
                              <a:latin typeface="Cambria Math"/>
                            </a:rPr>
                            <m:t>    ⟹ </m:t>
                          </m:r>
                          <m:r>
                            <a:rPr lang="en-GB" sz="1600" i="1">
                              <a:latin typeface="Cambria Math"/>
                            </a:rPr>
                            <m:t>𝜆</m:t>
                          </m:r>
                          <m:r>
                            <a:rPr lang="en-GB" sz="1600" i="1">
                              <a:latin typeface="Cambria Math"/>
                            </a:rPr>
                            <m:t>=(</m:t>
                          </m:r>
                          <m:r>
                            <a:rPr lang="en-GB" sz="1600" i="1">
                              <a:latin typeface="Cambria Math"/>
                            </a:rPr>
                            <m:t>𝑧</m:t>
                          </m:r>
                          <m:r>
                            <a:rPr lang="en-GB" sz="16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sz="1600" i="1">
                              <a:latin typeface="Cambria Math"/>
                            </a:rPr>
                            <m:t>)/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mr>
                    </m:m>
                  </m:oMath>
                </a14:m>
                <a:r>
                  <a:rPr lang="en-GB" sz="1600" dirty="0"/>
                  <a:t>       </a:t>
                </a:r>
                <a:r>
                  <a:rPr lang="en-GB" dirty="0"/>
                  <a:t>⟹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/>
                          </a:rPr>
                          <m:t>𝑥</m:t>
                        </m:r>
                        <m:r>
                          <a:rPr lang="en-GB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GB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GB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dirty="0"/>
                  <a:t>  =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 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/>
                          </a:rPr>
                          <m:t>𝑦</m:t>
                        </m:r>
                        <m:r>
                          <a:rPr lang="en-GB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GB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GB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GB" i="1">
                        <a:latin typeface="Cambria Math"/>
                      </a:rPr>
                      <m:t> </m:t>
                    </m:r>
                  </m:oMath>
                </a14:m>
                <a:r>
                  <a:rPr lang="en-GB" dirty="0"/>
                  <a:t> =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/>
                          </a:rPr>
                          <m:t>𝑧</m:t>
                        </m:r>
                        <m:r>
                          <a:rPr lang="en-GB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GB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GB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en-GB" i="1">
                        <a:latin typeface="Cambria Math"/>
                      </a:rPr>
                      <m:t> 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/>
                      </a:rPr>
                      <m:t>(=</m:t>
                    </m:r>
                    <m:r>
                      <a:rPr lang="en-GB" sz="1600" i="1">
                        <a:latin typeface="Cambria Math"/>
                      </a:rPr>
                      <m:t>𝜆</m:t>
                    </m:r>
                    <m:r>
                      <a:rPr lang="en-GB" sz="1600" i="1">
                        <a:latin typeface="Cambria Math"/>
                      </a:rPr>
                      <m:t>)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046" y="5562600"/>
                <a:ext cx="7931467" cy="82349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906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8" grpId="0"/>
      <p:bldP spid="8" grpId="1"/>
      <p:bldP spid="10" grpId="0"/>
      <p:bldP spid="11" grpId="0"/>
      <p:bldP spid="12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4634" y="76200"/>
            <a:ext cx="62150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VECTOR  </a:t>
            </a:r>
            <a:r>
              <a:rPr lang="en-GB" sz="28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BETWEEN </a:t>
            </a:r>
            <a:r>
              <a:rPr lang="en-GB" sz="2800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TWO  POINTS</a:t>
            </a:r>
            <a:endParaRPr lang="en-US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2"/>
              <p:cNvSpPr txBox="1">
                <a:spLocks noChangeArrowheads="1"/>
              </p:cNvSpPr>
              <p:nvPr/>
            </p:nvSpPr>
            <p:spPr bwMode="auto">
              <a:xfrm>
                <a:off x="955403" y="1066800"/>
                <a:ext cx="7993562" cy="179387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accPr>
                      <m:e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Calibri"/>
                          </a:rPr>
                          <m:t>𝐴𝐵</m:t>
                        </m:r>
                      </m:e>
                    </m:acc>
                    <m:r>
                      <a:rPr lang="en-US" sz="2000" i="1">
                        <a:effectLst/>
                        <a:latin typeface="Cambria Math"/>
                        <a:ea typeface="Calibri"/>
                        <a:cs typeface="Calibri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Calibri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Calibri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Calibri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Calibri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Calibri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Calibri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Calibri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Calibri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Calibri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i="1">
                        <a:effectLst/>
                        <a:latin typeface="Cambria Math"/>
                        <a:ea typeface="Calibri"/>
                        <a:cs typeface="Calibri"/>
                      </a:rPr>
                      <m:t>=(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Calibri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Calibri"/>
                          </a:rPr>
                          <m:t>𝐵</m:t>
                        </m:r>
                      </m:sub>
                    </m:sSub>
                    <m:r>
                      <a:rPr lang="en-US" sz="2000" i="1">
                        <a:effectLst/>
                        <a:latin typeface="Cambria Math"/>
                        <a:ea typeface="Calibri"/>
                        <a:cs typeface="Calibri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Calibri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Calibri"/>
                          </a:rPr>
                          <m:t>𝐴</m:t>
                        </m:r>
                      </m:sub>
                    </m:sSub>
                    <m:r>
                      <a:rPr lang="en-US" sz="2000" i="1">
                        <a:effectLst/>
                        <a:latin typeface="Cambria Math"/>
                        <a:ea typeface="Calibri"/>
                        <a:cs typeface="Calibri"/>
                      </a:rPr>
                      <m:t>) </m:t>
                    </m:r>
                    <m:acc>
                      <m:accPr>
                        <m:chr m:val="̂"/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accPr>
                      <m:e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Calibri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sz="2000" dirty="0">
                    <a:effectLst/>
                    <a:latin typeface="Arial" panose="020B0604020202020204" pitchFamily="34" charset="0"/>
                    <a:ea typeface="Times New Roman"/>
                    <a:cs typeface="Arial" panose="020B0604020202020204" pitchFamily="34" charset="0"/>
                  </a:rPr>
                  <a:t>  +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Calibri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Calibri"/>
                          </a:rPr>
                          <m:t>𝐵</m:t>
                        </m:r>
                      </m:sub>
                    </m:sSub>
                    <m:r>
                      <a:rPr lang="en-US" sz="2000" i="1">
                        <a:effectLst/>
                        <a:latin typeface="Cambria Math"/>
                        <a:ea typeface="Calibri"/>
                        <a:cs typeface="Calibri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Calibri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Calibri"/>
                          </a:rPr>
                          <m:t>𝐴</m:t>
                        </m:r>
                      </m:sub>
                    </m:sSub>
                    <m:r>
                      <a:rPr lang="en-US" sz="2000" i="1">
                        <a:effectLst/>
                        <a:latin typeface="Cambria Math"/>
                        <a:ea typeface="Calibri"/>
                        <a:cs typeface="Calibri"/>
                      </a:rPr>
                      <m:t>) </m:t>
                    </m:r>
                    <m:acc>
                      <m:accPr>
                        <m:chr m:val="̂"/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accPr>
                      <m:e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Calibri"/>
                          </a:rPr>
                          <m:t>𝑗</m:t>
                        </m:r>
                      </m:e>
                    </m:acc>
                    <m:r>
                      <a:rPr lang="en-US" sz="2000" i="1">
                        <a:effectLst/>
                        <a:latin typeface="Cambria Math"/>
                        <a:ea typeface="Calibri"/>
                        <a:cs typeface="Calibri"/>
                      </a:rPr>
                      <m:t> + (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Calibri"/>
                          </a:rPr>
                          <m:t>𝑧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Calibri"/>
                          </a:rPr>
                          <m:t>𝐵</m:t>
                        </m:r>
                      </m:sub>
                    </m:sSub>
                    <m:r>
                      <a:rPr lang="en-US" sz="2000" i="1">
                        <a:effectLst/>
                        <a:latin typeface="Cambria Math"/>
                        <a:ea typeface="Calibri"/>
                        <a:cs typeface="Calibri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Calibri"/>
                          </a:rPr>
                          <m:t>𝑧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Calibri"/>
                          </a:rPr>
                          <m:t>𝐴</m:t>
                        </m:r>
                      </m:sub>
                    </m:sSub>
                    <m:r>
                      <a:rPr lang="en-US" sz="2000" i="1">
                        <a:effectLst/>
                        <a:latin typeface="Cambria Math"/>
                        <a:ea typeface="Calibri"/>
                        <a:cs typeface="Calibri"/>
                      </a:rPr>
                      <m:t>) </m:t>
                    </m:r>
                    <m:acc>
                      <m:accPr>
                        <m:chr m:val="̂"/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accPr>
                      <m:e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Calibri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sz="2000" dirty="0">
                    <a:effectLst/>
                    <a:latin typeface="Arial" panose="020B0604020202020204" pitchFamily="34" charset="0"/>
                    <a:ea typeface="Times New Roman"/>
                    <a:cs typeface="Arial" panose="020B0604020202020204" pitchFamily="34" charset="0"/>
                  </a:rPr>
                  <a:t>    </a:t>
                </a:r>
                <a:endParaRPr lang="en-US" sz="2000" dirty="0">
                  <a:effectLst/>
                  <a:latin typeface="Arial" panose="020B0604020202020204" pitchFamily="34" charset="0"/>
                  <a:ea typeface="Calibri"/>
                  <a:cs typeface="Arial" panose="020B0604020202020204" pitchFamily="34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accPr>
                      <m:e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Calibri"/>
                          </a:rPr>
                          <m:t>𝐵𝐴</m:t>
                        </m:r>
                      </m:e>
                    </m:acc>
                    <m:r>
                      <a:rPr lang="en-US" sz="2000" i="1">
                        <a:effectLst/>
                        <a:latin typeface="Cambria Math"/>
                        <a:ea typeface="Calibri"/>
                        <a:cs typeface="Calibri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Calibri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Calibri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Calibri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Calibri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Calibri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Calibri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Calibri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Calibri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Calibri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i="1">
                        <a:effectLst/>
                        <a:latin typeface="Cambria Math"/>
                        <a:ea typeface="Calibri"/>
                        <a:cs typeface="Calibri"/>
                      </a:rPr>
                      <m:t>=(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Calibri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Calibri"/>
                          </a:rPr>
                          <m:t>𝐴</m:t>
                        </m:r>
                      </m:sub>
                    </m:sSub>
                    <m:r>
                      <a:rPr lang="en-US" sz="2000" i="1">
                        <a:effectLst/>
                        <a:latin typeface="Cambria Math"/>
                        <a:ea typeface="Calibri"/>
                        <a:cs typeface="Calibri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Calibri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Calibri"/>
                          </a:rPr>
                          <m:t>𝐵</m:t>
                        </m:r>
                      </m:sub>
                    </m:sSub>
                    <m:r>
                      <a:rPr lang="en-US" sz="2000" i="1">
                        <a:effectLst/>
                        <a:latin typeface="Cambria Math"/>
                        <a:ea typeface="Calibri"/>
                        <a:cs typeface="Calibri"/>
                      </a:rPr>
                      <m:t>) </m:t>
                    </m:r>
                    <m:acc>
                      <m:accPr>
                        <m:chr m:val="̂"/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accPr>
                      <m:e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Calibri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sz="2000" dirty="0">
                    <a:effectLst/>
                    <a:latin typeface="Arial" panose="020B0604020202020204" pitchFamily="34" charset="0"/>
                    <a:ea typeface="Times New Roman"/>
                    <a:cs typeface="Arial" panose="020B0604020202020204" pitchFamily="34" charset="0"/>
                  </a:rPr>
                  <a:t>  +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Calibri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Calibri"/>
                          </a:rPr>
                          <m:t>𝐴</m:t>
                        </m:r>
                      </m:sub>
                    </m:sSub>
                    <m:r>
                      <a:rPr lang="en-US" sz="2000" i="1">
                        <a:effectLst/>
                        <a:latin typeface="Cambria Math"/>
                        <a:ea typeface="Calibri"/>
                        <a:cs typeface="Calibri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Calibri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Calibri"/>
                          </a:rPr>
                          <m:t>𝐵</m:t>
                        </m:r>
                      </m:sub>
                    </m:sSub>
                    <m:r>
                      <a:rPr lang="en-US" sz="2000" i="1">
                        <a:effectLst/>
                        <a:latin typeface="Cambria Math"/>
                        <a:ea typeface="Calibri"/>
                        <a:cs typeface="Calibri"/>
                      </a:rPr>
                      <m:t>) </m:t>
                    </m:r>
                    <m:acc>
                      <m:accPr>
                        <m:chr m:val="̂"/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accPr>
                      <m:e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Calibri"/>
                          </a:rPr>
                          <m:t>𝑗</m:t>
                        </m:r>
                      </m:e>
                    </m:acc>
                    <m:r>
                      <a:rPr lang="en-US" sz="2000" i="1">
                        <a:effectLst/>
                        <a:latin typeface="Cambria Math"/>
                        <a:ea typeface="Calibri"/>
                        <a:cs typeface="Calibri"/>
                      </a:rPr>
                      <m:t> + (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Calibri"/>
                          </a:rPr>
                          <m:t>𝑧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Calibri"/>
                          </a:rPr>
                          <m:t>𝐴</m:t>
                        </m:r>
                      </m:sub>
                    </m:sSub>
                    <m:r>
                      <a:rPr lang="en-US" sz="2000" i="1">
                        <a:effectLst/>
                        <a:latin typeface="Cambria Math"/>
                        <a:ea typeface="Calibri"/>
                        <a:cs typeface="Calibri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Calibri"/>
                          </a:rPr>
                          <m:t>𝑧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Calibri"/>
                          </a:rPr>
                          <m:t>𝐵</m:t>
                        </m:r>
                      </m:sub>
                    </m:sSub>
                    <m:r>
                      <a:rPr lang="en-US" sz="2000" i="1">
                        <a:effectLst/>
                        <a:latin typeface="Cambria Math"/>
                        <a:ea typeface="Calibri"/>
                        <a:cs typeface="Calibri"/>
                      </a:rPr>
                      <m:t>) </m:t>
                    </m:r>
                    <m:acc>
                      <m:accPr>
                        <m:chr m:val="̂"/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accPr>
                      <m:e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Calibri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sz="2000" dirty="0">
                    <a:effectLst/>
                    <a:latin typeface="Arial" panose="020B0604020202020204" pitchFamily="34" charset="0"/>
                    <a:ea typeface="Times New Roman"/>
                    <a:cs typeface="Arial" panose="020B0604020202020204" pitchFamily="34" charset="0"/>
                  </a:rPr>
                  <a:t>    </a:t>
                </a:r>
                <a:endParaRPr lang="en-US" sz="2000" dirty="0">
                  <a:effectLst/>
                  <a:latin typeface="Arial" panose="020B0604020202020204" pitchFamily="34" charset="0"/>
                  <a:ea typeface="Calibri"/>
                  <a:cs typeface="Arial" panose="020B0604020202020204" pitchFamily="34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000" dirty="0">
                    <a:effectLst/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rPr>
                  <a:t> </a:t>
                </a:r>
              </a:p>
            </p:txBody>
          </p:sp>
        </mc:Choice>
        <mc:Fallback xmlns="">
          <p:sp>
            <p:nvSpPr>
              <p:cNvPr id="4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5403" y="1066800"/>
                <a:ext cx="7993562" cy="1793875"/>
              </a:xfrm>
              <a:prstGeom prst="rect">
                <a:avLst/>
              </a:prstGeom>
              <a:blipFill rotWithShape="1">
                <a:blip r:embed="rId2"/>
                <a:stretch>
                  <a:fillRect b="-1360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9" y="3657600"/>
            <a:ext cx="351931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057832" y="3810000"/>
                <a:ext cx="4572000" cy="111947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effectLst/>
                          <a:latin typeface="Cambria Math"/>
                          <a:ea typeface="Times New Roman"/>
                          <a:cs typeface="Calibri"/>
                        </a:rPr>
                        <m:t>𝑚𝑜𝑑𝑢𝑙𝑢𝑠</m:t>
                      </m:r>
                      <m:r>
                        <a:rPr lang="en-US" i="1" smtClean="0">
                          <a:effectLst/>
                          <a:latin typeface="Cambria Math"/>
                          <a:ea typeface="Times New Roman"/>
                          <a:cs typeface="Calibri"/>
                        </a:rPr>
                        <m:t> ≡ </m:t>
                      </m:r>
                      <m:r>
                        <a:rPr lang="en-US" i="1" smtClean="0">
                          <a:effectLst/>
                          <a:latin typeface="Cambria Math"/>
                          <a:ea typeface="Times New Roman"/>
                          <a:cs typeface="Calibri"/>
                        </a:rPr>
                        <m:t>𝑙𝑒𝑛𝑔𝑡h</m:t>
                      </m:r>
                      <m:r>
                        <a:rPr lang="en-US" i="1" smtClean="0">
                          <a:effectLst/>
                          <a:latin typeface="Cambria Math"/>
                          <a:ea typeface="Times New Roman"/>
                          <a:cs typeface="Calibri"/>
                        </a:rPr>
                        <m:t>: 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/>
                              <a:cs typeface="Calibri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effectLst/>
                                  <a:latin typeface="Cambria Math"/>
                                  <a:ea typeface="Calibri"/>
                                  <a:cs typeface="Calibri"/>
                                </a:rPr>
                                <m:t>𝐴𝐵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effectLst/>
                          <a:latin typeface="Cambria Math"/>
                          <a:ea typeface="Times New Roman"/>
                          <a:cs typeface="Calibri"/>
                        </a:rPr>
                        <m:t> = 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/>
                              <a:cs typeface="Calibri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effectLst/>
                                  <a:latin typeface="Cambria Math"/>
                                  <a:ea typeface="Calibri"/>
                                  <a:cs typeface="Calibri"/>
                                </a:rPr>
                                <m:t>𝐵𝐴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effectLst/>
                          <a:latin typeface="Cambria Math"/>
                          <a:ea typeface="Times New Roman"/>
                          <a:cs typeface="Calibri"/>
                        </a:rPr>
                        <m:t> </m:t>
                      </m:r>
                    </m:oMath>
                  </m:oMathPara>
                </a14:m>
                <a:endParaRPr lang="en-US" dirty="0">
                  <a:effectLst/>
                  <a:latin typeface="Arial" panose="020B0604020202020204" pitchFamily="34" charset="0"/>
                  <a:ea typeface="Calibri"/>
                  <a:cs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effectLst/>
                          <a:latin typeface="Cambria Math"/>
                          <a:ea typeface="Times New Roman"/>
                          <a:cs typeface="Calibri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/>
                              <a:cs typeface="Calibri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/>
                                  <a:cs typeface="Calibri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effectLst/>
                                  <a:latin typeface="Cambria Math"/>
                                  <a:ea typeface="Calibri"/>
                                  <a:cs typeface="Calibri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Calibri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effectLst/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i="1">
                                  <a:effectLst/>
                                  <a:latin typeface="Cambria Math"/>
                                  <a:ea typeface="Calibri"/>
                                  <a:cs typeface="Calibri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Calibri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effectLst/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i="1">
                                  <a:effectLst/>
                                  <a:latin typeface="Cambria Math"/>
                                  <a:ea typeface="Calibri"/>
                                  <a:cs typeface="Calibri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  <a:cs typeface="Calibri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effectLst/>
                              <a:latin typeface="Cambria Math"/>
                              <a:ea typeface="Times New Roman"/>
                              <a:cs typeface="Calibri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/>
                                  <a:cs typeface="Calibri"/>
                                </a:rPr>
                              </m:ctrlPr>
                            </m:sSupPr>
                            <m:e>
                              <m:r>
                                <a:rPr lang="en-US">
                                  <a:effectLst/>
                                  <a:latin typeface="Cambria Math"/>
                                  <a:ea typeface="Times New Roman"/>
                                  <a:cs typeface="Calibri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Calibri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effectLst/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i="1">
                                  <a:effectLst/>
                                  <a:latin typeface="Cambria Math"/>
                                  <a:ea typeface="Calibri"/>
                                  <a:cs typeface="Calibri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Calibri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effectLst/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i="1">
                                  <a:effectLst/>
                                  <a:latin typeface="Cambria Math"/>
                                  <a:ea typeface="Calibri"/>
                                  <a:cs typeface="Calibri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  <a:cs typeface="Calibri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effectLst/>
                              <a:latin typeface="Cambria Math"/>
                              <a:ea typeface="Times New Roman"/>
                              <a:cs typeface="Calibri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/>
                                  <a:cs typeface="Calibri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effectLst/>
                                  <a:latin typeface="Cambria Math"/>
                                  <a:ea typeface="Calibri"/>
                                  <a:cs typeface="Calibri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Calibri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effectLst/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i="1">
                                  <a:effectLst/>
                                  <a:latin typeface="Cambria Math"/>
                                  <a:ea typeface="Calibri"/>
                                  <a:cs typeface="Calibri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Calibri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effectLst/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i="1">
                                  <a:effectLst/>
                                  <a:latin typeface="Cambria Math"/>
                                  <a:ea typeface="Calibri"/>
                                  <a:cs typeface="Calibri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  <a:cs typeface="Calibri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i="1">
                          <a:effectLst/>
                          <a:latin typeface="Cambria Math"/>
                          <a:ea typeface="Times New Roman"/>
                          <a:cs typeface="Calibri"/>
                        </a:rPr>
                        <m:t>  </m:t>
                      </m:r>
                    </m:oMath>
                  </m:oMathPara>
                </a14:m>
                <a:endParaRPr lang="en-US" dirty="0">
                  <a:effectLst/>
                  <a:latin typeface="Arial" panose="020B0604020202020204" pitchFamily="34" charset="0"/>
                  <a:ea typeface="Calibri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832" y="3810000"/>
                <a:ext cx="4572000" cy="111947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815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228600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Find the equation of the line passing through the points A(3, 5, 2) and B(2, -4, 5).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0" y="972234"/>
            <a:ext cx="777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Find the direction of the line: </a:t>
            </a:r>
            <a:endParaRPr lang="en-GB" dirty="0" smtClean="0">
              <a:solidFill>
                <a:srgbClr val="00206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6312069"/>
              </p:ext>
            </p:extLst>
          </p:nvPr>
        </p:nvGraphicFramePr>
        <p:xfrm>
          <a:off x="4114800" y="1219915"/>
          <a:ext cx="1986356" cy="825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r:id="rId3" imgW="1562100" imgH="660400" progId="Equation.DSMT4">
                  <p:embed/>
                </p:oleObj>
              </mc:Choice>
              <mc:Fallback>
                <p:oleObj r:id="rId3" imgW="1562100" imgH="660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219915"/>
                        <a:ext cx="1986356" cy="8251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838200" y="1447800"/>
            <a:ext cx="3177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One possible direction vector is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22385" y="2699266"/>
            <a:ext cx="36970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The Cartesian equation of this line is  </a:t>
            </a:r>
            <a:endParaRPr kumimoji="0" lang="en-GB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56394"/>
              </p:ext>
            </p:extLst>
          </p:nvPr>
        </p:nvGraphicFramePr>
        <p:xfrm>
          <a:off x="4540370" y="2614440"/>
          <a:ext cx="1845818" cy="542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r:id="rId5" imgW="1333500" imgH="393700" progId="Equation.DSMT4">
                  <p:embed/>
                </p:oleObj>
              </mc:Choice>
              <mc:Fallback>
                <p:oleObj r:id="rId5" imgW="1333500" imgH="393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370" y="2614440"/>
                        <a:ext cx="1845818" cy="5420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530925" y="3279614"/>
            <a:ext cx="330834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(using the coordinates f point A).</a:t>
            </a:r>
            <a:endParaRPr kumimoji="0" lang="en-GB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37404" y="4191000"/>
            <a:ext cx="336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The equivalent vector equation is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6567786"/>
              </p:ext>
            </p:extLst>
          </p:nvPr>
        </p:nvGraphicFramePr>
        <p:xfrm>
          <a:off x="4419600" y="4038600"/>
          <a:ext cx="1447800" cy="79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r:id="rId7" imgW="1193800" imgH="660400" progId="Equation.DSMT4">
                  <p:embed/>
                </p:oleObj>
              </mc:Choice>
              <mc:Fallback>
                <p:oleObj r:id="rId7" imgW="1193800" imgH="660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038600"/>
                        <a:ext cx="1447800" cy="7997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478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64068"/>
            <a:ext cx="31917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ANGLE BETWEEN TWO LINES</a:t>
            </a:r>
            <a:endParaRPr lang="en-US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219200" y="1066800"/>
                <a:ext cx="2063129" cy="8125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arccos</m:t>
                          </m:r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𝑏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/>
                                    </a:rPr>
                                    <m:t> • 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</m:acc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𝑏</m:t>
                                      </m:r>
                                    </m:e>
                                  </m:acc>
                                </m:e>
                              </m:d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</m:acc>
                                </m:e>
                              </m:d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066800"/>
                <a:ext cx="2063129" cy="81259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859" y="564179"/>
            <a:ext cx="3004031" cy="2102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47347"/>
            <a:ext cx="16287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886200" y="4495800"/>
                <a:ext cx="1976823" cy="8110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𝑎𝑟𝑐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•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acc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acc>
                                </m:e>
                              </m:d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acc>
                                </m:e>
                              </m:d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4495800"/>
                <a:ext cx="1976823" cy="81105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925836" y="3903456"/>
            <a:ext cx="174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Two vectors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72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3844" y="228600"/>
            <a:ext cx="4121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"/>
              </a:rPr>
              <a:t>Shortest distance from a point to a line</a:t>
            </a:r>
            <a:endParaRPr 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45089" y="756202"/>
                <a:ext cx="4572000" cy="62119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1600" dirty="0">
                    <a:latin typeface="Arial "/>
                  </a:rPr>
                  <a:t> </a:t>
                </a:r>
                <a:r>
                  <a:rPr lang="en-GB" sz="1600" dirty="0">
                    <a:latin typeface="Arial "/>
                  </a:rPr>
                  <a:t>Point P is at the shortest distance from the </a:t>
                </a:r>
                <a:r>
                  <a:rPr lang="en-GB" sz="1600" dirty="0" smtClean="0">
                    <a:latin typeface="Arial "/>
                  </a:rPr>
                  <a:t>line</a:t>
                </a:r>
              </a:p>
              <a:p>
                <a:r>
                  <a:rPr lang="en-GB" sz="1600" dirty="0" smtClean="0">
                    <a:latin typeface="Arial "/>
                  </a:rPr>
                  <a:t> when </a:t>
                </a:r>
                <a:r>
                  <a:rPr lang="en-GB" sz="1600" dirty="0">
                    <a:latin typeface="Arial "/>
                  </a:rPr>
                  <a:t>PQ is perpendicular to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/>
                          </a:rPr>
                          <m:t>𝑏</m:t>
                        </m:r>
                      </m:e>
                    </m:acc>
                  </m:oMath>
                </a14:m>
                <a:endParaRPr lang="en-US" sz="1600" dirty="0">
                  <a:latin typeface="Arial 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89" y="756202"/>
                <a:ext cx="4572000" cy="621196"/>
              </a:xfrm>
              <a:prstGeom prst="rect">
                <a:avLst/>
              </a:prstGeom>
              <a:blipFill rotWithShape="1">
                <a:blip r:embed="rId2"/>
                <a:stretch>
                  <a:fillRect t="-2941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874808" y="1410466"/>
                <a:ext cx="1492012" cy="3749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 ∴ </m:t>
                      </m:r>
                      <m:acc>
                        <m:accPr>
                          <m:chr m:val="⃗"/>
                          <m:ctrlPr>
                            <a:rPr lang="en-US" sz="16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𝑃𝑄</m:t>
                          </m:r>
                        </m:e>
                      </m:acc>
                      <m:r>
                        <a:rPr lang="en-US" sz="16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•</m:t>
                      </m:r>
                      <m:acc>
                        <m:accPr>
                          <m:chr m:val="⃗"/>
                          <m:ctrlPr>
                            <a:rPr lang="en-US" sz="16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en-US" sz="16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=0 </m:t>
                      </m:r>
                    </m:oMath>
                  </m:oMathPara>
                </a14:m>
                <a:endParaRPr 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808" y="1410466"/>
                <a:ext cx="1492012" cy="374974"/>
              </a:xfrm>
              <a:prstGeom prst="rect">
                <a:avLst/>
              </a:prstGeom>
              <a:blipFill rotWithShape="1">
                <a:blip r:embed="rId3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596" y="228600"/>
            <a:ext cx="1847850" cy="9810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12647" y="1981200"/>
                <a:ext cx="7912956" cy="48772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500" dirty="0" smtClean="0">
                    <a:latin typeface="Arial "/>
                  </a:rPr>
                  <a:t>Find the shortest distance between</a:t>
                </a:r>
                <a:r>
                  <a:rPr lang="en-US" sz="1500" b="1" dirty="0">
                    <a:latin typeface="Arial "/>
                  </a:rPr>
                  <a:t>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500" i="1">
                            <a:latin typeface="Cambria Math"/>
                          </a:rPr>
                          <m:t>𝑟</m:t>
                        </m:r>
                      </m:e>
                    </m:acc>
                    <m:r>
                      <a:rPr lang="en-US" sz="15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1500" i="1">
                        <a:latin typeface="Cambria Math"/>
                      </a:rPr>
                      <m:t>+</m:t>
                    </m:r>
                    <m:r>
                      <a:rPr lang="en-US" sz="1500" i="1">
                        <a:latin typeface="Cambria Math"/>
                      </a:rPr>
                      <m:t>𝜆</m:t>
                    </m:r>
                    <m:d>
                      <m:d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500" baseline="-25000" dirty="0">
                    <a:latin typeface="Arial "/>
                  </a:rPr>
                  <a:t>    </a:t>
                </a:r>
                <a:r>
                  <a:rPr lang="en-US" sz="1500" dirty="0">
                    <a:latin typeface="Arial "/>
                  </a:rPr>
                  <a:t>and</a:t>
                </a:r>
                <a:r>
                  <a:rPr lang="en-US" sz="1500" baseline="-25000" dirty="0">
                    <a:latin typeface="Arial "/>
                  </a:rPr>
                  <a:t> </a:t>
                </a:r>
                <a:r>
                  <a:rPr lang="en-US" sz="1500" dirty="0">
                    <a:latin typeface="Arial "/>
                  </a:rPr>
                  <a:t>point  P (1,2,3).    </a:t>
                </a:r>
                <a:endParaRPr lang="en-US" sz="1500" dirty="0" smtClean="0">
                  <a:latin typeface="Arial "/>
                </a:endParaRPr>
              </a:p>
              <a:p>
                <a:pPr>
                  <a:lnSpc>
                    <a:spcPts val="1400"/>
                  </a:lnSpc>
                </a:pPr>
                <a:endParaRPr lang="en-US" sz="1500" dirty="0">
                  <a:latin typeface="Arial "/>
                </a:endParaRPr>
              </a:p>
              <a:p>
                <a:r>
                  <a:rPr lang="en-US" sz="1500" dirty="0" smtClean="0">
                    <a:latin typeface="Arial "/>
                  </a:rPr>
                  <a:t> </a:t>
                </a:r>
                <a:r>
                  <a:rPr lang="en-US" sz="1500" dirty="0">
                    <a:latin typeface="Arial "/>
                  </a:rPr>
                  <a:t>(The goal is to find Q first, and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𝑃𝑄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1500" dirty="0">
                    <a:latin typeface="Arial "/>
                  </a:rPr>
                  <a:t>)</a:t>
                </a:r>
                <a:endParaRPr lang="en-US" sz="1500" dirty="0" smtClean="0">
                  <a:latin typeface="Arial "/>
                </a:endParaRPr>
              </a:p>
              <a:p>
                <a:pPr>
                  <a:lnSpc>
                    <a:spcPts val="1400"/>
                  </a:lnSpc>
                </a:pPr>
                <a:endParaRPr lang="en-US" sz="1500" dirty="0">
                  <a:latin typeface="Arial "/>
                </a:endParaRPr>
              </a:p>
              <a:p>
                <a:r>
                  <a:rPr lang="en-US" sz="1500" dirty="0">
                    <a:latin typeface="Arial "/>
                  </a:rPr>
                  <a:t>Point Q is on the line, hence its coordinates must satisfy line equation:  </a:t>
                </a:r>
                <a:endParaRPr lang="en-US" sz="1500" dirty="0" smtClean="0">
                  <a:latin typeface="Arial "/>
                </a:endParaRPr>
              </a:p>
              <a:p>
                <a:pPr>
                  <a:lnSpc>
                    <a:spcPts val="1400"/>
                  </a:lnSpc>
                </a:pPr>
                <a:endParaRPr lang="en-US" sz="1500" dirty="0" smtClean="0">
                  <a:latin typeface="Arial 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1500" i="1">
                                        <a:latin typeface="Cambria Math"/>
                                      </a:rPr>
                                      <m:t>𝑄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sz="1500" i="1">
                                        <a:latin typeface="Cambria Math"/>
                                      </a:rPr>
                                      <m:t>𝑄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sz="1500" i="1">
                                        <a:latin typeface="Cambria Math"/>
                                      </a:rPr>
                                      <m:t>𝑄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5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500" i="1">
                                    <a:latin typeface="Cambria Math"/>
                                  </a:rPr>
                                  <m:t>1+2</m:t>
                                </m:r>
                                <m:r>
                                  <a:rPr lang="en-US" sz="1500" i="1">
                                    <a:latin typeface="Cambria Math"/>
                                  </a:rPr>
                                  <m:t>𝜆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500" i="1">
                                    <a:latin typeface="Cambria Math"/>
                                  </a:rPr>
                                  <m:t>3+3</m:t>
                                </m:r>
                                <m:r>
                                  <a:rPr lang="en-US" sz="1500" i="1">
                                    <a:latin typeface="Cambria Math"/>
                                  </a:rPr>
                                  <m:t>𝜆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500" i="1">
                                    <a:latin typeface="Cambria Math"/>
                                  </a:rPr>
                                  <m:t>1+2</m:t>
                                </m:r>
                                <m:r>
                                  <a:rPr lang="en-US" sz="1500" i="1">
                                    <a:latin typeface="Cambria Math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500" i="1">
                          <a:latin typeface="Cambria Math"/>
                        </a:rPr>
                        <m:t>⇒</m:t>
                      </m:r>
                      <m:acc>
                        <m:accPr>
                          <m:chr m:val="⃗"/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500" i="1">
                              <a:latin typeface="Cambria Math"/>
                            </a:rPr>
                            <m:t>𝑃𝑄</m:t>
                          </m:r>
                        </m:e>
                      </m:acc>
                      <m:r>
                        <a:rPr lang="en-US" sz="15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500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sz="1500" i="1">
                                    <a:latin typeface="Cambria Math"/>
                                  </a:rPr>
                                  <m:t>𝜆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500" i="1">
                                    <a:latin typeface="Cambria Math"/>
                                  </a:rPr>
                                  <m:t>1+3</m:t>
                                </m:r>
                                <m:r>
                                  <a:rPr lang="en-US" sz="1500" i="1">
                                    <a:latin typeface="Cambria Math"/>
                                  </a:rPr>
                                  <m:t>𝜆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500" i="1">
                                    <a:latin typeface="Cambria Math"/>
                                  </a:rPr>
                                  <m:t>−2+2</m:t>
                                </m:r>
                                <m:r>
                                  <a:rPr lang="en-US" sz="1500" i="1">
                                    <a:latin typeface="Cambria Math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500" dirty="0" smtClean="0">
                  <a:latin typeface="Arial "/>
                </a:endParaRPr>
              </a:p>
              <a:p>
                <a:pPr>
                  <a:lnSpc>
                    <a:spcPts val="1400"/>
                  </a:lnSpc>
                </a:pPr>
                <a:endParaRPr lang="en-US" sz="1500" dirty="0">
                  <a:latin typeface="Arial 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500" i="1">
                          <a:latin typeface="Cambria Math"/>
                        </a:rPr>
                        <m:t>         </m:t>
                      </m:r>
                      <m:r>
                        <a:rPr lang="en-US" sz="1500" b="0" i="1" smtClean="0">
                          <a:latin typeface="Cambria Math"/>
                        </a:rPr>
                        <m:t>      </m:t>
                      </m:r>
                      <m:r>
                        <a:rPr lang="en-US" sz="1500" i="1">
                          <a:latin typeface="Cambria Math"/>
                        </a:rPr>
                        <m:t> </m:t>
                      </m:r>
                      <m:r>
                        <a:rPr lang="en-US" sz="1500" b="0" i="1" smtClean="0">
                          <a:latin typeface="Cambria Math"/>
                        </a:rPr>
                        <m:t>            </m:t>
                      </m:r>
                      <m:r>
                        <a:rPr lang="en-US" sz="1500" i="1">
                          <a:latin typeface="Cambria Math"/>
                        </a:rPr>
                        <m:t> ⇒</m:t>
                      </m:r>
                      <m:d>
                        <m:d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500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sz="1500" i="1">
                                    <a:latin typeface="Cambria Math"/>
                                  </a:rPr>
                                  <m:t>𝜆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500" i="1">
                                    <a:latin typeface="Cambria Math"/>
                                  </a:rPr>
                                  <m:t>1+3</m:t>
                                </m:r>
                                <m:r>
                                  <a:rPr lang="en-US" sz="1500" i="1">
                                    <a:latin typeface="Cambria Math"/>
                                  </a:rPr>
                                  <m:t>𝜆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500" i="1">
                                    <a:latin typeface="Cambria Math"/>
                                  </a:rPr>
                                  <m:t>−2+2</m:t>
                                </m:r>
                                <m:r>
                                  <a:rPr lang="en-US" sz="1500" i="1">
                                    <a:latin typeface="Cambria Math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500" i="1">
                          <a:latin typeface="Cambria Math"/>
                        </a:rPr>
                        <m:t>•</m:t>
                      </m:r>
                      <m:d>
                        <m:d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500" i="1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500" i="1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500" i="1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500" i="1">
                          <a:latin typeface="Cambria Math"/>
                        </a:rPr>
                        <m:t>=0  </m:t>
                      </m:r>
                    </m:oMath>
                  </m:oMathPara>
                </a14:m>
                <a:endParaRPr lang="en-US" sz="1500" i="1" dirty="0" smtClean="0">
                  <a:latin typeface="Arial "/>
                </a:endParaRPr>
              </a:p>
              <a:p>
                <a:pPr>
                  <a:lnSpc>
                    <a:spcPts val="1400"/>
                  </a:lnSpc>
                </a:pPr>
                <a:endParaRPr lang="en-US" sz="1500" i="1" dirty="0" smtClean="0">
                  <a:latin typeface="Arial 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/>
                        </a:rPr>
                        <m:t>                             </m:t>
                      </m:r>
                      <m:r>
                        <a:rPr lang="en-US" sz="1500" i="1">
                          <a:latin typeface="Cambria Math"/>
                        </a:rPr>
                        <m:t>⇒  4</m:t>
                      </m:r>
                      <m:r>
                        <a:rPr lang="en-US" sz="1500" i="1">
                          <a:latin typeface="Cambria Math"/>
                        </a:rPr>
                        <m:t>𝜆</m:t>
                      </m:r>
                      <m:r>
                        <a:rPr lang="en-US" sz="1500" i="1">
                          <a:latin typeface="Cambria Math"/>
                        </a:rPr>
                        <m:t>+3+9</m:t>
                      </m:r>
                      <m:r>
                        <a:rPr lang="en-US" sz="1500" i="1">
                          <a:latin typeface="Cambria Math"/>
                        </a:rPr>
                        <m:t>𝜆</m:t>
                      </m:r>
                      <m:r>
                        <a:rPr lang="en-US" sz="1500" i="1">
                          <a:latin typeface="Cambria Math"/>
                        </a:rPr>
                        <m:t>−4+4</m:t>
                      </m:r>
                      <m:r>
                        <a:rPr lang="en-US" sz="1500" i="1">
                          <a:latin typeface="Cambria Math"/>
                        </a:rPr>
                        <m:t>𝜆</m:t>
                      </m:r>
                      <m:r>
                        <a:rPr lang="en-US" sz="1500" i="1">
                          <a:latin typeface="Cambria Math"/>
                        </a:rPr>
                        <m:t>=0         ⇒ 17 </m:t>
                      </m:r>
                      <m:r>
                        <a:rPr lang="en-US" sz="1500" i="1">
                          <a:latin typeface="Cambria Math"/>
                        </a:rPr>
                        <m:t>𝜆</m:t>
                      </m:r>
                      <m:r>
                        <a:rPr lang="en-US" sz="1500" i="1">
                          <a:latin typeface="Cambria Math"/>
                        </a:rPr>
                        <m:t>=1        ⇒</m:t>
                      </m:r>
                      <m:r>
                        <a:rPr lang="en-US" sz="1500" i="1">
                          <a:latin typeface="Cambria Math"/>
                        </a:rPr>
                        <m:t>𝜆</m:t>
                      </m:r>
                      <m:r>
                        <a:rPr lang="en-US" sz="15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500" i="1">
                              <a:latin typeface="Cambria Math"/>
                            </a:rPr>
                            <m:t>17</m:t>
                          </m:r>
                        </m:den>
                      </m:f>
                    </m:oMath>
                  </m:oMathPara>
                </a14:m>
                <a:endParaRPr lang="en-US" sz="1500" i="1" dirty="0" smtClean="0">
                  <a:latin typeface="Arial "/>
                </a:endParaRPr>
              </a:p>
              <a:p>
                <a:pPr>
                  <a:lnSpc>
                    <a:spcPts val="1400"/>
                  </a:lnSpc>
                </a:pPr>
                <a:endParaRPr lang="en-US" sz="1500" i="1" dirty="0" smtClean="0">
                  <a:latin typeface="Arial "/>
                </a:endParaRPr>
              </a:p>
              <a:p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/>
                      </a:rPr>
                      <m:t>                             </m:t>
                    </m:r>
                    <m:r>
                      <a:rPr lang="en-US" sz="1500" i="1">
                        <a:latin typeface="Cambria Math"/>
                      </a:rPr>
                      <m:t>⇒ </m:t>
                    </m:r>
                  </m:oMath>
                </a14:m>
                <a:r>
                  <a:rPr lang="en-US" sz="1500" baseline="-25000" dirty="0">
                    <a:latin typeface="Arial 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500" i="1">
                            <a:latin typeface="Cambria Math"/>
                          </a:rPr>
                          <m:t>𝑃𝑄</m:t>
                        </m:r>
                      </m:e>
                    </m:acc>
                    <m:r>
                      <a:rPr lang="en-US" sz="15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2/17</m:t>
                              </m:r>
                            </m:e>
                          </m:mr>
                          <m:mr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20/17</m:t>
                              </m:r>
                            </m:e>
                          </m:mr>
                          <m:mr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32/17</m:t>
                              </m:r>
                            </m:e>
                          </m:mr>
                        </m:m>
                      </m:e>
                    </m:d>
                    <m:r>
                      <a:rPr lang="en-US" sz="1500" i="1">
                        <a:latin typeface="Cambria Math"/>
                      </a:rPr>
                      <m:t> ⇒</m:t>
                    </m:r>
                    <m:r>
                      <a:rPr lang="en-US" sz="1500" i="1">
                        <a:latin typeface="Cambria Math"/>
                      </a:rPr>
                      <m:t>𝑓𝑖𝑛𝑑</m:t>
                    </m:r>
                    <m:r>
                      <a:rPr lang="en-US" sz="1500" i="1">
                        <a:latin typeface="Cambria Math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𝑃𝑄</m:t>
                            </m:r>
                          </m:e>
                        </m:acc>
                      </m:e>
                    </m:d>
                    <m:r>
                      <a:rPr lang="en-US" sz="15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500" baseline="-25000" dirty="0">
                    <a:latin typeface="Arial "/>
                  </a:rPr>
                  <a:t>             </a:t>
                </a:r>
                <a:endParaRPr lang="en-US" sz="1500" dirty="0">
                  <a:latin typeface="Arial 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7" y="1981200"/>
                <a:ext cx="7912956" cy="4877233"/>
              </a:xfrm>
              <a:prstGeom prst="rect">
                <a:avLst/>
              </a:prstGeom>
              <a:blipFill rotWithShape="1">
                <a:blip r:embed="rId6"/>
                <a:stretch>
                  <a:fillRect l="-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/>
          <p:cNvSpPr/>
          <p:nvPr/>
        </p:nvSpPr>
        <p:spPr>
          <a:xfrm>
            <a:off x="533400" y="1981200"/>
            <a:ext cx="7772400" cy="4800600"/>
          </a:xfrm>
          <a:prstGeom prst="roundRect">
            <a:avLst>
              <a:gd name="adj" fmla="val 571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6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228600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"/>
              </a:rPr>
              <a:t> </a:t>
            </a:r>
            <a:r>
              <a:rPr lang="en-GB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"/>
              </a:rPr>
              <a:t>Relationship between lines</a:t>
            </a:r>
            <a:endParaRPr 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800" y="914400"/>
            <a:ext cx="78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– D: </a:t>
            </a:r>
            <a:endParaRPr 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066800"/>
            <a:ext cx="4175125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685800" y="2858551"/>
            <a:ext cx="1045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 </a:t>
            </a:r>
            <a:r>
              <a:rPr lang="en-GB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D:     </a:t>
            </a:r>
            <a:endParaRPr 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76290" y="3227883"/>
            <a:ext cx="76867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Arial "/>
              </a:rPr>
              <a:t>●  the lines are</a:t>
            </a:r>
            <a:r>
              <a:rPr lang="en-GB" sz="1600" b="1" dirty="0">
                <a:latin typeface="Arial "/>
              </a:rPr>
              <a:t> coplanar</a:t>
            </a:r>
            <a:r>
              <a:rPr lang="en-GB" sz="1600" dirty="0">
                <a:latin typeface="Arial "/>
              </a:rPr>
              <a:t> (they lie in the same plane). They could be</a:t>
            </a:r>
            <a:r>
              <a:rPr lang="en-GB" sz="1600" dirty="0" smtClean="0">
                <a:latin typeface="Arial "/>
              </a:rPr>
              <a:t>:</a:t>
            </a:r>
          </a:p>
          <a:p>
            <a:endParaRPr lang="en-US" sz="1600" dirty="0">
              <a:latin typeface="Arial "/>
            </a:endParaRPr>
          </a:p>
          <a:p>
            <a:r>
              <a:rPr lang="en-GB" sz="1600" dirty="0">
                <a:latin typeface="Arial "/>
              </a:rPr>
              <a:t>  </a:t>
            </a:r>
            <a:r>
              <a:rPr lang="en-GB" sz="1600" dirty="0" smtClean="0">
                <a:latin typeface="Arial "/>
              </a:rPr>
              <a:t>  </a:t>
            </a:r>
            <a:r>
              <a:rPr lang="en-GB" sz="1600" dirty="0">
                <a:latin typeface="Arial "/>
              </a:rPr>
              <a:t>▪ intersecting    </a:t>
            </a:r>
            <a:r>
              <a:rPr lang="en-GB" sz="1600" dirty="0" smtClean="0">
                <a:latin typeface="Arial "/>
              </a:rPr>
              <a:t>             </a:t>
            </a:r>
            <a:r>
              <a:rPr lang="en-GB" sz="1600" dirty="0">
                <a:latin typeface="Arial "/>
              </a:rPr>
              <a:t>▪ parallel         </a:t>
            </a:r>
            <a:r>
              <a:rPr lang="en-GB" sz="1600" dirty="0" smtClean="0">
                <a:latin typeface="Arial "/>
              </a:rPr>
              <a:t>         </a:t>
            </a:r>
            <a:r>
              <a:rPr lang="en-GB" sz="1600" dirty="0">
                <a:latin typeface="Arial "/>
              </a:rPr>
              <a:t>▪ coincident</a:t>
            </a:r>
            <a:endParaRPr lang="en-US" sz="1600" dirty="0">
              <a:latin typeface="Arial 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3000" y="4495800"/>
            <a:ext cx="5257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●  the lines are </a:t>
            </a:r>
            <a:r>
              <a:rPr lang="en-GB" b="1" dirty="0"/>
              <a:t>not coplanar</a:t>
            </a:r>
            <a:r>
              <a:rPr lang="en-GB" dirty="0"/>
              <a:t> and are therefore </a:t>
            </a:r>
            <a:r>
              <a:rPr lang="en-GB" b="1" dirty="0" smtClean="0"/>
              <a:t>skew</a:t>
            </a:r>
          </a:p>
          <a:p>
            <a:r>
              <a:rPr lang="en-GB" b="1" dirty="0"/>
              <a:t> </a:t>
            </a:r>
            <a:r>
              <a:rPr lang="en-GB" b="1" dirty="0" smtClean="0"/>
              <a:t>     </a:t>
            </a:r>
            <a:r>
              <a:rPr lang="en-GB" dirty="0"/>
              <a:t>(neither parallel nor intersecting)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5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990600" y="381000"/>
                <a:ext cx="7772400" cy="58782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16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sz="1600" b="0" i="1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l-GR" sz="1600" b="0" i="1" smtClean="0">
                        <a:latin typeface="Cambria Math"/>
                      </a:rPr>
                      <m:t>λ</m:t>
                    </m:r>
                    <m:d>
                      <m:dPr>
                        <m:begChr m:val="["/>
                        <m:endChr m:val="]"/>
                        <m:ctrlPr>
                          <a:rPr lang="el-G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l-GR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600" dirty="0" smtClean="0"/>
                  <a:t>    and 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sz="16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</a:rPr>
                          <m:t>−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sz="1600" i="1">
                        <a:latin typeface="Cambria Math"/>
                      </a:rPr>
                      <m:t>+</m:t>
                    </m:r>
                    <m:r>
                      <a:rPr lang="el-GR" sz="1600" i="1" smtClean="0">
                        <a:latin typeface="Cambria Math"/>
                        <a:ea typeface="Cambria Math"/>
                      </a:rPr>
                      <m:t>𝜇</m:t>
                    </m:r>
                    <m:d>
                      <m:dPr>
                        <m:begChr m:val="["/>
                        <m:endChr m:val="]"/>
                        <m:ctrlPr>
                          <a:rPr lang="el-G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l-G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600" dirty="0" smtClean="0"/>
                  <a:t> </a:t>
                </a:r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baseline="-25000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Are </a:t>
                </a:r>
                <a:r>
                  <a:rPr lang="en-US" dirty="0"/>
                  <a:t>the lines </a:t>
                </a:r>
                <a:endParaRPr lang="en-US" dirty="0" smtClean="0"/>
              </a:p>
              <a:p>
                <a:pPr>
                  <a:lnSpc>
                    <a:spcPts val="1400"/>
                  </a:lnSpc>
                </a:pPr>
                <a:endParaRPr lang="en-US" dirty="0"/>
              </a:p>
              <a:p>
                <a:pPr lvl="0"/>
                <a:r>
                  <a:rPr lang="en-US" dirty="0" smtClean="0">
                    <a:latin typeface="Times New Roman"/>
                    <a:cs typeface="Times New Roman"/>
                  </a:rPr>
                  <a:t>∙  </a:t>
                </a:r>
                <a:r>
                  <a:rPr lang="en-US" dirty="0" smtClean="0"/>
                  <a:t>the </a:t>
                </a:r>
                <a:r>
                  <a:rPr lang="en-US" dirty="0"/>
                  <a:t>same?…….check by </a:t>
                </a:r>
                <a:r>
                  <a:rPr lang="en-US" dirty="0" smtClean="0"/>
                  <a:t>inspection</a:t>
                </a:r>
              </a:p>
              <a:p>
                <a:pPr lvl="0">
                  <a:lnSpc>
                    <a:spcPts val="1400"/>
                  </a:lnSpc>
                </a:pPr>
                <a:endParaRPr lang="en-US" dirty="0"/>
              </a:p>
              <a:p>
                <a:pPr lvl="0"/>
                <a:r>
                  <a:rPr lang="en-US" dirty="0">
                    <a:latin typeface="Times New Roman"/>
                    <a:cs typeface="Times New Roman"/>
                  </a:rPr>
                  <a:t>∙ </a:t>
                </a:r>
                <a:r>
                  <a:rPr lang="en-US" dirty="0" smtClean="0">
                    <a:latin typeface="Times New Roman"/>
                    <a:cs typeface="Times New Roman"/>
                  </a:rPr>
                  <a:t> </a:t>
                </a:r>
                <a:r>
                  <a:rPr lang="en-US" dirty="0" smtClean="0"/>
                  <a:t>parallel</a:t>
                </a:r>
                <a:r>
                  <a:rPr lang="en-US" dirty="0"/>
                  <a:t>?………check by </a:t>
                </a:r>
                <a:r>
                  <a:rPr lang="en-US" dirty="0" smtClean="0"/>
                  <a:t>inspection</a:t>
                </a:r>
              </a:p>
              <a:p>
                <a:pPr lvl="0">
                  <a:lnSpc>
                    <a:spcPts val="1400"/>
                  </a:lnSpc>
                </a:pPr>
                <a:endParaRPr lang="en-US" dirty="0"/>
              </a:p>
              <a:p>
                <a:pPr lvl="0"/>
                <a:r>
                  <a:rPr lang="en-US" dirty="0">
                    <a:latin typeface="Times New Roman"/>
                    <a:cs typeface="Times New Roman"/>
                  </a:rPr>
                  <a:t>∙ </a:t>
                </a:r>
                <a:r>
                  <a:rPr lang="en-US" dirty="0" smtClean="0">
                    <a:latin typeface="Times New Roman"/>
                    <a:cs typeface="Times New Roman"/>
                  </a:rPr>
                  <a:t> </a:t>
                </a:r>
                <a:r>
                  <a:rPr lang="en-US" dirty="0" smtClean="0"/>
                  <a:t>skew </a:t>
                </a:r>
                <a:r>
                  <a:rPr lang="en-US" dirty="0"/>
                  <a:t>or do they have one point in common?</a:t>
                </a:r>
                <a:r>
                  <a:rPr lang="en-US" b="1" dirty="0"/>
                  <a:t>  </a:t>
                </a:r>
                <a:endParaRPr lang="en-US" b="1" dirty="0" smtClean="0"/>
              </a:p>
              <a:p>
                <a:pPr lvl="0">
                  <a:lnSpc>
                    <a:spcPts val="1400"/>
                  </a:lnSpc>
                </a:pPr>
                <a:endParaRPr lang="en-US" b="1" dirty="0" smtClean="0"/>
              </a:p>
              <a:p>
                <a:pPr lvl="0"/>
                <a:r>
                  <a:rPr lang="en-US" dirty="0" smtClean="0"/>
                  <a:t>    solving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/>
                      </a:rPr>
                      <m:t>  </m:t>
                    </m:r>
                    <m:r>
                      <a:rPr lang="en-US" b="0" i="0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US" dirty="0" smtClean="0"/>
                  <a:t>will </a:t>
                </a:r>
                <a:r>
                  <a:rPr lang="en-US" dirty="0"/>
                  <a:t>give 3 equations in </a:t>
                </a:r>
                <a:r>
                  <a:rPr lang="en-US" dirty="0">
                    <a:sym typeface="Symbol"/>
                  </a:rPr>
                  <a:t></a:t>
                </a:r>
                <a:r>
                  <a:rPr lang="en-US" dirty="0"/>
                  <a:t> and µ.  </a:t>
                </a:r>
                <a:endParaRPr lang="en-US" dirty="0" smtClean="0"/>
              </a:p>
              <a:p>
                <a:pPr lvl="0">
                  <a:lnSpc>
                    <a:spcPts val="1400"/>
                  </a:lnSpc>
                </a:pPr>
                <a:r>
                  <a:rPr lang="en-US" dirty="0"/>
                  <a:t> </a:t>
                </a:r>
                <a:r>
                  <a:rPr lang="en-US" dirty="0" smtClean="0"/>
                  <a:t>     </a:t>
                </a:r>
              </a:p>
              <a:p>
                <a:pPr lvl="0"/>
                <a:r>
                  <a:rPr lang="en-US" dirty="0"/>
                  <a:t> </a:t>
                </a:r>
                <a:r>
                  <a:rPr lang="en-US" dirty="0" smtClean="0"/>
                  <a:t>   Solve </a:t>
                </a:r>
                <a:r>
                  <a:rPr lang="en-US" dirty="0"/>
                  <a:t>two of the equations for </a:t>
                </a:r>
                <a:r>
                  <a:rPr lang="en-US" dirty="0">
                    <a:sym typeface="Symbol"/>
                  </a:rPr>
                  <a:t></a:t>
                </a:r>
                <a:r>
                  <a:rPr lang="en-US" dirty="0"/>
                  <a:t> and </a:t>
                </a:r>
                <a:r>
                  <a:rPr lang="en-US" dirty="0" smtClean="0"/>
                  <a:t>µ.</a:t>
                </a:r>
              </a:p>
              <a:p>
                <a:pPr lvl="0">
                  <a:lnSpc>
                    <a:spcPts val="1400"/>
                  </a:lnSpc>
                </a:pPr>
                <a:endParaRPr lang="en-US" dirty="0"/>
              </a:p>
              <a:p>
                <a:pPr lvl="1"/>
                <a:r>
                  <a:rPr lang="en-US" dirty="0" smtClean="0"/>
                  <a:t>    if </a:t>
                </a:r>
                <a:r>
                  <a:rPr lang="en-US" dirty="0"/>
                  <a:t>the values of </a:t>
                </a:r>
                <a:r>
                  <a:rPr lang="en-US" dirty="0">
                    <a:sym typeface="Symbol"/>
                  </a:rPr>
                  <a:t></a:t>
                </a:r>
                <a:r>
                  <a:rPr lang="en-US" dirty="0"/>
                  <a:t> and µ do </a:t>
                </a:r>
                <a:r>
                  <a:rPr lang="en-US" dirty="0" smtClean="0"/>
                  <a:t>not satisfy </a:t>
                </a:r>
                <a:r>
                  <a:rPr lang="en-US" dirty="0"/>
                  <a:t>the third equation then </a:t>
                </a:r>
                <a:endParaRPr lang="en-US" dirty="0" smtClean="0"/>
              </a:p>
              <a:p>
                <a:pPr lvl="1"/>
                <a:r>
                  <a:rPr lang="en-US" dirty="0"/>
                  <a:t> </a:t>
                </a:r>
                <a:r>
                  <a:rPr lang="en-US" dirty="0" smtClean="0"/>
                  <a:t>   the </a:t>
                </a:r>
                <a:r>
                  <a:rPr lang="en-US" dirty="0"/>
                  <a:t>lines are skew, and they do not intersect.  </a:t>
                </a:r>
                <a:endParaRPr lang="en-US" dirty="0" smtClean="0"/>
              </a:p>
              <a:p>
                <a:pPr lvl="0">
                  <a:lnSpc>
                    <a:spcPts val="1400"/>
                  </a:lnSpc>
                </a:pPr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</a:p>
              <a:p>
                <a:pPr lvl="1"/>
                <a:r>
                  <a:rPr lang="en-US" dirty="0"/>
                  <a:t> </a:t>
                </a:r>
                <a:r>
                  <a:rPr lang="en-US" dirty="0" smtClean="0"/>
                  <a:t>   If </a:t>
                </a:r>
                <a:r>
                  <a:rPr lang="en-US" dirty="0"/>
                  <a:t>these values do satisfy the three equations then substitute the value </a:t>
                </a:r>
                <a:endParaRPr lang="en-US" dirty="0" smtClean="0"/>
              </a:p>
              <a:p>
                <a:pPr lvl="1"/>
                <a:r>
                  <a:rPr lang="en-US" dirty="0"/>
                  <a:t> </a:t>
                </a:r>
                <a:r>
                  <a:rPr lang="en-US" dirty="0" smtClean="0"/>
                  <a:t>   of </a:t>
                </a:r>
                <a:r>
                  <a:rPr lang="en-US" dirty="0">
                    <a:sym typeface="Symbol"/>
                  </a:rPr>
                  <a:t></a:t>
                </a:r>
                <a:r>
                  <a:rPr lang="en-US" dirty="0"/>
                  <a:t> or µ into the appropriate line and find the point of intersection</a:t>
                </a:r>
                <a:r>
                  <a:rPr lang="en-US" dirty="0" smtClean="0"/>
                  <a:t>.</a:t>
                </a:r>
              </a:p>
              <a:p>
                <a:pPr lvl="0"/>
                <a:endParaRPr lang="en-US" dirty="0"/>
              </a:p>
              <a:p>
                <a:pPr lvl="0"/>
                <a:r>
                  <a:rPr lang="en-US" dirty="0" smtClean="0"/>
                  <a:t>  </a:t>
                </a:r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81000"/>
                <a:ext cx="7772400" cy="5878276"/>
              </a:xfrm>
              <a:prstGeom prst="rect">
                <a:avLst/>
              </a:prstGeom>
              <a:blipFill rotWithShape="1">
                <a:blip r:embed="rId2"/>
                <a:stretch>
                  <a:fillRect l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201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2400" y="152400"/>
                <a:ext cx="8991600" cy="63745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500" dirty="0" smtClean="0">
                    <a:latin typeface="Arial "/>
                  </a:rPr>
                  <a:t>Line 1: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/>
                      </a:rPr>
                      <m:t> </m:t>
                    </m:r>
                    <m:r>
                      <a:rPr lang="en-US" sz="1500" i="1">
                        <a:latin typeface="Cambria Math"/>
                      </a:rPr>
                      <m:t>𝑥</m:t>
                    </m:r>
                    <m:r>
                      <a:rPr lang="en-US" sz="1500" i="1">
                        <a:latin typeface="Cambria Math"/>
                      </a:rPr>
                      <m:t>=−1+2</m:t>
                    </m:r>
                    <m:r>
                      <a:rPr lang="en-US" sz="1500" i="1">
                        <a:latin typeface="Cambria Math"/>
                      </a:rPr>
                      <m:t>𝑠</m:t>
                    </m:r>
                    <m:r>
                      <a:rPr lang="en-US" sz="1500" i="1">
                        <a:latin typeface="Cambria Math"/>
                      </a:rPr>
                      <m:t>,      </m:t>
                    </m:r>
                    <m:r>
                      <a:rPr lang="en-US" sz="1500" i="1">
                        <a:latin typeface="Cambria Math"/>
                      </a:rPr>
                      <m:t>𝑦</m:t>
                    </m:r>
                    <m:r>
                      <a:rPr lang="en-US" sz="1500" i="1">
                        <a:latin typeface="Cambria Math"/>
                      </a:rPr>
                      <m:t>=1−2</m:t>
                    </m:r>
                    <m:r>
                      <a:rPr lang="en-US" sz="1500" i="1">
                        <a:latin typeface="Cambria Math"/>
                      </a:rPr>
                      <m:t>𝑠</m:t>
                    </m:r>
                    <m:r>
                      <a:rPr lang="en-US" sz="1500" i="1">
                        <a:latin typeface="Cambria Math"/>
                      </a:rPr>
                      <m:t>,       </m:t>
                    </m:r>
                    <m:r>
                      <a:rPr lang="en-US" sz="1500" i="1">
                        <a:latin typeface="Cambria Math"/>
                      </a:rPr>
                      <m:t>𝑧</m:t>
                    </m:r>
                    <m:r>
                      <a:rPr lang="en-US" sz="1500" i="1">
                        <a:latin typeface="Cambria Math"/>
                      </a:rPr>
                      <m:t>=1+4</m:t>
                    </m:r>
                    <m:r>
                      <a:rPr lang="en-US" sz="1500" i="1">
                        <a:latin typeface="Cambria Math"/>
                      </a:rPr>
                      <m:t>𝑠</m:t>
                    </m:r>
                  </m:oMath>
                </a14:m>
                <a:endParaRPr lang="en-US" sz="1500" dirty="0">
                  <a:latin typeface="Arial "/>
                </a:endParaRPr>
              </a:p>
              <a:p>
                <a:r>
                  <a:rPr lang="en-US" sz="1500" dirty="0">
                    <a:latin typeface="Arial "/>
                  </a:rPr>
                  <a:t>Line 2: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/>
                      </a:rPr>
                      <m:t> </m:t>
                    </m:r>
                    <m:r>
                      <a:rPr lang="en-US" sz="1500" i="1">
                        <a:latin typeface="Cambria Math"/>
                      </a:rPr>
                      <m:t>𝑥</m:t>
                    </m:r>
                    <m:r>
                      <a:rPr lang="en-US" sz="1500" i="1">
                        <a:latin typeface="Cambria Math"/>
                      </a:rPr>
                      <m:t>=1−</m:t>
                    </m:r>
                    <m:r>
                      <a:rPr lang="en-US" sz="1500" i="1">
                        <a:latin typeface="Cambria Math"/>
                      </a:rPr>
                      <m:t>𝑡</m:t>
                    </m:r>
                    <m:r>
                      <a:rPr lang="en-US" sz="1500" i="1">
                        <a:latin typeface="Cambria Math"/>
                      </a:rPr>
                      <m:t>,            </m:t>
                    </m:r>
                    <m:r>
                      <a:rPr lang="en-US" sz="1500" i="1">
                        <a:latin typeface="Cambria Math"/>
                      </a:rPr>
                      <m:t>𝑦</m:t>
                    </m:r>
                    <m:r>
                      <a:rPr lang="en-US" sz="1500" i="1">
                        <a:latin typeface="Cambria Math"/>
                      </a:rPr>
                      <m:t>=</m:t>
                    </m:r>
                    <m:r>
                      <a:rPr lang="en-US" sz="1500" i="1">
                        <a:latin typeface="Cambria Math"/>
                      </a:rPr>
                      <m:t>𝑡</m:t>
                    </m:r>
                    <m:r>
                      <a:rPr lang="en-US" sz="1500" i="1">
                        <a:latin typeface="Cambria Math"/>
                      </a:rPr>
                      <m:t>,                  </m:t>
                    </m:r>
                    <m:r>
                      <a:rPr lang="en-US" sz="1500" i="1">
                        <a:latin typeface="Cambria Math"/>
                      </a:rPr>
                      <m:t>𝑧</m:t>
                    </m:r>
                    <m:r>
                      <a:rPr lang="en-US" sz="1500" i="1">
                        <a:latin typeface="Cambria Math"/>
                      </a:rPr>
                      <m:t>=3−2</m:t>
                    </m:r>
                    <m:r>
                      <a:rPr lang="en-US" sz="1500" i="1">
                        <a:latin typeface="Cambria Math"/>
                      </a:rPr>
                      <m:t>𝑡</m:t>
                    </m:r>
                  </m:oMath>
                </a14:m>
                <a:endParaRPr lang="en-US" sz="1500" dirty="0">
                  <a:latin typeface="Arial "/>
                </a:endParaRPr>
              </a:p>
              <a:p>
                <a:r>
                  <a:rPr lang="en-US" sz="1500" dirty="0">
                    <a:latin typeface="Arial "/>
                  </a:rPr>
                  <a:t>Line 3: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/>
                      </a:rPr>
                      <m:t> </m:t>
                    </m:r>
                    <m:r>
                      <a:rPr lang="en-US" sz="1500" i="1">
                        <a:latin typeface="Cambria Math"/>
                      </a:rPr>
                      <m:t>𝑥</m:t>
                    </m:r>
                    <m:r>
                      <a:rPr lang="en-US" sz="1500" i="1">
                        <a:latin typeface="Cambria Math"/>
                      </a:rPr>
                      <m:t>=1+2</m:t>
                    </m:r>
                    <m:r>
                      <a:rPr lang="en-US" sz="1500" i="1">
                        <a:latin typeface="Cambria Math"/>
                      </a:rPr>
                      <m:t>𝑢</m:t>
                    </m:r>
                    <m:r>
                      <a:rPr lang="en-US" sz="1500" i="1">
                        <a:latin typeface="Cambria Math"/>
                      </a:rPr>
                      <m:t>,         </m:t>
                    </m:r>
                    <m:r>
                      <a:rPr lang="en-US" sz="1500" i="1">
                        <a:latin typeface="Cambria Math"/>
                      </a:rPr>
                      <m:t>𝑦</m:t>
                    </m:r>
                    <m:r>
                      <a:rPr lang="en-US" sz="1500" i="1">
                        <a:latin typeface="Cambria Math"/>
                      </a:rPr>
                      <m:t>=−1−</m:t>
                    </m:r>
                    <m:r>
                      <a:rPr lang="en-US" sz="1500" i="1">
                        <a:latin typeface="Cambria Math"/>
                      </a:rPr>
                      <m:t>𝑢</m:t>
                    </m:r>
                    <m:r>
                      <a:rPr lang="en-US" sz="1500" i="1">
                        <a:latin typeface="Cambria Math"/>
                      </a:rPr>
                      <m:t>,      </m:t>
                    </m:r>
                    <m:r>
                      <a:rPr lang="en-US" sz="1500" i="1">
                        <a:latin typeface="Cambria Math"/>
                      </a:rPr>
                      <m:t>𝑧</m:t>
                    </m:r>
                    <m:r>
                      <a:rPr lang="en-US" sz="1500" i="1">
                        <a:latin typeface="Cambria Math"/>
                      </a:rPr>
                      <m:t>=4+3</m:t>
                    </m:r>
                    <m:r>
                      <a:rPr lang="en-US" sz="1500" i="1">
                        <a:latin typeface="Cambria Math"/>
                      </a:rPr>
                      <m:t>𝑢</m:t>
                    </m:r>
                  </m:oMath>
                </a14:m>
                <a:endParaRPr lang="en-US" sz="1500" dirty="0" smtClean="0">
                  <a:latin typeface="Arial "/>
                </a:endParaRPr>
              </a:p>
              <a:p>
                <a:endParaRPr lang="en-US" sz="1500" dirty="0">
                  <a:latin typeface="Arial "/>
                </a:endParaRPr>
              </a:p>
              <a:p>
                <a:pPr marL="342900" indent="-342900">
                  <a:buAutoNum type="alphaLcParenR"/>
                </a:pPr>
                <a:r>
                  <a:rPr lang="en-US" sz="1500" dirty="0" smtClean="0">
                    <a:latin typeface="Arial "/>
                  </a:rPr>
                  <a:t>Show </a:t>
                </a:r>
                <a:r>
                  <a:rPr lang="en-US" sz="1500" dirty="0">
                    <a:latin typeface="Arial "/>
                  </a:rPr>
                  <a:t>that lines  2 and 3 intersect and find angle between </a:t>
                </a:r>
                <a:r>
                  <a:rPr lang="en-US" sz="1500" dirty="0" smtClean="0">
                    <a:latin typeface="Arial "/>
                  </a:rPr>
                  <a:t>them</a:t>
                </a:r>
              </a:p>
              <a:p>
                <a:pPr marL="342900" indent="-342900">
                  <a:lnSpc>
                    <a:spcPts val="1400"/>
                  </a:lnSpc>
                  <a:buAutoNum type="alphaLcParenR"/>
                </a:pPr>
                <a:endParaRPr lang="en-US" sz="1500" dirty="0">
                  <a:latin typeface="Arial "/>
                </a:endParaRPr>
              </a:p>
              <a:p>
                <a:r>
                  <a:rPr lang="en-US" sz="1500" dirty="0">
                    <a:latin typeface="Arial "/>
                  </a:rPr>
                  <a:t>b) </a:t>
                </a:r>
                <a:r>
                  <a:rPr lang="en-US" sz="1500" dirty="0" smtClean="0">
                    <a:latin typeface="Arial "/>
                  </a:rPr>
                  <a:t>  Show </a:t>
                </a:r>
                <a:r>
                  <a:rPr lang="en-US" sz="1500" dirty="0">
                    <a:latin typeface="Arial "/>
                  </a:rPr>
                  <a:t>that line 1 and 3 are skew</a:t>
                </a:r>
                <a:r>
                  <a:rPr lang="en-US" sz="1500" dirty="0" smtClean="0">
                    <a:latin typeface="Arial "/>
                  </a:rPr>
                  <a:t>.</a:t>
                </a:r>
              </a:p>
              <a:p>
                <a:pPr>
                  <a:lnSpc>
                    <a:spcPts val="1400"/>
                  </a:lnSpc>
                </a:pPr>
                <a:endParaRPr lang="en-US" sz="1500" dirty="0" smtClean="0">
                  <a:latin typeface="Arial "/>
                </a:endParaRPr>
              </a:p>
              <a:p>
                <a:pPr>
                  <a:lnSpc>
                    <a:spcPts val="1400"/>
                  </a:lnSpc>
                </a:pPr>
                <a:endParaRPr lang="en-US" sz="1500" dirty="0">
                  <a:latin typeface="Arial "/>
                </a:endParaRPr>
              </a:p>
              <a:p>
                <a:pPr marL="342900" indent="-342900">
                  <a:buAutoNum type="alphaLcParenR"/>
                </a:pPr>
                <a14:m>
                  <m:oMath xmlns:m="http://schemas.openxmlformats.org/officeDocument/2006/math">
                    <m:r>
                      <a:rPr lang="en-US" sz="1500" i="1">
                        <a:latin typeface="Cambria Math"/>
                      </a:rPr>
                      <m:t>1−</m:t>
                    </m:r>
                    <m:r>
                      <a:rPr lang="en-US" sz="1500" i="1">
                        <a:latin typeface="Cambria Math"/>
                      </a:rPr>
                      <m:t>𝑡</m:t>
                    </m:r>
                    <m:r>
                      <a:rPr lang="en-US" sz="1500" i="1">
                        <a:latin typeface="Cambria Math"/>
                      </a:rPr>
                      <m:t> =1+2</m:t>
                    </m:r>
                    <m:r>
                      <a:rPr lang="en-US" sz="1500" i="1">
                        <a:latin typeface="Cambria Math"/>
                      </a:rPr>
                      <m:t>𝑢</m:t>
                    </m:r>
                    <m:r>
                      <a:rPr lang="en-US" sz="1500" i="1">
                        <a:latin typeface="Cambria Math"/>
                      </a:rPr>
                      <m:t> ⇒</m:t>
                    </m:r>
                    <m:r>
                      <a:rPr lang="en-US" sz="1500" i="1">
                        <a:latin typeface="Cambria Math"/>
                      </a:rPr>
                      <m:t>𝑡</m:t>
                    </m:r>
                    <m:r>
                      <a:rPr lang="en-US" sz="1500" i="1">
                        <a:latin typeface="Cambria Math"/>
                      </a:rPr>
                      <m:t>=−2</m:t>
                    </m:r>
                    <m:r>
                      <a:rPr lang="en-US" sz="1500" i="1">
                        <a:latin typeface="Cambria Math"/>
                      </a:rPr>
                      <m:t>𝑢</m:t>
                    </m:r>
                    <m:r>
                      <a:rPr lang="en-US" sz="1500" i="1">
                        <a:latin typeface="Cambria Math"/>
                      </a:rPr>
                      <m:t>,             </m:t>
                    </m:r>
                    <m:r>
                      <a:rPr lang="en-US" sz="1500" i="1">
                        <a:latin typeface="Cambria Math"/>
                      </a:rPr>
                      <m:t>𝑡</m:t>
                    </m:r>
                    <m:r>
                      <a:rPr lang="en-US" sz="1500" i="1">
                        <a:latin typeface="Cambria Math"/>
                      </a:rPr>
                      <m:t>=−1−</m:t>
                    </m:r>
                    <m:r>
                      <a:rPr lang="en-US" sz="1500" i="1">
                        <a:latin typeface="Cambria Math"/>
                      </a:rPr>
                      <m:t>𝑢</m:t>
                    </m:r>
                    <m:r>
                      <a:rPr lang="en-US" sz="1500" i="1">
                        <a:latin typeface="Cambria Math"/>
                      </a:rPr>
                      <m:t>    ⇒ −2</m:t>
                    </m:r>
                    <m:r>
                      <a:rPr lang="en-US" sz="1500" i="1">
                        <a:latin typeface="Cambria Math"/>
                      </a:rPr>
                      <m:t>𝑢</m:t>
                    </m:r>
                    <m:r>
                      <a:rPr lang="en-US" sz="1500" i="1">
                        <a:latin typeface="Cambria Math"/>
                      </a:rPr>
                      <m:t>=−1−</m:t>
                    </m:r>
                    <m:r>
                      <a:rPr lang="en-US" sz="1500" i="1">
                        <a:latin typeface="Cambria Math"/>
                      </a:rPr>
                      <m:t>𝑢</m:t>
                    </m:r>
                    <m:r>
                      <a:rPr lang="en-US" sz="1500" i="1">
                        <a:latin typeface="Cambria Math"/>
                      </a:rPr>
                      <m:t>       ⇒</m:t>
                    </m:r>
                    <m:r>
                      <a:rPr lang="en-US" sz="1500" i="1">
                        <a:latin typeface="Cambria Math"/>
                      </a:rPr>
                      <m:t>𝑢</m:t>
                    </m:r>
                    <m:r>
                      <a:rPr lang="en-US" sz="1500" i="1">
                        <a:latin typeface="Cambria Math"/>
                      </a:rPr>
                      <m:t>=1 &amp; </m:t>
                    </m:r>
                    <m:r>
                      <a:rPr lang="en-US" sz="1500" i="1">
                        <a:latin typeface="Cambria Math"/>
                      </a:rPr>
                      <m:t>𝑡</m:t>
                    </m:r>
                    <m:r>
                      <a:rPr lang="en-US" sz="1500" i="1">
                        <a:latin typeface="Cambria Math"/>
                      </a:rPr>
                      <m:t>=−2        </m:t>
                    </m:r>
                  </m:oMath>
                </a14:m>
                <a:endParaRPr lang="en-US" sz="1500" dirty="0" smtClean="0">
                  <a:latin typeface="Arial "/>
                </a:endParaRPr>
              </a:p>
              <a:p>
                <a:pPr marL="342900" indent="-342900">
                  <a:lnSpc>
                    <a:spcPts val="1400"/>
                  </a:lnSpc>
                  <a:buAutoNum type="alphaLcParenR"/>
                </a:pPr>
                <a:endParaRPr lang="en-US" sz="1500" dirty="0">
                  <a:latin typeface="Arial 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/>
                        </a:rPr>
                        <m:t> </m:t>
                      </m:r>
                      <m:r>
                        <a:rPr lang="en-US" sz="1500" i="1">
                          <a:latin typeface="Cambria Math"/>
                        </a:rPr>
                        <m:t>  </m:t>
                      </m:r>
                      <m:r>
                        <a:rPr lang="en-US" sz="1500" b="0" i="1" smtClean="0">
                          <a:latin typeface="Cambria Math"/>
                        </a:rPr>
                        <m:t>      </m:t>
                      </m:r>
                      <m:r>
                        <a:rPr lang="en-US" sz="1500" i="1">
                          <a:latin typeface="Cambria Math"/>
                        </a:rPr>
                        <m:t>𝑐h𝑒𝑐𝑘𝑖𝑛𝑔</m:t>
                      </m:r>
                      <m:r>
                        <a:rPr lang="en-US" sz="1500" i="1">
                          <a:latin typeface="Cambria Math"/>
                        </a:rPr>
                        <m:t> </m:t>
                      </m:r>
                      <m:r>
                        <a:rPr lang="en-US" sz="1500" i="1">
                          <a:latin typeface="Cambria Math"/>
                        </a:rPr>
                        <m:t>𝑤𝑖𝑡h</m:t>
                      </m:r>
                      <m:r>
                        <a:rPr lang="en-US" sz="1500" i="1">
                          <a:latin typeface="Cambria Math"/>
                        </a:rPr>
                        <m:t> </m:t>
                      </m:r>
                      <m:r>
                        <a:rPr lang="en-US" sz="1500" i="1">
                          <a:latin typeface="Cambria Math"/>
                        </a:rPr>
                        <m:t>𝑧</m:t>
                      </m:r>
                      <m:r>
                        <a:rPr lang="en-US" sz="1500" i="1">
                          <a:latin typeface="Cambria Math"/>
                        </a:rPr>
                        <m:t>: 3−2</m:t>
                      </m:r>
                      <m:r>
                        <a:rPr lang="en-US" sz="1500" i="1">
                          <a:latin typeface="Cambria Math"/>
                        </a:rPr>
                        <m:t>𝑡</m:t>
                      </m:r>
                      <m:r>
                        <a:rPr lang="en-US" sz="1500" i="1">
                          <a:latin typeface="Cambria Math"/>
                        </a:rPr>
                        <m:t>=4+3</m:t>
                      </m:r>
                      <m:r>
                        <a:rPr lang="en-US" sz="1500" i="1">
                          <a:latin typeface="Cambria Math"/>
                        </a:rPr>
                        <m:t>𝑢</m:t>
                      </m:r>
                      <m:r>
                        <a:rPr lang="en-US" sz="1500" i="1">
                          <a:latin typeface="Cambria Math"/>
                        </a:rPr>
                        <m:t> ⇒3−2</m:t>
                      </m:r>
                      <m:d>
                        <m:d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i="1">
                              <a:latin typeface="Cambria Math"/>
                            </a:rPr>
                            <m:t>−2</m:t>
                          </m:r>
                        </m:e>
                      </m:d>
                      <m:r>
                        <a:rPr lang="en-US" sz="1500" i="1">
                          <a:latin typeface="Cambria Math"/>
                        </a:rPr>
                        <m:t>=4+3</m:t>
                      </m:r>
                      <m:d>
                        <m:d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i="1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sz="1500" i="1">
                          <a:latin typeface="Cambria Math"/>
                        </a:rPr>
                        <m:t>    </m:t>
                      </m:r>
                    </m:oMath>
                  </m:oMathPara>
                </a14:m>
                <a:endParaRPr lang="en-US" sz="1500" i="1" dirty="0" smtClean="0">
                  <a:latin typeface="Arial "/>
                </a:endParaRPr>
              </a:p>
              <a:p>
                <a:pPr>
                  <a:lnSpc>
                    <a:spcPts val="1400"/>
                  </a:lnSpc>
                </a:pPr>
                <a:endParaRPr lang="en-US" sz="1500" i="1" dirty="0" smtClean="0">
                  <a:latin typeface="Arial "/>
                </a:endParaRPr>
              </a:p>
              <a:p>
                <a:r>
                  <a:rPr lang="en-US" sz="1500" dirty="0" smtClean="0"/>
                  <a:t>        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/>
                      </a:rPr>
                      <m:t>𝑐𝑜𝑛𝑓𝑖𝑟𝑚𝑒𝑑</m:t>
                    </m:r>
                    <m:r>
                      <a:rPr lang="en-US" sz="1500" b="0" i="0" smtClean="0">
                        <a:latin typeface="Cambria Math"/>
                      </a:rPr>
                      <m:t>   </m:t>
                    </m:r>
                    <m:r>
                      <a:rPr lang="en-US" sz="1500" i="1">
                        <a:latin typeface="Cambria Math"/>
                      </a:rPr>
                      <m:t>𝑖𝑛𝑡𝑒𝑟𝑠𝑒𝑐𝑡𝑖𝑜𝑛</m:t>
                    </m:r>
                    <m:r>
                      <a:rPr lang="en-US" sz="1500" i="1">
                        <a:latin typeface="Cambria Math"/>
                      </a:rPr>
                      <m:t> (3, −2, 7)</m:t>
                    </m:r>
                  </m:oMath>
                </a14:m>
                <a:endParaRPr lang="en-US" sz="1500" dirty="0">
                  <a:latin typeface="Arial "/>
                </a:endParaRPr>
              </a:p>
              <a:p>
                <a:r>
                  <a:rPr lang="en-US" sz="1500" dirty="0">
                    <a:latin typeface="Arial 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1500" b="0" i="0" smtClean="0">
                        <a:latin typeface="Cambria Math"/>
                      </a:rPr>
                      <m:t>    </m:t>
                    </m:r>
                    <m:r>
                      <a:rPr lang="en-US" sz="1500" i="1">
                        <a:latin typeface="Cambria Math"/>
                      </a:rPr>
                      <m:t>𝑑𝑖𝑟𝑒𝑐𝑡𝑖𝑜𝑛</m:t>
                    </m:r>
                    <m:r>
                      <a:rPr lang="en-US" sz="1500" i="1">
                        <a:latin typeface="Cambria Math"/>
                      </a:rPr>
                      <m:t> </m:t>
                    </m:r>
                    <m:r>
                      <a:rPr lang="en-US" sz="1500" i="1">
                        <a:latin typeface="Cambria Math"/>
                      </a:rPr>
                      <m:t>𝑣𝑒𝑐𝑡𝑜𝑟𝑠</m:t>
                    </m:r>
                    <m:r>
                      <a:rPr lang="en-US" sz="1500" i="1">
                        <a:latin typeface="Cambria Math"/>
                      </a:rPr>
                      <m:t> </m:t>
                    </m:r>
                    <m:r>
                      <a:rPr lang="en-US" sz="1500" i="1">
                        <a:latin typeface="Cambria Math"/>
                      </a:rPr>
                      <m:t>𝑓𝑜𝑟</m:t>
                    </m:r>
                    <m:r>
                      <a:rPr lang="en-US" sz="1500" i="1">
                        <a:latin typeface="Cambria Math"/>
                      </a:rPr>
                      <m:t> </m:t>
                    </m:r>
                    <m:r>
                      <a:rPr lang="en-US" sz="1500" i="1">
                        <a:latin typeface="Cambria Math"/>
                      </a:rPr>
                      <m:t>𝑙𝑖𝑛𝑒</m:t>
                    </m:r>
                    <m:r>
                      <a:rPr lang="en-US" sz="1500" i="1">
                        <a:latin typeface="Cambria Math"/>
                      </a:rPr>
                      <m:t> 2 </m:t>
                    </m:r>
                    <m:r>
                      <a:rPr lang="en-US" sz="1500" i="1">
                        <a:latin typeface="Cambria Math"/>
                      </a:rPr>
                      <m:t>𝑎𝑛𝑑</m:t>
                    </m:r>
                    <m:r>
                      <a:rPr lang="en-US" sz="1500" i="1">
                        <a:latin typeface="Cambria Math"/>
                      </a:rPr>
                      <m:t> </m:t>
                    </m:r>
                    <m:r>
                      <a:rPr lang="en-US" sz="1500" i="1">
                        <a:latin typeface="Cambria Math"/>
                      </a:rPr>
                      <m:t>𝑙𝑖𝑛𝑒</m:t>
                    </m:r>
                    <m:r>
                      <a:rPr lang="en-US" sz="1500" i="1">
                        <a:latin typeface="Cambria Math"/>
                      </a:rPr>
                      <m:t> 3 </m:t>
                    </m:r>
                    <m:r>
                      <a:rPr lang="en-US" sz="1500" i="1">
                        <a:latin typeface="Cambria Math"/>
                      </a:rPr>
                      <m:t>𝑎𝑟𝑒</m:t>
                    </m:r>
                    <m:r>
                      <a:rPr lang="en-US" sz="1500" i="1">
                        <a:latin typeface="Cambria Math"/>
                      </a:rPr>
                      <m:t>: </m:t>
                    </m:r>
                    <m:acc>
                      <m:accPr>
                        <m:chr m:val="⃗"/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500" i="1">
                            <a:latin typeface="Cambria Math"/>
                          </a:rPr>
                          <m:t>𝑏</m:t>
                        </m:r>
                      </m:e>
                    </m:acc>
                    <m:r>
                      <a:rPr lang="en-US" sz="15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  <m:r>
                      <a:rPr lang="en-US" sz="1500" i="1">
                        <a:latin typeface="Cambria Math"/>
                      </a:rPr>
                      <m:t>  </m:t>
                    </m:r>
                    <m:r>
                      <a:rPr lang="en-US" sz="1500" i="1">
                        <a:latin typeface="Cambria Math"/>
                      </a:rPr>
                      <m:t>𝑎𝑛𝑑</m:t>
                    </m:r>
                    <m:r>
                      <a:rPr lang="en-US" sz="1500" i="1">
                        <a:latin typeface="Cambria Math"/>
                      </a:rPr>
                      <m:t>  </m:t>
                    </m:r>
                    <m:acc>
                      <m:accPr>
                        <m:chr m:val="⃗"/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500" i="1">
                            <a:latin typeface="Cambria Math"/>
                          </a:rPr>
                          <m:t>𝑑</m:t>
                        </m:r>
                      </m:e>
                    </m:acc>
                    <m:r>
                      <a:rPr lang="en-US" sz="15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500" dirty="0">
                  <a:latin typeface="Arial "/>
                </a:endParaRPr>
              </a:p>
              <a:p>
                <a:r>
                  <a:rPr lang="en-US" sz="1500" dirty="0">
                    <a:latin typeface="Arial "/>
                  </a:rPr>
                  <a:t> 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GB" sz="1500">
                            <a:latin typeface="Cambria Math"/>
                          </a:rPr>
                          <m:t>        </m:t>
                        </m:r>
                        <m:r>
                          <a:rPr lang="en-US" sz="1500" b="0" i="0" smtClean="0">
                            <a:latin typeface="Cambria Math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GB" sz="150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GB" sz="1500" i="1">
                            <a:latin typeface="Cambria Math"/>
                          </a:rPr>
                          <m:t>𝜃</m:t>
                        </m:r>
                        <m:r>
                          <a:rPr lang="en-GB" sz="1500" i="1">
                            <a:latin typeface="Cambria Math"/>
                          </a:rPr>
                          <m:t>=</m:t>
                        </m:r>
                      </m:e>
                    </m:func>
                  </m:oMath>
                </a14:m>
                <a:r>
                  <a:rPr lang="en-GB" sz="1500" i="1" dirty="0">
                    <a:latin typeface="Arial 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500" i="1">
                                    <a:latin typeface="Cambria Math"/>
                                  </a:rPr>
                                  <m:t>𝑏</m:t>
                                </m:r>
                              </m:e>
                            </m:acc>
                            <m:r>
                              <a:rPr lang="en-US" sz="1500" i="1">
                                <a:latin typeface="Cambria Math"/>
                              </a:rPr>
                              <m:t> • </m:t>
                            </m:r>
                            <m:acc>
                              <m:accPr>
                                <m:chr m:val="⃗"/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500" i="1">
                                    <a:latin typeface="Cambria Math"/>
                                  </a:rPr>
                                  <m:t>𝑑</m:t>
                                </m:r>
                              </m:e>
                            </m:acc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1500" i="1">
                                    <a:latin typeface="Cambria Math"/>
                                  </a:rPr>
                                  <m:t>𝑏</m:t>
                                </m:r>
                              </m:e>
                            </m:acc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1500" i="1">
                                    <a:latin typeface="Cambria Math"/>
                                  </a:rPr>
                                  <m:t>𝑑</m:t>
                                </m:r>
                              </m:e>
                            </m:acc>
                          </m:e>
                        </m:d>
                      </m:den>
                    </m:f>
                    <m:r>
                      <a:rPr lang="en-GB" sz="1500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i="1">
                                <a:latin typeface="Cambria Math"/>
                              </a:rPr>
                              <m:t>−2−1−6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sz="1500" i="1">
                                <a:latin typeface="Cambria Math"/>
                              </a:rPr>
                              <m:t>1+1+4</m:t>
                            </m:r>
                          </m:e>
                        </m:rad>
                        <m:rad>
                          <m:radPr>
                            <m:degHide m:val="on"/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sz="1500" i="1">
                                <a:latin typeface="Cambria Math"/>
                              </a:rPr>
                              <m:t>4+1+9</m:t>
                            </m:r>
                          </m:e>
                        </m:rad>
                      </m:den>
                    </m:f>
                    <m:r>
                      <a:rPr lang="en-GB" sz="15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500" i="1">
                            <a:latin typeface="Cambria Math"/>
                          </a:rPr>
                          <m:t>9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sz="1500" i="1">
                                <a:latin typeface="Cambria Math"/>
                              </a:rPr>
                              <m:t>84</m:t>
                            </m:r>
                          </m:e>
                        </m:rad>
                      </m:den>
                    </m:f>
                    <m:r>
                      <a:rPr lang="en-GB" sz="1500" i="1">
                        <a:latin typeface="Cambria Math"/>
                      </a:rPr>
                      <m:t> ⇒ </m:t>
                    </m:r>
                  </m:oMath>
                </a14:m>
                <a:r>
                  <a:rPr lang="en-GB" sz="1500" dirty="0">
                    <a:latin typeface="Arial "/>
                  </a:rPr>
                  <a:t> </a:t>
                </a:r>
                <a14:m>
                  <m:oMath xmlns:m="http://schemas.openxmlformats.org/officeDocument/2006/math">
                    <m:r>
                      <a:rPr lang="en-GB" sz="1500" i="1">
                        <a:latin typeface="Cambria Math"/>
                      </a:rPr>
                      <m:t>𝜃</m:t>
                    </m:r>
                    <m:r>
                      <a:rPr lang="en-GB" sz="1500" i="1">
                        <a:latin typeface="Cambria Math"/>
                      </a:rPr>
                      <m:t>≈</m:t>
                    </m:r>
                    <m:sSup>
                      <m:sSup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500" i="1">
                            <a:latin typeface="Cambria Math"/>
                          </a:rPr>
                          <m:t>10.9</m:t>
                        </m:r>
                      </m:e>
                      <m:sup>
                        <m:r>
                          <a:rPr lang="en-GB" sz="1500" i="1">
                            <a:latin typeface="Cambria Math"/>
                          </a:rPr>
                          <m:t>𝑜</m:t>
                        </m:r>
                      </m:sup>
                    </m:sSup>
                  </m:oMath>
                </a14:m>
                <a:endParaRPr lang="en-US" sz="1500" dirty="0" smtClean="0">
                  <a:latin typeface="Arial "/>
                </a:endParaRPr>
              </a:p>
              <a:p>
                <a:endParaRPr lang="en-US" sz="1500" dirty="0">
                  <a:latin typeface="Arial "/>
                </a:endParaRPr>
              </a:p>
              <a:p>
                <a:endParaRPr lang="en-US" sz="1500" dirty="0">
                  <a:latin typeface="Arial 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/>
                        </a:rPr>
                        <m:t> </m:t>
                      </m:r>
                      <m:r>
                        <a:rPr lang="en-GB" sz="1500" i="1">
                          <a:latin typeface="Cambria Math"/>
                        </a:rPr>
                        <m:t>𝑏</m:t>
                      </m:r>
                      <m:r>
                        <a:rPr lang="en-GB" sz="1500" i="1">
                          <a:latin typeface="Cambria Math"/>
                        </a:rPr>
                        <m:t>) −1+2</m:t>
                      </m:r>
                      <m:r>
                        <a:rPr lang="en-US" sz="1500" i="1">
                          <a:latin typeface="Cambria Math"/>
                        </a:rPr>
                        <m:t>𝑠</m:t>
                      </m:r>
                      <m:r>
                        <a:rPr lang="en-US" sz="1500" i="1">
                          <a:latin typeface="Cambria Math"/>
                        </a:rPr>
                        <m:t>=1+2</m:t>
                      </m:r>
                      <m:r>
                        <a:rPr lang="en-US" sz="1500" i="1">
                          <a:latin typeface="Cambria Math"/>
                        </a:rPr>
                        <m:t>𝑢</m:t>
                      </m:r>
                      <m:r>
                        <a:rPr lang="en-US" sz="1500" i="1">
                          <a:latin typeface="Cambria Math"/>
                        </a:rPr>
                        <m:t> ⇒2</m:t>
                      </m:r>
                      <m:r>
                        <a:rPr lang="en-US" sz="1500" i="1">
                          <a:latin typeface="Cambria Math"/>
                        </a:rPr>
                        <m:t>𝑠</m:t>
                      </m:r>
                      <m:r>
                        <a:rPr lang="en-US" sz="1500" i="1">
                          <a:latin typeface="Cambria Math"/>
                        </a:rPr>
                        <m:t>−2</m:t>
                      </m:r>
                      <m:r>
                        <a:rPr lang="en-US" sz="1500" i="1">
                          <a:latin typeface="Cambria Math"/>
                        </a:rPr>
                        <m:t>𝑢</m:t>
                      </m:r>
                      <m:r>
                        <a:rPr lang="en-US" sz="1500" i="1">
                          <a:latin typeface="Cambria Math"/>
                        </a:rPr>
                        <m:t>=2,   1−2</m:t>
                      </m:r>
                      <m:r>
                        <a:rPr lang="en-US" sz="1500" i="1">
                          <a:latin typeface="Cambria Math"/>
                        </a:rPr>
                        <m:t>𝑠</m:t>
                      </m:r>
                      <m:r>
                        <a:rPr lang="en-US" sz="1500" i="1">
                          <a:latin typeface="Cambria Math"/>
                        </a:rPr>
                        <m:t>=−1−</m:t>
                      </m:r>
                      <m:r>
                        <a:rPr lang="en-US" sz="1500" i="1">
                          <a:latin typeface="Cambria Math"/>
                        </a:rPr>
                        <m:t>𝑢</m:t>
                      </m:r>
                      <m:r>
                        <a:rPr lang="en-US" sz="1500" i="1">
                          <a:latin typeface="Cambria Math"/>
                        </a:rPr>
                        <m:t>    ⇒ −2</m:t>
                      </m:r>
                      <m:r>
                        <a:rPr lang="en-US" sz="1500" i="1">
                          <a:latin typeface="Cambria Math"/>
                        </a:rPr>
                        <m:t>𝑠</m:t>
                      </m:r>
                      <m:r>
                        <a:rPr lang="en-US" sz="1500" i="1">
                          <a:latin typeface="Cambria Math"/>
                        </a:rPr>
                        <m:t>+</m:t>
                      </m:r>
                      <m:r>
                        <a:rPr lang="en-US" sz="1500" i="1">
                          <a:latin typeface="Cambria Math"/>
                        </a:rPr>
                        <m:t>𝑢</m:t>
                      </m:r>
                      <m:r>
                        <a:rPr lang="en-US" sz="1500" i="1">
                          <a:latin typeface="Cambria Math"/>
                        </a:rPr>
                        <m:t>=−2,  ⇒</m:t>
                      </m:r>
                      <m:r>
                        <a:rPr lang="en-US" sz="1500" i="1">
                          <a:latin typeface="Cambria Math"/>
                        </a:rPr>
                        <m:t>𝑢</m:t>
                      </m:r>
                      <m:r>
                        <a:rPr lang="en-US" sz="1500" i="1">
                          <a:latin typeface="Cambria Math"/>
                        </a:rPr>
                        <m:t>=0  &amp;  </m:t>
                      </m:r>
                      <m:r>
                        <a:rPr lang="en-US" sz="1500" i="1">
                          <a:latin typeface="Cambria Math"/>
                        </a:rPr>
                        <m:t>𝑠</m:t>
                      </m:r>
                      <m:r>
                        <a:rPr lang="en-US" sz="1500" i="1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sz="1500" i="1" dirty="0" smtClean="0">
                  <a:latin typeface="Arial "/>
                </a:endParaRPr>
              </a:p>
              <a:p>
                <a:pPr>
                  <a:lnSpc>
                    <a:spcPts val="14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5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500" dirty="0">
                  <a:latin typeface="Arial 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/>
                        </a:rPr>
                        <m:t>            </m:t>
                      </m:r>
                      <m:r>
                        <a:rPr lang="en-US" sz="1500" i="1">
                          <a:latin typeface="Cambria Math"/>
                        </a:rPr>
                        <m:t>𝑐h𝑒𝑐𝑘𝑖𝑛𝑔</m:t>
                      </m:r>
                      <m:r>
                        <a:rPr lang="en-US" sz="1500" i="1">
                          <a:latin typeface="Cambria Math"/>
                        </a:rPr>
                        <m:t> </m:t>
                      </m:r>
                      <m:r>
                        <a:rPr lang="en-US" sz="1500" i="1">
                          <a:latin typeface="Cambria Math"/>
                        </a:rPr>
                        <m:t>𝑤𝑖𝑡h</m:t>
                      </m:r>
                      <m:r>
                        <a:rPr lang="en-US" sz="1500" i="1">
                          <a:latin typeface="Cambria Math"/>
                        </a:rPr>
                        <m:t> </m:t>
                      </m:r>
                      <m:r>
                        <a:rPr lang="en-US" sz="1500" i="1">
                          <a:latin typeface="Cambria Math"/>
                        </a:rPr>
                        <m:t>𝑧</m:t>
                      </m:r>
                      <m:r>
                        <a:rPr lang="en-US" sz="1500" i="1">
                          <a:latin typeface="Cambria Math"/>
                        </a:rPr>
                        <m:t>:  1+4</m:t>
                      </m:r>
                      <m:r>
                        <a:rPr lang="en-US" sz="1500" i="1">
                          <a:latin typeface="Cambria Math"/>
                        </a:rPr>
                        <m:t>𝑠</m:t>
                      </m:r>
                      <m:r>
                        <a:rPr lang="en-US" sz="1500" i="1">
                          <a:latin typeface="Cambria Math"/>
                        </a:rPr>
                        <m:t>=4+3</m:t>
                      </m:r>
                      <m:r>
                        <a:rPr lang="en-US" sz="1500" i="1">
                          <a:latin typeface="Cambria Math"/>
                        </a:rPr>
                        <m:t>𝑢</m:t>
                      </m:r>
                      <m:r>
                        <a:rPr lang="en-US" sz="1500" i="1">
                          <a:latin typeface="Cambria Math"/>
                        </a:rPr>
                        <m:t>       ⇒1+4</m:t>
                      </m:r>
                      <m:d>
                        <m:d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i="1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sz="1500" i="1">
                          <a:latin typeface="Cambria Math"/>
                        </a:rPr>
                        <m:t>=4+3</m:t>
                      </m:r>
                      <m:d>
                        <m:d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sz="1500" b="0" i="1" smtClean="0">
                          <a:latin typeface="Cambria Math"/>
                        </a:rPr>
                        <m:t>       </m:t>
                      </m:r>
                      <m:r>
                        <a:rPr lang="en-US" sz="1500" i="1">
                          <a:latin typeface="Cambria Math"/>
                        </a:rPr>
                        <m:t>⇒5≠4  </m:t>
                      </m:r>
                    </m:oMath>
                  </m:oMathPara>
                </a14:m>
                <a:endParaRPr lang="en-US" sz="1500" i="1" dirty="0" smtClean="0">
                  <a:latin typeface="Arial "/>
                </a:endParaRPr>
              </a:p>
              <a:p>
                <a:pPr>
                  <a:lnSpc>
                    <a:spcPts val="1400"/>
                  </a:lnSpc>
                </a:pPr>
                <a:endParaRPr lang="en-US" sz="1500" i="1" dirty="0" smtClean="0">
                  <a:latin typeface="Arial 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/>
                        </a:rPr>
                        <m:t>           </m:t>
                      </m:r>
                      <m:r>
                        <a:rPr lang="en-US" sz="1500" i="1">
                          <a:latin typeface="Cambria Math"/>
                        </a:rPr>
                        <m:t>⇒</m:t>
                      </m:r>
                      <m:r>
                        <a:rPr lang="en-US" sz="1500" i="1">
                          <a:latin typeface="Cambria Math"/>
                        </a:rPr>
                        <m:t>𝑛𝑜</m:t>
                      </m:r>
                      <m:r>
                        <a:rPr lang="en-US" sz="1500" i="1">
                          <a:latin typeface="Cambria Math"/>
                        </a:rPr>
                        <m:t> </m:t>
                      </m:r>
                      <m:r>
                        <a:rPr lang="en-US" sz="1500" i="1">
                          <a:latin typeface="Cambria Math"/>
                        </a:rPr>
                        <m:t>𝑠𝑖𝑚𝑢𝑙𝑡𝑎𝑛𝑒𝑜𝑢𝑠</m:t>
                      </m:r>
                      <m:r>
                        <a:rPr lang="en-US" sz="1500" i="1">
                          <a:latin typeface="Cambria Math"/>
                        </a:rPr>
                        <m:t> </m:t>
                      </m:r>
                      <m:r>
                        <a:rPr lang="en-US" sz="1500" i="1">
                          <a:latin typeface="Cambria Math"/>
                        </a:rPr>
                        <m:t>𝑠𝑜𝑙𝑢𝑡𝑖𝑜𝑛</m:t>
                      </m:r>
                      <m:r>
                        <a:rPr lang="en-US" sz="1500" i="1">
                          <a:latin typeface="Cambria Math"/>
                        </a:rPr>
                        <m:t> </m:t>
                      </m:r>
                      <m:r>
                        <a:rPr lang="en-US" sz="1500" i="1">
                          <a:latin typeface="Cambria Math"/>
                        </a:rPr>
                        <m:t>𝑡𝑜</m:t>
                      </m:r>
                      <m:r>
                        <a:rPr lang="en-US" sz="1500" i="1">
                          <a:latin typeface="Cambria Math"/>
                        </a:rPr>
                        <m:t> </m:t>
                      </m:r>
                      <m:r>
                        <a:rPr lang="en-US" sz="1500" i="1">
                          <a:latin typeface="Cambria Math"/>
                        </a:rPr>
                        <m:t>𝑎𝑙𝑙</m:t>
                      </m:r>
                      <m:r>
                        <a:rPr lang="en-US" sz="1500" i="1">
                          <a:latin typeface="Cambria Math"/>
                        </a:rPr>
                        <m:t> 3 </m:t>
                      </m:r>
                      <m:r>
                        <a:rPr lang="en-US" sz="1500" i="1">
                          <a:latin typeface="Cambria Math"/>
                        </a:rPr>
                        <m:t>𝑒𝑞𝑢𝑎𝑡𝑖𝑜𝑛𝑠</m:t>
                      </m:r>
                    </m:oMath>
                  </m:oMathPara>
                </a14:m>
                <a:endParaRPr lang="en-US" sz="1500" dirty="0" smtClean="0">
                  <a:latin typeface="Arial "/>
                </a:endParaRPr>
              </a:p>
              <a:p>
                <a:pPr>
                  <a:lnSpc>
                    <a:spcPts val="1400"/>
                  </a:lnSpc>
                </a:pPr>
                <a:endParaRPr lang="en-US" sz="1500" dirty="0">
                  <a:latin typeface="Arial "/>
                </a:endParaRPr>
              </a:p>
              <a:p>
                <a:r>
                  <a:rPr lang="en-US" sz="1500" dirty="0">
                    <a:latin typeface="Arial "/>
                  </a:rPr>
                  <a:t>   </a:t>
                </a:r>
                <a:r>
                  <a:rPr lang="en-US" sz="1500" dirty="0" smtClean="0">
                    <a:latin typeface="Arial 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/>
                      </a:rPr>
                      <m:t>∴</m:t>
                    </m:r>
                    <m:r>
                      <a:rPr lang="en-US" sz="1500" i="1">
                        <a:latin typeface="Cambria Math"/>
                      </a:rPr>
                      <m:t>𝑡h𝑒</m:t>
                    </m:r>
                    <m:r>
                      <a:rPr lang="en-US" sz="1500" i="1">
                        <a:latin typeface="Cambria Math"/>
                      </a:rPr>
                      <m:t> </m:t>
                    </m:r>
                    <m:r>
                      <a:rPr lang="en-US" sz="1500" i="1">
                        <a:latin typeface="Cambria Math"/>
                      </a:rPr>
                      <m:t>𝑙𝑖𝑛𝑒</m:t>
                    </m:r>
                    <m:r>
                      <a:rPr lang="en-US" sz="1500" i="1">
                        <a:latin typeface="Cambria Math"/>
                      </a:rPr>
                      <m:t> </m:t>
                    </m:r>
                    <m:r>
                      <a:rPr lang="en-US" sz="1500" i="1">
                        <a:latin typeface="Cambria Math"/>
                      </a:rPr>
                      <m:t>𝑑𝑜</m:t>
                    </m:r>
                    <m:r>
                      <a:rPr lang="en-US" sz="1500" i="1">
                        <a:latin typeface="Cambria Math"/>
                      </a:rPr>
                      <m:t> </m:t>
                    </m:r>
                    <m:r>
                      <a:rPr lang="en-US" sz="1500" i="1">
                        <a:latin typeface="Cambria Math"/>
                      </a:rPr>
                      <m:t>𝑛𝑜𝑡</m:t>
                    </m:r>
                    <m:r>
                      <a:rPr lang="en-US" sz="1500" i="1">
                        <a:latin typeface="Cambria Math"/>
                      </a:rPr>
                      <m:t> </m:t>
                    </m:r>
                    <m:r>
                      <a:rPr lang="en-US" sz="1500" i="1">
                        <a:latin typeface="Cambria Math"/>
                      </a:rPr>
                      <m:t>𝑚𝑒𝑒𝑡</m:t>
                    </m:r>
                    <m:r>
                      <a:rPr lang="en-US" sz="1500" i="1">
                        <a:latin typeface="Cambria Math"/>
                      </a:rPr>
                      <m:t>, </m:t>
                    </m:r>
                    <m:r>
                      <a:rPr lang="en-US" sz="1500" i="1">
                        <a:latin typeface="Cambria Math"/>
                      </a:rPr>
                      <m:t>𝑎𝑛𝑑</m:t>
                    </m:r>
                    <m:r>
                      <a:rPr lang="en-US" sz="1500" i="1">
                        <a:latin typeface="Cambria Math"/>
                      </a:rPr>
                      <m:t> </m:t>
                    </m:r>
                    <m:r>
                      <a:rPr lang="en-US" sz="1500" i="1">
                        <a:latin typeface="Cambria Math"/>
                      </a:rPr>
                      <m:t>𝑎𝑠</m:t>
                    </m:r>
                    <m:r>
                      <a:rPr lang="en-US" sz="1500" i="1">
                        <a:latin typeface="Cambria Math"/>
                      </a:rPr>
                      <m:t> </m:t>
                    </m:r>
                    <m:r>
                      <a:rPr lang="en-US" sz="1500" i="1">
                        <a:latin typeface="Cambria Math"/>
                      </a:rPr>
                      <m:t>𝑡h𝑒𝑦</m:t>
                    </m:r>
                    <m:r>
                      <a:rPr lang="en-US" sz="1500" i="1">
                        <a:latin typeface="Cambria Math"/>
                      </a:rPr>
                      <m:t> </m:t>
                    </m:r>
                    <m:r>
                      <a:rPr lang="en-US" sz="1500" i="1">
                        <a:latin typeface="Cambria Math"/>
                      </a:rPr>
                      <m:t>𝑎𝑟𝑒</m:t>
                    </m:r>
                    <m:r>
                      <a:rPr lang="en-US" sz="1500" i="1">
                        <a:latin typeface="Cambria Math"/>
                      </a:rPr>
                      <m:t> </m:t>
                    </m:r>
                    <m:r>
                      <a:rPr lang="en-US" sz="1500" i="1">
                        <a:latin typeface="Cambria Math"/>
                      </a:rPr>
                      <m:t>𝑛𝑜𝑡</m:t>
                    </m:r>
                    <m:r>
                      <a:rPr lang="en-US" sz="1500" i="1">
                        <a:latin typeface="Cambria Math"/>
                      </a:rPr>
                      <m:t> </m:t>
                    </m:r>
                    <m:r>
                      <a:rPr lang="en-US" sz="1500" i="1">
                        <a:latin typeface="Cambria Math"/>
                      </a:rPr>
                      <m:t>𝑝𝑎𝑟𝑎𝑙𝑙𝑒𝑙</m:t>
                    </m:r>
                    <m:r>
                      <a:rPr lang="en-US" sz="1500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𝑏</m:t>
                            </m:r>
                          </m:e>
                        </m:acc>
                        <m:r>
                          <a:rPr lang="en-US" sz="1500" i="1">
                            <a:latin typeface="Cambria Math"/>
                          </a:rPr>
                          <m:t> ≠</m:t>
                        </m:r>
                        <m:r>
                          <a:rPr lang="en-US" sz="1500" i="1">
                            <a:latin typeface="Cambria Math"/>
                          </a:rPr>
                          <m:t>𝑘</m:t>
                        </m:r>
                        <m:acc>
                          <m:accPr>
                            <m:chr m:val="⃗"/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𝑑</m:t>
                            </m:r>
                          </m:e>
                        </m:acc>
                        <m:r>
                          <a:rPr lang="en-US" sz="1500" i="1">
                            <a:latin typeface="Cambria Math"/>
                          </a:rPr>
                          <m:t> , </m:t>
                        </m:r>
                        <m:r>
                          <a:rPr lang="en-US" sz="1500" i="1">
                            <a:latin typeface="Cambria Math"/>
                          </a:rPr>
                          <m:t>𝑘</m:t>
                        </m:r>
                        <m:r>
                          <a:rPr lang="en-US" sz="1500" i="1">
                            <a:latin typeface="Cambria Math"/>
                          </a:rPr>
                          <m:t>𝜖</m:t>
                        </m:r>
                        <m:r>
                          <a:rPr lang="en-US" sz="1500" i="1">
                            <a:latin typeface="Cambria Math"/>
                          </a:rPr>
                          <m:t>𝑅</m:t>
                        </m:r>
                      </m:e>
                    </m:d>
                    <m:r>
                      <a:rPr lang="en-US" sz="1500" i="1">
                        <a:latin typeface="Cambria Math"/>
                      </a:rPr>
                      <m:t> </m:t>
                    </m:r>
                    <m:r>
                      <a:rPr lang="en-US" sz="1500" i="1">
                        <a:latin typeface="Cambria Math"/>
                      </a:rPr>
                      <m:t>𝑡h𝑒𝑦</m:t>
                    </m:r>
                    <m:r>
                      <a:rPr lang="en-US" sz="1500" i="1">
                        <a:latin typeface="Cambria Math"/>
                      </a:rPr>
                      <m:t> </m:t>
                    </m:r>
                    <m:r>
                      <a:rPr lang="en-US" sz="1500" i="1">
                        <a:latin typeface="Cambria Math"/>
                      </a:rPr>
                      <m:t>𝑚𝑢𝑠𝑡</m:t>
                    </m:r>
                    <m:r>
                      <a:rPr lang="en-US" sz="1500" i="1">
                        <a:latin typeface="Cambria Math"/>
                      </a:rPr>
                      <m:t> </m:t>
                    </m:r>
                    <m:r>
                      <a:rPr lang="en-US" sz="1500" i="1">
                        <a:latin typeface="Cambria Math"/>
                      </a:rPr>
                      <m:t>𝑏𝑒</m:t>
                    </m:r>
                    <m:r>
                      <a:rPr lang="en-US" sz="1500" i="1">
                        <a:latin typeface="Cambria Math"/>
                      </a:rPr>
                      <m:t> </m:t>
                    </m:r>
                    <m:r>
                      <a:rPr lang="en-US" sz="1500" i="1">
                        <a:latin typeface="Cambria Math"/>
                      </a:rPr>
                      <m:t>𝑠𝑘𝑒𝑤</m:t>
                    </m:r>
                    <m:r>
                      <a:rPr lang="en-US" sz="1500" i="1">
                        <a:latin typeface="Cambria Math"/>
                      </a:rPr>
                      <m:t>.</m:t>
                    </m:r>
                  </m:oMath>
                </a14:m>
                <a:endParaRPr lang="en-US" sz="1500" dirty="0">
                  <a:latin typeface="Arial 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52400"/>
                <a:ext cx="8991600" cy="6374502"/>
              </a:xfrm>
              <a:prstGeom prst="rect">
                <a:avLst/>
              </a:prstGeom>
              <a:blipFill rotWithShape="1">
                <a:blip r:embed="rId2"/>
                <a:stretch>
                  <a:fillRect l="-203" t="-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94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6922" y="319813"/>
            <a:ext cx="3570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"/>
              </a:rPr>
              <a:t>Distance between two skew lines</a:t>
            </a:r>
            <a:endParaRPr 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192" y="319813"/>
            <a:ext cx="1809750" cy="134302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038768" y="1066800"/>
                <a:ext cx="2738250" cy="3749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𝑟</m:t>
                          </m:r>
                        </m:e>
                      </m:acc>
                      <m:r>
                        <a:rPr lang="en-US" sz="16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sz="1600" i="1">
                          <a:latin typeface="Cambria Math"/>
                        </a:rPr>
                        <m:t>+</m:t>
                      </m:r>
                      <m:r>
                        <a:rPr lang="en-US" sz="1600" i="1">
                          <a:latin typeface="Cambria Math"/>
                        </a:rPr>
                        <m:t>𝜆</m:t>
                      </m:r>
                      <m:r>
                        <a:rPr lang="en-US" sz="1600" i="1">
                          <a:latin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en-US" sz="1600" i="1">
                          <a:latin typeface="Cambria Math"/>
                        </a:rPr>
                        <m:t>  </m:t>
                      </m:r>
                      <m:r>
                        <a:rPr lang="en-US" sz="1600" i="1">
                          <a:latin typeface="Cambria Math"/>
                        </a:rPr>
                        <m:t>𝑎𝑛𝑑</m:t>
                      </m:r>
                      <m:r>
                        <a:rPr lang="en-US" sz="1600" i="1">
                          <a:latin typeface="Cambria Math"/>
                        </a:rPr>
                        <m:t>  </m:t>
                      </m:r>
                      <m:acc>
                        <m:accPr>
                          <m:chr m:val="⃗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𝑟</m:t>
                          </m:r>
                        </m:e>
                      </m:acc>
                      <m:r>
                        <a:rPr lang="en-US" sz="16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𝑐</m:t>
                          </m:r>
                        </m:e>
                      </m:acc>
                      <m:r>
                        <a:rPr lang="en-US" sz="1600" i="1">
                          <a:latin typeface="Cambria Math"/>
                        </a:rPr>
                        <m:t>+</m:t>
                      </m:r>
                      <m:r>
                        <a:rPr lang="en-US" sz="1600" i="1">
                          <a:latin typeface="Cambria Math"/>
                        </a:rPr>
                        <m:t>𝜇</m:t>
                      </m:r>
                      <m:r>
                        <a:rPr lang="en-US" sz="1600" i="1">
                          <a:latin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𝑑</m:t>
                          </m:r>
                        </m:e>
                      </m:acc>
                    </m:oMath>
                  </m:oMathPara>
                </a14:m>
                <a:endParaRPr lang="en-US" sz="1600" dirty="0">
                  <a:latin typeface="Arial 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768" y="1066800"/>
                <a:ext cx="2738250" cy="374974"/>
              </a:xfrm>
              <a:prstGeom prst="rect">
                <a:avLst/>
              </a:prstGeom>
              <a:blipFill rotWithShape="1">
                <a:blip r:embed="rId4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056922" y="1752600"/>
                <a:ext cx="4572000" cy="62119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1600" dirty="0">
                    <a:latin typeface="Arial "/>
                  </a:rPr>
                  <a:t> The cross product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sz="1600" dirty="0">
                    <a:latin typeface="Arial 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/>
                          </a:rPr>
                          <m:t>𝑑</m:t>
                        </m:r>
                      </m:e>
                    </m:acc>
                  </m:oMath>
                </a14:m>
                <a:r>
                  <a:rPr lang="en-US" sz="1600" dirty="0">
                    <a:latin typeface="Arial "/>
                  </a:rPr>
                  <a:t> is </a:t>
                </a:r>
                <a:r>
                  <a:rPr lang="en-US" sz="1600" dirty="0" smtClean="0">
                    <a:latin typeface="Arial "/>
                  </a:rPr>
                  <a:t>perpendicular</a:t>
                </a:r>
              </a:p>
              <a:p>
                <a:r>
                  <a:rPr lang="en-US" sz="1600" dirty="0" smtClean="0">
                    <a:latin typeface="Arial "/>
                  </a:rPr>
                  <a:t> to both </a:t>
                </a:r>
                <a:r>
                  <a:rPr lang="en-US" sz="1600" dirty="0">
                    <a:latin typeface="Arial "/>
                  </a:rPr>
                  <a:t>lines, as is the unit vector: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922" y="1752600"/>
                <a:ext cx="4572000" cy="621196"/>
              </a:xfrm>
              <a:prstGeom prst="rect">
                <a:avLst/>
              </a:prstGeom>
              <a:blipFill rotWithShape="1">
                <a:blip r:embed="rId5"/>
                <a:stretch>
                  <a:fillRect b="-11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232426" y="2514600"/>
                <a:ext cx="1219200" cy="5544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Arial 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/>
                          </a:rPr>
                          <m:t>𝑛</m:t>
                        </m:r>
                      </m:e>
                    </m:acc>
                    <m:r>
                      <a:rPr lang="en-US" sz="16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1600" dirty="0">
                    <a:latin typeface="Arial 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𝑏</m:t>
                            </m:r>
                          </m:e>
                        </m:acc>
                        <m:r>
                          <a:rPr lang="en-US" sz="1600" i="1">
                            <a:latin typeface="Cambria Math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𝑑</m:t>
                            </m:r>
                          </m:e>
                        </m:ac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𝑏</m:t>
                                </m:r>
                              </m:e>
                            </m:acc>
                            <m:r>
                              <a:rPr lang="en-US" sz="1600" i="1">
                                <a:latin typeface="Cambria Math"/>
                              </a:rPr>
                              <m:t>×</m:t>
                            </m:r>
                            <m:acc>
                              <m:accPr>
                                <m:chr m:val="⃗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𝑑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endParaRPr lang="en-US" sz="1600" dirty="0">
                  <a:latin typeface="Arial 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426" y="2514600"/>
                <a:ext cx="1219200" cy="55444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094303" y="3344925"/>
                <a:ext cx="714500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Arial "/>
                  </a:rPr>
                  <a:t> The distance between the lines is then        </a:t>
                </a:r>
                <a:endParaRPr lang="en-US" sz="1600" dirty="0" smtClean="0">
                  <a:latin typeface="Arial "/>
                </a:endParaRPr>
              </a:p>
              <a:p>
                <a:endParaRPr lang="en-US" sz="1600" dirty="0">
                  <a:latin typeface="Arial "/>
                </a:endParaRPr>
              </a:p>
              <a:p>
                <a:r>
                  <a:rPr lang="en-US" sz="1600" dirty="0" smtClean="0">
                    <a:latin typeface="Arial "/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𝑑</m:t>
                    </m:r>
                    <m:r>
                      <a:rPr lang="en-US" sz="1600" i="1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𝑛</m:t>
                            </m:r>
                          </m:e>
                        </m:acc>
                        <m:r>
                          <a:rPr lang="en-US" sz="1600" i="1">
                            <a:latin typeface="Cambria Math"/>
                          </a:rPr>
                          <m:t> •(</m:t>
                        </m:r>
                        <m:acc>
                          <m:accPr>
                            <m:chr m:val="⃗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𝑐</m:t>
                            </m:r>
                          </m:e>
                        </m:acc>
                        <m:r>
                          <a:rPr lang="en-US" sz="1600" i="1"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𝑎</m:t>
                            </m:r>
                          </m:e>
                        </m:acc>
                        <m:r>
                          <a:rPr lang="en-US" sz="1600" i="1"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endParaRPr lang="en-US" sz="1600" dirty="0">
                  <a:latin typeface="Arial 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303" y="3344925"/>
                <a:ext cx="7145008" cy="830997"/>
              </a:xfrm>
              <a:prstGeom prst="rect">
                <a:avLst/>
              </a:prstGeom>
              <a:blipFill rotWithShape="1">
                <a:blip r:embed="rId7"/>
                <a:stretch>
                  <a:fillRect t="-2206" b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4557438" y="4343400"/>
            <a:ext cx="3703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Arial "/>
              </a:rPr>
              <a:t>(sometimes I see it, sometimes I don’t)</a:t>
            </a:r>
          </a:p>
        </p:txBody>
      </p:sp>
    </p:spTree>
    <p:extLst>
      <p:ext uri="{BB962C8B-B14F-4D97-AF65-F5344CB8AC3E}">
        <p14:creationId xmlns:p14="http://schemas.microsoft.com/office/powerpoint/2010/main" val="175359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28600"/>
            <a:ext cx="1895475" cy="101981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914400" y="76200"/>
            <a:ext cx="2193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"/>
              </a:rPr>
              <a:t>PLANE </a:t>
            </a:r>
            <a:r>
              <a:rPr lang="en-GB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"/>
              </a:rPr>
              <a:t>EQUATION</a:t>
            </a:r>
            <a:endParaRPr 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02898" y="463337"/>
                <a:ext cx="4091056" cy="3572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1500" i="1" dirty="0" smtClean="0">
                    <a:solidFill>
                      <a:schemeClr val="accent3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"/>
                  </a:rPr>
                  <a:t>● Vector </a:t>
                </a:r>
                <a:r>
                  <a:rPr lang="en-GB" sz="1500" i="1" dirty="0">
                    <a:solidFill>
                      <a:schemeClr val="accent3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"/>
                  </a:rPr>
                  <a:t>equation of a plane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500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500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𝑟</m:t>
                        </m:r>
                      </m:e>
                    </m:acc>
                    <m:r>
                      <a:rPr lang="en-US" sz="1500" i="1">
                        <a:solidFill>
                          <a:schemeClr val="accent3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1500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500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sz="1500" i="1">
                        <a:solidFill>
                          <a:schemeClr val="accent3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+</m:t>
                    </m:r>
                    <m:r>
                      <a:rPr lang="en-US" sz="1500" i="1">
                        <a:solidFill>
                          <a:schemeClr val="accent3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𝜆</m:t>
                    </m:r>
                    <m:r>
                      <a:rPr lang="en-US" sz="1500" i="1">
                        <a:solidFill>
                          <a:schemeClr val="accent3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sz="1500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500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𝑏</m:t>
                        </m:r>
                      </m:e>
                    </m:acc>
                    <m:r>
                      <a:rPr lang="en-US" sz="1500" i="1">
                        <a:solidFill>
                          <a:schemeClr val="accent3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+µ</m:t>
                    </m:r>
                    <m:acc>
                      <m:accPr>
                        <m:chr m:val="⃗"/>
                        <m:ctrlPr>
                          <a:rPr lang="en-US" sz="1500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500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𝑐</m:t>
                        </m:r>
                      </m:e>
                    </m:acc>
                    <m:r>
                      <a:rPr lang="en-US" sz="1500" i="1">
                        <a:solidFill>
                          <a:schemeClr val="accent3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 </m:t>
                    </m:r>
                  </m:oMath>
                </a14:m>
                <a:endParaRPr lang="en-US" sz="1500" dirty="0">
                  <a:solidFill>
                    <a:schemeClr val="accent3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898" y="463337"/>
                <a:ext cx="4091056" cy="357277"/>
              </a:xfrm>
              <a:prstGeom prst="rect">
                <a:avLst/>
              </a:prstGeom>
              <a:blipFill rotWithShape="1">
                <a:blip r:embed="rId4"/>
                <a:stretch>
                  <a:fillRect l="-596" r="-4024" b="-23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902898" y="914400"/>
            <a:ext cx="618370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latin typeface="Arial "/>
              </a:rPr>
              <a:t> A plane is completely determined by two intersecting lines, what can be </a:t>
            </a:r>
            <a:r>
              <a:rPr lang="en-US" sz="1500" dirty="0" smtClean="0">
                <a:latin typeface="Arial "/>
              </a:rPr>
              <a:t>translated </a:t>
            </a:r>
            <a:r>
              <a:rPr lang="en-US" sz="1500" dirty="0">
                <a:latin typeface="Arial "/>
              </a:rPr>
              <a:t>into a fixed point A and two nonparallel direction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1"/>
              <p:cNvSpPr>
                <a:spLocks noChangeArrowheads="1"/>
              </p:cNvSpPr>
              <p:nvPr/>
            </p:nvSpPr>
            <p:spPr bwMode="auto">
              <a:xfrm>
                <a:off x="685800" y="1600200"/>
                <a:ext cx="7453322" cy="588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GB" altLang="en-US" sz="1500" b="0" i="0" u="none" strike="noStrike" cap="none" normalizeH="0" baseline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Arial "/>
                    <a:ea typeface="Times New Roman" pitchFamily="18" charset="0"/>
                    <a:cs typeface="Calibri" pitchFamily="34" charset="0"/>
                  </a:rPr>
                  <a:t>    </a:t>
                </a:r>
                <a:r>
                  <a:rPr kumimoji="0" lang="en-US" altLang="en-US" sz="15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"/>
                    <a:ea typeface="Times New Roman" pitchFamily="18" charset="0"/>
                    <a:cs typeface="Calibri" pitchFamily="34" charset="0"/>
                  </a:rPr>
                  <a:t>The position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500" i="1">
                            <a:latin typeface="Cambria Math"/>
                          </a:rPr>
                          <m:t>𝑟</m:t>
                        </m:r>
                      </m:e>
                    </m:acc>
                  </m:oMath>
                </a14:m>
                <a:r>
                  <a:rPr kumimoji="0" lang="en-US" altLang="en-US" sz="15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"/>
                    <a:ea typeface="Times New Roman" pitchFamily="18" charset="0"/>
                    <a:cs typeface="Calibri" pitchFamily="34" charset="0"/>
                  </a:rPr>
                  <a:t> of </a:t>
                </a:r>
                <a:r>
                  <a:rPr kumimoji="0" lang="en-US" altLang="en-US" sz="1500" b="0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"/>
                    <a:ea typeface="Times New Roman" pitchFamily="18" charset="0"/>
                    <a:cs typeface="Calibri" pitchFamily="34" charset="0"/>
                  </a:rPr>
                  <a:t>any</a:t>
                </a:r>
                <a:r>
                  <a:rPr kumimoji="0" lang="en-US" altLang="en-US" sz="15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"/>
                    <a:ea typeface="Times New Roman" pitchFamily="18" charset="0"/>
                    <a:cs typeface="Calibri" pitchFamily="34" charset="0"/>
                  </a:rPr>
                  <a:t> general point </a:t>
                </a:r>
                <a:r>
                  <a:rPr kumimoji="0" lang="en-US" altLang="en-US" sz="1500" b="1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"/>
                    <a:ea typeface="Times New Roman" pitchFamily="18" charset="0"/>
                    <a:cs typeface="Calibri" pitchFamily="34" charset="0"/>
                  </a:rPr>
                  <a:t>P</a:t>
                </a:r>
                <a:r>
                  <a:rPr kumimoji="0" lang="en-US" altLang="en-US" sz="15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"/>
                    <a:ea typeface="Times New Roman" pitchFamily="18" charset="0"/>
                    <a:cs typeface="Calibri" pitchFamily="34" charset="0"/>
                  </a:rPr>
                  <a:t> on the plane passing </a:t>
                </a:r>
                <a:endParaRPr kumimoji="0" lang="en-US" altLang="en-US" sz="1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"/>
                  <a:cs typeface="Arial" pitchFamily="34" charset="0"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15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"/>
                    <a:ea typeface="Times New Roman" pitchFamily="18" charset="0"/>
                    <a:cs typeface="Calibri" pitchFamily="34" charset="0"/>
                  </a:rPr>
                  <a:t>      through point A and having </a:t>
                </a:r>
                <a:r>
                  <a:rPr kumimoji="0" lang="en-US" altLang="en-US" sz="1500" b="1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"/>
                    <a:ea typeface="Times New Roman" pitchFamily="18" charset="0"/>
                    <a:cs typeface="Calibri" pitchFamily="34" charset="0"/>
                  </a:rPr>
                  <a:t>direction vectors</a:t>
                </a:r>
                <a:r>
                  <a:rPr kumimoji="0" lang="en-US" altLang="en-US" sz="15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"/>
                    <a:ea typeface="Times New Roman" pitchFamily="18" charset="0"/>
                    <a:cs typeface="Calibri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500" i="1">
                            <a:latin typeface="Cambria Math"/>
                          </a:rPr>
                          <m:t>𝑏</m:t>
                        </m:r>
                      </m:e>
                    </m:acc>
                  </m:oMath>
                </a14:m>
                <a:r>
                  <a:rPr kumimoji="0" lang="en-US" altLang="en-US" sz="1500" b="0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"/>
                    <a:ea typeface="Times New Roman" pitchFamily="18" charset="0"/>
                    <a:cs typeface="Calibri" pitchFamily="34" charset="0"/>
                  </a:rPr>
                  <a:t>  </a:t>
                </a:r>
                <a:r>
                  <a:rPr kumimoji="0" lang="en-US" altLang="en-US" sz="15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"/>
                    <a:ea typeface="Times New Roman" pitchFamily="18" charset="0"/>
                    <a:cs typeface="Calibri" pitchFamily="34" charset="0"/>
                  </a:rPr>
                  <a:t>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500" i="1">
                            <a:latin typeface="Cambria Math"/>
                          </a:rPr>
                          <m:t>𝑐</m:t>
                        </m:r>
                      </m:e>
                    </m:acc>
                  </m:oMath>
                </a14:m>
                <a:r>
                  <a:rPr kumimoji="0" lang="en-US" altLang="en-US" sz="15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"/>
                    <a:ea typeface="Times New Roman" pitchFamily="18" charset="0"/>
                    <a:cs typeface="Calibri" pitchFamily="34" charset="0"/>
                  </a:rPr>
                  <a:t>  is given by the equation </a:t>
                </a:r>
                <a:endParaRPr kumimoji="0" lang="en-US" altLang="en-US" sz="1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600200"/>
                <a:ext cx="7453322" cy="588110"/>
              </a:xfrm>
              <a:prstGeom prst="rect">
                <a:avLst/>
              </a:prstGeom>
              <a:blipFill rotWithShape="1">
                <a:blip r:embed="rId5"/>
                <a:stretch>
                  <a:fillRect t="-4167" b="-1041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203408" y="2343509"/>
                <a:ext cx="6340392" cy="3757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smtClean="0">
                          <a:latin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500" i="1">
                              <a:latin typeface="Cambria Math"/>
                            </a:rPr>
                            <m:t>𝑟</m:t>
                          </m:r>
                        </m:e>
                      </m:acc>
                      <m:r>
                        <a:rPr lang="en-US" sz="15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500" i="1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sz="1500" i="1">
                          <a:latin typeface="Cambria Math"/>
                        </a:rPr>
                        <m:t>+</m:t>
                      </m:r>
                      <m:r>
                        <a:rPr lang="en-US" sz="1500" i="1">
                          <a:latin typeface="Cambria Math"/>
                        </a:rPr>
                        <m:t>𝜆</m:t>
                      </m:r>
                      <m:r>
                        <a:rPr lang="en-US" sz="1500" i="1">
                          <a:latin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500" i="1"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en-US" sz="1500" i="1">
                          <a:latin typeface="Cambria Math"/>
                        </a:rPr>
                        <m:t>+µ</m:t>
                      </m:r>
                      <m:acc>
                        <m:accPr>
                          <m:chr m:val="⃗"/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500" i="1">
                              <a:latin typeface="Cambria Math"/>
                            </a:rPr>
                            <m:t>𝑐</m:t>
                          </m:r>
                        </m:e>
                      </m:acc>
                      <m:r>
                        <a:rPr lang="en-US" sz="1500" i="1">
                          <a:latin typeface="Cambria Math"/>
                        </a:rPr>
                        <m:t>       </m:t>
                      </m:r>
                      <m:r>
                        <a:rPr lang="en-GB" sz="1500" i="1">
                          <a:latin typeface="Cambria Math"/>
                        </a:rPr>
                        <m:t>         </m:t>
                      </m:r>
                      <m:r>
                        <a:rPr lang="en-US" sz="1500" i="1">
                          <a:latin typeface="Cambria Math"/>
                        </a:rPr>
                        <m:t>𝜆</m:t>
                      </m:r>
                      <m:r>
                        <a:rPr lang="en-US" sz="1500" i="1">
                          <a:latin typeface="Cambria Math"/>
                        </a:rPr>
                        <m:t>, µ∈</m:t>
                      </m:r>
                      <m:r>
                        <a:rPr lang="en-US" sz="1500" i="1">
                          <a:latin typeface="Cambria Math"/>
                        </a:rPr>
                        <m:t>𝑅</m:t>
                      </m:r>
                      <m:r>
                        <a:rPr lang="en-US" sz="1500" i="1">
                          <a:latin typeface="Cambria Math"/>
                        </a:rPr>
                        <m:t>                        </m:t>
                      </m:r>
                      <m:d>
                        <m:dPr>
                          <m:ctrlPr>
                            <a:rPr lang="en-US" sz="15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𝐴𝑃</m:t>
                              </m:r>
                            </m:e>
                          </m:acc>
                          <m:r>
                            <a:rPr lang="en-US" sz="1500" i="1">
                              <a:latin typeface="Cambria Math"/>
                            </a:rPr>
                            <m:t>=</m:t>
                          </m:r>
                          <m:r>
                            <a:rPr lang="en-US" sz="1500" i="1">
                              <a:latin typeface="Cambria Math"/>
                            </a:rPr>
                            <m:t>𝜆</m:t>
                          </m:r>
                          <m:r>
                            <a:rPr lang="en-US" sz="1500" i="1">
                              <a:latin typeface="Cambria Math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𝑏</m:t>
                              </m:r>
                            </m:e>
                          </m:acc>
                          <m:r>
                            <a:rPr lang="en-US" sz="1500" i="1">
                              <a:latin typeface="Cambria Math"/>
                            </a:rPr>
                            <m:t>+µ</m:t>
                          </m:r>
                          <m:acc>
                            <m:accPr>
                              <m:chr m:val="⃗"/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𝑐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1500" dirty="0">
                  <a:latin typeface="Arial 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408" y="2343509"/>
                <a:ext cx="6340392" cy="37574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988345" y="2879459"/>
                <a:ext cx="7534275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1500" i="1" dirty="0" smtClean="0">
                    <a:solidFill>
                      <a:schemeClr val="accent3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"/>
                  </a:rPr>
                  <a:t>●  Parametric </a:t>
                </a:r>
                <a:r>
                  <a:rPr lang="en-GB" sz="1500" i="1" dirty="0">
                    <a:solidFill>
                      <a:schemeClr val="accent3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"/>
                  </a:rPr>
                  <a:t>equation of a </a:t>
                </a:r>
                <a:r>
                  <a:rPr lang="en-GB" sz="1500" i="1" dirty="0" smtClean="0">
                    <a:solidFill>
                      <a:schemeClr val="accent3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"/>
                  </a:rPr>
                  <a:t>plane: λ </a:t>
                </a:r>
                <a:r>
                  <a:rPr lang="en-GB" sz="1500" i="1" dirty="0">
                    <a:solidFill>
                      <a:schemeClr val="accent3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"/>
                  </a:rPr>
                  <a:t>, μ are called a </a:t>
                </a:r>
                <a:r>
                  <a:rPr lang="en-GB" sz="1500" b="1" i="1" dirty="0">
                    <a:solidFill>
                      <a:schemeClr val="accent3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"/>
                  </a:rPr>
                  <a:t>parameters </a:t>
                </a:r>
                <a:r>
                  <a:rPr lang="en-GB" sz="1500" i="1" dirty="0">
                    <a:solidFill>
                      <a:schemeClr val="accent3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"/>
                  </a:rPr>
                  <a:t> </a:t>
                </a:r>
                <a:r>
                  <a:rPr lang="en-GB" sz="1500" i="1" dirty="0" err="1">
                    <a:solidFill>
                      <a:schemeClr val="accent3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"/>
                  </a:rPr>
                  <a:t>λ,μ</a:t>
                </a:r>
                <a:r>
                  <a:rPr lang="en-GB" sz="1500" i="1" dirty="0">
                    <a:solidFill>
                      <a:schemeClr val="accent3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"/>
                  </a:rPr>
                  <a:t>  </a:t>
                </a:r>
                <a14:m>
                  <m:oMath xmlns:m="http://schemas.openxmlformats.org/officeDocument/2006/math">
                    <m:r>
                      <a:rPr lang="en-GB" sz="1500" i="1">
                        <a:solidFill>
                          <a:schemeClr val="accent3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∈ </m:t>
                    </m:r>
                    <m:r>
                      <a:rPr lang="en-GB" sz="1500" i="1">
                        <a:solidFill>
                          <a:schemeClr val="accent3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𝑅</m:t>
                    </m:r>
                  </m:oMath>
                </a14:m>
                <a:endParaRPr lang="en-US" sz="1500" dirty="0">
                  <a:solidFill>
                    <a:schemeClr val="accent3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345" y="2879459"/>
                <a:ext cx="7534275" cy="323165"/>
              </a:xfrm>
              <a:prstGeom prst="rect">
                <a:avLst/>
              </a:prstGeom>
              <a:blipFill rotWithShape="1">
                <a:blip r:embed="rId7"/>
                <a:stretch>
                  <a:fillRect l="-324" t="-3774" b="-26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460800" y="3352800"/>
                <a:ext cx="4723409" cy="7859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smtClean="0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i="1">
                                    <a:latin typeface="Cambria Math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4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1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1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1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sz="1400" i="1">
                          <a:latin typeface="Cambria Math"/>
                        </a:rPr>
                        <m:t>+</m:t>
                      </m:r>
                      <m:r>
                        <a:rPr lang="en-GB" sz="1400" i="1">
                          <a:latin typeface="Cambria Math"/>
                        </a:rPr>
                        <m:t>𝜆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1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1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1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sz="1400" i="1">
                          <a:latin typeface="Cambria Math"/>
                        </a:rPr>
                        <m:t>+</m:t>
                      </m:r>
                      <m:r>
                        <a:rPr lang="en-GB" sz="1400" i="1">
                          <a:latin typeface="Cambria Math"/>
                        </a:rPr>
                        <m:t>𝜇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sz="1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sz="1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sz="1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400" b="0" i="1" smtClean="0">
                          <a:latin typeface="Cambria Math"/>
                        </a:rPr>
                        <m:t>  </m:t>
                      </m:r>
                      <m:r>
                        <a:rPr lang="en-GB" sz="1400" i="1">
                          <a:latin typeface="Cambria Math"/>
                        </a:rPr>
                        <m:t>⇒    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GB" sz="1400" i="1">
                                <a:latin typeface="Cambria Math"/>
                              </a:rPr>
                              <m:t>𝑥</m:t>
                            </m:r>
                            <m:r>
                              <a:rPr lang="en-GB" sz="1400" i="1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40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GB" sz="14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sz="1400" i="1">
                                <a:latin typeface="Cambria Math"/>
                              </a:rPr>
                              <m:t>+</m:t>
                            </m:r>
                            <m:r>
                              <a:rPr lang="en-GB" sz="1400" i="1">
                                <a:latin typeface="Cambria Math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400" i="1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GB" sz="14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sz="1400" b="0" i="1" smtClean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400" i="1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GB" sz="14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GB" sz="1400" i="1">
                                <a:latin typeface="Cambria Math"/>
                              </a:rPr>
                              <m:t>𝑦</m:t>
                            </m:r>
                            <m:r>
                              <a:rPr lang="en-GB" sz="1400" i="1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40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GB" sz="14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GB" sz="1400" i="1">
                                <a:latin typeface="Cambria Math"/>
                              </a:rPr>
                              <m:t>+</m:t>
                            </m:r>
                            <m:r>
                              <a:rPr lang="en-GB" sz="1400" i="1">
                                <a:latin typeface="Cambria Math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400" i="1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GB" sz="14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/>
                              </a:rPr>
                              <m:t>+</m:t>
                            </m:r>
                            <m:r>
                              <a:rPr lang="en-US" sz="1400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400" i="1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GB" sz="1400" i="1">
                                <a:latin typeface="Cambria Math"/>
                              </a:rPr>
                              <m:t>𝑧</m:t>
                            </m:r>
                            <m:r>
                              <a:rPr lang="en-GB" sz="1400" i="1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40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GB" sz="1400" i="1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GB" sz="1400" i="1">
                                <a:latin typeface="Cambria Math"/>
                              </a:rPr>
                              <m:t>+</m:t>
                            </m:r>
                            <m:r>
                              <a:rPr lang="en-GB" sz="1400" i="1">
                                <a:latin typeface="Cambria Math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400" i="1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GB" sz="1400" i="1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/>
                              </a:rPr>
                              <m:t>+</m:t>
                            </m:r>
                            <m:r>
                              <a:rPr lang="en-US" sz="1400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400" i="1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sz="1500" dirty="0">
                  <a:latin typeface="Arial 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800" y="3352800"/>
                <a:ext cx="4723409" cy="78592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1054602" y="4267200"/>
            <a:ext cx="693420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i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"/>
              </a:rPr>
              <a:t> </a:t>
            </a:r>
            <a:r>
              <a:rPr lang="en-GB" sz="1500" i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"/>
              </a:rPr>
              <a:t>● </a:t>
            </a:r>
            <a:r>
              <a:rPr lang="en-GB" sz="1500" i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"/>
              </a:rPr>
              <a:t> Normal/Scalar </a:t>
            </a:r>
            <a:r>
              <a:rPr lang="en-GB" sz="1500" i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"/>
              </a:rPr>
              <a:t>product form of vector equation of a plane </a:t>
            </a:r>
            <a:endParaRPr lang="en-US" sz="150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622296" y="4648200"/>
                <a:ext cx="6759704" cy="3757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500" dirty="0">
                    <a:latin typeface="Arial 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500" i="1">
                            <a:latin typeface="Cambria Math"/>
                          </a:rPr>
                          <m:t>𝑛</m:t>
                        </m:r>
                      </m:e>
                    </m:acc>
                    <m:r>
                      <a:rPr lang="en-US" sz="1500" i="1">
                        <a:latin typeface="Cambria Math"/>
                      </a:rPr>
                      <m:t>•</m:t>
                    </m:r>
                    <m:acc>
                      <m:accPr>
                        <m:chr m:val="⃗"/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500" i="1">
                            <a:latin typeface="Cambria Math"/>
                          </a:rPr>
                          <m:t>𝑟</m:t>
                        </m:r>
                      </m:e>
                    </m:acc>
                    <m:r>
                      <a:rPr lang="en-US" sz="1500" i="1">
                        <a:latin typeface="Cambria Math"/>
                      </a:rPr>
                      <m:t>=</m:t>
                    </m:r>
                    <m:r>
                      <a:rPr lang="en-US" sz="1500">
                        <a:latin typeface="Cambria Math"/>
                      </a:rPr>
                      <m:t>  </m:t>
                    </m:r>
                    <m:acc>
                      <m:accPr>
                        <m:chr m:val="⃗"/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500" i="1">
                            <a:latin typeface="Cambria Math"/>
                          </a:rPr>
                          <m:t>𝑛</m:t>
                        </m:r>
                      </m:e>
                    </m:acc>
                    <m:r>
                      <a:rPr lang="en-US" sz="1500" i="1">
                        <a:latin typeface="Cambria Math"/>
                      </a:rPr>
                      <m:t>•</m:t>
                    </m:r>
                    <m:d>
                      <m:d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𝑎</m:t>
                            </m:r>
                          </m:e>
                        </m:acc>
                        <m:r>
                          <a:rPr lang="en-US" sz="1500" i="1">
                            <a:latin typeface="Cambria Math"/>
                          </a:rPr>
                          <m:t>+</m:t>
                        </m:r>
                        <m:r>
                          <a:rPr lang="en-US" sz="1500" i="1">
                            <a:latin typeface="Cambria Math"/>
                          </a:rPr>
                          <m:t>𝜆</m:t>
                        </m:r>
                        <m:r>
                          <a:rPr lang="en-US" sz="1500" i="1">
                            <a:latin typeface="Cambria Math"/>
                          </a:rPr>
                          <m:t> </m:t>
                        </m:r>
                        <m:acc>
                          <m:accPr>
                            <m:chr m:val="⃗"/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𝑏</m:t>
                            </m:r>
                          </m:e>
                        </m:acc>
                        <m:r>
                          <a:rPr lang="en-US" sz="1500" i="1">
                            <a:latin typeface="Cambria Math"/>
                          </a:rPr>
                          <m:t>+µ</m:t>
                        </m:r>
                        <m:acc>
                          <m:accPr>
                            <m:chr m:val="⃗"/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𝑐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1500" dirty="0">
                    <a:latin typeface="Arial "/>
                  </a:rPr>
                  <a:t>   </a:t>
                </a:r>
                <a:r>
                  <a:rPr lang="en-US" sz="1500" dirty="0" smtClean="0">
                    <a:latin typeface="Arial "/>
                  </a:rPr>
                  <a:t>   </a:t>
                </a:r>
                <a:r>
                  <a:rPr lang="en-US" sz="1500" dirty="0">
                    <a:latin typeface="Arial "/>
                  </a:rPr>
                  <a:t>⇒ 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/>
                      </a:rPr>
                      <m:t>     </m:t>
                    </m:r>
                    <m:acc>
                      <m:accPr>
                        <m:chr m:val="⃗"/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500" i="1">
                            <a:latin typeface="Cambria Math"/>
                          </a:rPr>
                          <m:t>𝑟</m:t>
                        </m:r>
                      </m:e>
                    </m:acc>
                    <m:r>
                      <a:rPr lang="en-US" sz="1500" i="1">
                        <a:latin typeface="Cambria Math"/>
                      </a:rPr>
                      <m:t>•</m:t>
                    </m:r>
                    <m:acc>
                      <m:accPr>
                        <m:chr m:val="⃗"/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500" i="1">
                            <a:latin typeface="Cambria Math"/>
                          </a:rPr>
                          <m:t>𝑛</m:t>
                        </m:r>
                      </m:e>
                    </m:acc>
                    <m:r>
                      <a:rPr lang="en-US" sz="1500" i="1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500" i="1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sz="1500" i="1">
                        <a:latin typeface="Cambria Math"/>
                      </a:rPr>
                      <m:t>•</m:t>
                    </m:r>
                    <m:acc>
                      <m:accPr>
                        <m:chr m:val="⃗"/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500" i="1">
                            <a:latin typeface="Cambria Math"/>
                          </a:rPr>
                          <m:t>𝑛</m:t>
                        </m:r>
                      </m:e>
                    </m:acc>
                    <m:r>
                      <a:rPr lang="en-US" sz="1500" i="1">
                        <a:latin typeface="Cambria Math"/>
                      </a:rPr>
                      <m:t>   </m:t>
                    </m:r>
                    <m:r>
                      <a:rPr lang="en-US" sz="1500" i="1">
                        <a:latin typeface="Cambria Math"/>
                      </a:rPr>
                      <m:t>𝑜𝑟</m:t>
                    </m:r>
                    <m:r>
                      <a:rPr lang="en-US" sz="1500" i="1">
                        <a:latin typeface="Cambria Math"/>
                      </a:rPr>
                      <m:t>  </m:t>
                    </m:r>
                    <m:acc>
                      <m:accPr>
                        <m:chr m:val="⃗"/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500" i="1">
                            <a:latin typeface="Cambria Math"/>
                          </a:rPr>
                          <m:t>𝑛</m:t>
                        </m:r>
                      </m:e>
                    </m:acc>
                    <m:r>
                      <a:rPr lang="en-US" sz="1500" i="1">
                        <a:latin typeface="Cambria Math"/>
                      </a:rPr>
                      <m:t>•</m:t>
                    </m:r>
                    <m:d>
                      <m:d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𝑟</m:t>
                            </m:r>
                          </m:e>
                        </m:acc>
                        <m:r>
                          <a:rPr lang="en-US" sz="1500" i="1"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𝑎</m:t>
                            </m:r>
                          </m:e>
                        </m:acc>
                      </m:e>
                    </m:d>
                    <m:r>
                      <a:rPr lang="en-US" sz="1500" i="1">
                        <a:latin typeface="Cambria Math"/>
                      </a:rPr>
                      <m:t>= 0        </m:t>
                    </m:r>
                  </m:oMath>
                </a14:m>
                <a:endParaRPr lang="en-US" sz="1500" dirty="0">
                  <a:latin typeface="Arial 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296" y="4648200"/>
                <a:ext cx="6759704" cy="375744"/>
              </a:xfrm>
              <a:prstGeom prst="rect">
                <a:avLst/>
              </a:prstGeom>
              <a:blipFill rotWithShape="1"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1071995" y="5170098"/>
            <a:ext cx="308289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i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"/>
              </a:rPr>
              <a:t> </a:t>
            </a:r>
            <a:r>
              <a:rPr lang="en-GB" sz="1500" i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"/>
              </a:rPr>
              <a:t>●  Cartesian </a:t>
            </a:r>
            <a:r>
              <a:rPr lang="en-GB" sz="1500" i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"/>
              </a:rPr>
              <a:t>equation of a plane  </a:t>
            </a:r>
            <a:endParaRPr lang="en-US" sz="150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"/>
            </a:endParaRPr>
          </a:p>
        </p:txBody>
      </p:sp>
      <p:pic>
        <p:nvPicPr>
          <p:cNvPr id="15" name="Picture 14"/>
          <p:cNvPicPr/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728" y="5035446"/>
            <a:ext cx="1962150" cy="119126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203408" y="5644793"/>
                <a:ext cx="6104830" cy="7335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1500" i="1" dirty="0" smtClean="0">
                    <a:latin typeface="Arial 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500" i="1">
                            <a:latin typeface="Cambria Math"/>
                          </a:rPr>
                          <m:t>𝑟</m:t>
                        </m:r>
                      </m:e>
                    </m:acc>
                    <m:r>
                      <a:rPr lang="en-US" sz="1500" i="1">
                        <a:latin typeface="Cambria Math"/>
                      </a:rPr>
                      <m:t>•</m:t>
                    </m:r>
                    <m:acc>
                      <m:accPr>
                        <m:chr m:val="⃗"/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500" i="1">
                            <a:latin typeface="Cambria Math"/>
                          </a:rPr>
                          <m:t>𝑛</m:t>
                        </m:r>
                      </m:e>
                    </m:acc>
                    <m:r>
                      <a:rPr lang="en-US" sz="1500" i="1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500" i="1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sz="1500" i="1">
                        <a:latin typeface="Cambria Math"/>
                      </a:rPr>
                      <m:t>•</m:t>
                    </m:r>
                    <m:acc>
                      <m:accPr>
                        <m:chr m:val="⃗"/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500" i="1">
                            <a:latin typeface="Cambria Math"/>
                          </a:rPr>
                          <m:t>𝑛</m:t>
                        </m:r>
                      </m:e>
                    </m:acc>
                    <m:r>
                      <a:rPr lang="en-US" sz="1500" i="1">
                        <a:latin typeface="Cambria Math"/>
                      </a:rPr>
                      <m:t>    ⤇  </m:t>
                    </m:r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latin typeface="Cambria Math"/>
                          </a:rPr>
                          <m:t>   </m:t>
                        </m:r>
                        <m:r>
                          <a:rPr lang="en-US" sz="15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5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500" i="1">
                        <a:latin typeface="Cambria Math"/>
                      </a:rPr>
                      <m:t>𝑥</m:t>
                    </m:r>
                    <m:r>
                      <a:rPr lang="en-US" sz="15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5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500" i="1">
                        <a:latin typeface="Cambria Math"/>
                      </a:rPr>
                      <m:t>𝑦</m:t>
                    </m:r>
                    <m:r>
                      <a:rPr lang="en-US" sz="15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5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1500" i="1">
                        <a:latin typeface="Cambria Math"/>
                      </a:rPr>
                      <m:t>𝑧</m:t>
                    </m:r>
                    <m:r>
                      <a:rPr lang="en-US" sz="15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5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5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5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500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5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5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500" i="1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500" i="1">
                            <a:latin typeface="Cambria Math"/>
                          </a:rPr>
                          <m:t>3 </m:t>
                        </m:r>
                      </m:sub>
                    </m:sSub>
                    <m:r>
                      <a:rPr lang="en-US" sz="1500" i="1">
                        <a:latin typeface="Cambria Math"/>
                      </a:rPr>
                      <m:t>=</m:t>
                    </m:r>
                    <m:r>
                      <a:rPr lang="en-US" sz="1500" i="1">
                        <a:latin typeface="Cambria Math"/>
                      </a:rPr>
                      <m:t>𝑑</m:t>
                    </m:r>
                  </m:oMath>
                </a14:m>
                <a:endParaRPr lang="en-US" sz="1500" i="1" dirty="0" smtClean="0">
                  <a:latin typeface="Arial "/>
                </a:endParaRPr>
              </a:p>
              <a:p>
                <a:pPr>
                  <a:lnSpc>
                    <a:spcPts val="1400"/>
                  </a:lnSpc>
                </a:pPr>
                <a:endParaRPr lang="en-US" sz="1500" dirty="0" smtClean="0">
                  <a:latin typeface="Arial "/>
                </a:endParaRPr>
              </a:p>
              <a:p>
                <a:r>
                  <a:rPr lang="en-US" sz="1500" dirty="0" smtClean="0"/>
                  <a:t>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 smtClean="0">
                            <a:latin typeface="Cambria Math"/>
                          </a:rPr>
                          <m:t> </m:t>
                        </m:r>
                        <m:r>
                          <a:rPr lang="en-US" sz="1500" i="1">
                            <a:latin typeface="Cambria Math"/>
                          </a:rPr>
                          <m:t>     </m:t>
                        </m:r>
                        <m:r>
                          <a:rPr lang="en-US" sz="15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5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500" i="1">
                        <a:latin typeface="Cambria Math"/>
                      </a:rPr>
                      <m:t>𝑥</m:t>
                    </m:r>
                    <m:r>
                      <a:rPr lang="en-US" sz="15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5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500" i="1">
                        <a:latin typeface="Cambria Math"/>
                      </a:rPr>
                      <m:t>𝑦</m:t>
                    </m:r>
                    <m:r>
                      <a:rPr lang="en-US" sz="15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5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1500" i="1">
                        <a:latin typeface="Cambria Math"/>
                      </a:rPr>
                      <m:t>𝑧</m:t>
                    </m:r>
                    <m:r>
                      <a:rPr lang="en-US" sz="1500" i="1">
                        <a:latin typeface="Cambria Math"/>
                      </a:rPr>
                      <m:t>=</m:t>
                    </m:r>
                    <m:r>
                      <a:rPr lang="en-US" sz="1500" i="1">
                        <a:latin typeface="Cambria Math"/>
                      </a:rPr>
                      <m:t>𝑑</m:t>
                    </m:r>
                  </m:oMath>
                </a14:m>
                <a:endParaRPr lang="en-US" sz="1500" dirty="0">
                  <a:latin typeface="Arial "/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408" y="5644793"/>
                <a:ext cx="6104830" cy="733534"/>
              </a:xfrm>
              <a:prstGeom prst="rect">
                <a:avLst/>
              </a:prstGeom>
              <a:blipFill rotWithShape="1">
                <a:blip r:embed="rId1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959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  <p:bldP spid="10" grpId="0"/>
      <p:bldP spid="12" grpId="0"/>
      <p:bldP spid="13" grpId="0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762000" y="152400"/>
                <a:ext cx="28408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𝐷𝑖𝑠𝑡𝑎𝑛𝑐𝑒</m:t>
                      </m:r>
                      <m:r>
                        <a:rPr lang="en-US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𝑓𝑟𝑜𝑚</m:t>
                      </m:r>
                      <m:r>
                        <a:rPr lang="en-US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𝑜𝑟𝑖𝑔𝑖𝑛</m:t>
                      </m:r>
                      <m:r>
                        <a:rPr lang="en-US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:     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52400"/>
                <a:ext cx="2840842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9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38200" y="762000"/>
                <a:ext cx="4572000" cy="130561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𝐷</m:t>
                    </m:r>
                    <m:r>
                      <a:rPr lang="en-US" sz="1600" i="1">
                        <a:latin typeface="Cambria Math"/>
                      </a:rPr>
                      <m:t>=  </m:t>
                    </m:r>
                    <m:d>
                      <m:dPr>
                        <m:begChr m:val="|"/>
                        <m:endChr m:val="|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𝑟</m:t>
                            </m:r>
                          </m:e>
                        </m:acc>
                        <m:r>
                          <a:rPr lang="en-US" sz="1600" i="1">
                            <a:latin typeface="Cambria Math"/>
                          </a:rPr>
                          <m:t>•</m:t>
                        </m:r>
                        <m:acc>
                          <m:accPr>
                            <m:chr m:val="̂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𝑛</m:t>
                            </m:r>
                          </m:e>
                        </m:acc>
                      </m:e>
                    </m:d>
                    <m:r>
                      <a:rPr lang="en-US" sz="1600" i="1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𝑎</m:t>
                            </m:r>
                          </m:e>
                        </m:acc>
                        <m:r>
                          <a:rPr lang="en-US" sz="1600" i="1">
                            <a:latin typeface="Cambria Math"/>
                          </a:rPr>
                          <m:t>•</m:t>
                        </m:r>
                        <m:acc>
                          <m:accPr>
                            <m:chr m:val="̂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𝑛</m:t>
                            </m:r>
                          </m:e>
                        </m:acc>
                      </m:e>
                    </m:d>
                  </m:oMath>
                </a14:m>
                <a:endParaRPr lang="en-GB" sz="1600" dirty="0" smtClean="0">
                  <a:latin typeface="Arial "/>
                </a:endParaRPr>
              </a:p>
              <a:p>
                <a:endParaRPr lang="en-GB" sz="1600" dirty="0" smtClean="0">
                  <a:latin typeface="Arial "/>
                </a:endParaRPr>
              </a:p>
              <a:p>
                <a:r>
                  <a:rPr lang="en-GB" sz="1600" dirty="0" smtClean="0">
                    <a:latin typeface="Arial 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/>
                      </a:rPr>
                      <m:t>     </m:t>
                    </m:r>
                    <m:r>
                      <a:rPr lang="en-GB" sz="16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𝑎</m:t>
                                </m:r>
                              </m:e>
                            </m:acc>
                            <m:r>
                              <a:rPr lang="en-US" sz="2000" i="1">
                                <a:latin typeface="Cambria Math"/>
                              </a:rPr>
                              <m:t>•</m:t>
                            </m:r>
                            <m:acc>
                              <m:accPr>
                                <m:chr m:val="⃗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acc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sz="2000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GB" sz="2000" i="1">
                                    <a:latin typeface="Cambria Math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GB" sz="20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GB" sz="2000" i="1">
                                <a:latin typeface="Cambria Math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sz="2000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GB" sz="2000" i="1">
                                    <a:latin typeface="Cambria Math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GB" sz="20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GB" sz="2000" i="1">
                                <a:latin typeface="Cambria Math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sz="2000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GB" sz="2000" i="1">
                                    <a:latin typeface="Cambria Math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GB" sz="20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den>
                    </m:f>
                  </m:oMath>
                </a14:m>
                <a:r>
                  <a:rPr lang="en-GB" sz="1600" dirty="0" smtClean="0">
                    <a:latin typeface="Arial 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3 </m:t>
                                </m:r>
                              </m:sub>
                            </m:sSub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sz="1600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GB" sz="1600" i="1">
                                    <a:latin typeface="Cambria Math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GB" sz="16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GB" sz="1600" i="1">
                                <a:latin typeface="Cambria Math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sz="1600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GB" sz="1600" i="1">
                                    <a:latin typeface="Cambria Math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GB" sz="16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GB" sz="1600" i="1">
                                <a:latin typeface="Cambria Math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sz="1600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GB" sz="1600" i="1">
                                    <a:latin typeface="Cambria Math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GB" sz="16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den>
                    </m:f>
                  </m:oMath>
                </a14:m>
                <a:endParaRPr lang="en-US" sz="1600" dirty="0">
                  <a:latin typeface="Arial 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762000"/>
                <a:ext cx="4572000" cy="1305614"/>
              </a:xfrm>
              <a:prstGeom prst="rect">
                <a:avLst/>
              </a:prstGeom>
              <a:blipFill rotWithShape="1">
                <a:blip r:embed="rId3"/>
                <a:stretch>
                  <a:fillRect t="-3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57200"/>
            <a:ext cx="1962150" cy="11912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101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381000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33CC"/>
                </a:solidFill>
              </a:rPr>
              <a:t>What does the equation 3x + 4y = 12 give in 2 and 3 dimensions?</a:t>
            </a:r>
            <a:br>
              <a:rPr lang="en-US" i="1" dirty="0">
                <a:solidFill>
                  <a:srgbClr val="0033CC"/>
                </a:solidFill>
              </a:rPr>
            </a:br>
            <a:endParaRPr lang="en-US" dirty="0">
              <a:solidFill>
                <a:srgbClr val="0033CC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752600"/>
            <a:ext cx="3390900" cy="159575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1371600" y="3962400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57600" y="5867400"/>
            <a:ext cx="4572000" cy="4154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>
                <a:hlinkClick r:id="rId4"/>
              </a:rPr>
              <a:t>http://www.globaljaya.net/secondary/IB/Subjects%20Report/May%202012%20subject%20report/Maths%20HL%20subject%20report%202012%20TZ1.pdf</a:t>
            </a:r>
            <a:endParaRPr lang="en-US" sz="1050" dirty="0"/>
          </a:p>
        </p:txBody>
      </p:sp>
      <p:sp>
        <p:nvSpPr>
          <p:cNvPr id="6" name="Rectangle 5"/>
          <p:cNvSpPr/>
          <p:nvPr/>
        </p:nvSpPr>
        <p:spPr>
          <a:xfrm>
            <a:off x="1371600" y="3777734"/>
            <a:ext cx="45361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www.osc-ib.com/ib-videos/default.asp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69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74686" y="152400"/>
            <a:ext cx="19030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Unit vector</a:t>
            </a:r>
            <a:endParaRPr lang="en-US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12524" y="2825315"/>
                <a:ext cx="487680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a vector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sz="200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 a unit vector 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is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in the </a:t>
                </a:r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same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direction 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as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and is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given by: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24" y="2825315"/>
                <a:ext cx="4876800" cy="707886"/>
              </a:xfrm>
              <a:prstGeom prst="rect">
                <a:avLst/>
              </a:prstGeom>
              <a:blipFill rotWithShape="1">
                <a:blip r:embed="rId2"/>
                <a:stretch>
                  <a:fillRect l="-1250" t="-3419" b="-14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524000" y="3854195"/>
                <a:ext cx="1987532" cy="7866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sz="2800" i="1">
                        <a:latin typeface="Cambria Math"/>
                      </a:rPr>
                      <m:t> = </m:t>
                    </m:r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𝑎</m:t>
                            </m:r>
                          </m:e>
                        </m:ac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𝑎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854195"/>
                <a:ext cx="1987532" cy="78662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571" y="2667000"/>
            <a:ext cx="3972218" cy="2576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365118" y="973795"/>
            <a:ext cx="5502282" cy="1381780"/>
            <a:chOff x="365118" y="973795"/>
            <a:chExt cx="5502282" cy="1381780"/>
          </a:xfrm>
        </p:grpSpPr>
        <p:sp>
          <p:nvSpPr>
            <p:cNvPr id="7" name="Rounded Rectangle 6"/>
            <p:cNvSpPr/>
            <p:nvPr/>
          </p:nvSpPr>
          <p:spPr>
            <a:xfrm>
              <a:off x="365118" y="973795"/>
              <a:ext cx="5426081" cy="138178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61062" y="1765085"/>
              <a:ext cx="530633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A unit vector is a </a:t>
              </a:r>
              <a:r>
                <a:rPr lang="en-US" sz="20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vector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whose </a:t>
              </a:r>
              <a:r>
                <a:rPr lang="en-US" sz="2000" dirty="0" smtClean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length is </a:t>
              </a:r>
              <a:r>
                <a:rPr lang="en-US" sz="20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545181" y="1153145"/>
              <a:ext cx="1362456" cy="469229"/>
            </a:xfrm>
            <a:prstGeom prst="roundRect">
              <a:avLst/>
            </a:prstGeom>
            <a:ln>
              <a:noFill/>
              <a:headEnd type="none" w="med" len="med"/>
              <a:tailEnd type="none" w="med" len="med"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 smtClean="0">
                  <a:solidFill>
                    <a:schemeClr val="tx1"/>
                  </a:solidFill>
                  <a:latin typeface="Arial" charset="0"/>
                </a:rPr>
                <a:t>Definition</a:t>
              </a:r>
              <a:endParaRPr lang="en-US" dirty="0">
                <a:solidFill>
                  <a:schemeClr val="tx1"/>
                </a:solidFill>
                <a:latin typeface="Arial" charset="0"/>
              </a:endParaRPr>
            </a:p>
            <a:p>
              <a:r>
                <a:rPr lang="en-US" dirty="0" smtClean="0">
                  <a:solidFill>
                    <a:schemeClr val="tx1"/>
                  </a:solidFill>
                  <a:latin typeface="Arial" charset="0"/>
                </a:rPr>
                <a:t> 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6096000" y="1480019"/>
            <a:ext cx="26484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It gives direction only!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67771" y="5412244"/>
                <a:ext cx="7620000" cy="11473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</a:rPr>
                        <m:t>            </m:t>
                      </m:r>
                      <m:acc>
                        <m:accPr>
                          <m:chr m:val="̂"/>
                          <m:ctrlPr>
                            <a:rPr lang="en-US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sz="2000" i="1">
                          <a:solidFill>
                            <a:srgbClr val="C00000"/>
                          </a:solidFill>
                          <a:latin typeface="Cambria Math"/>
                        </a:rPr>
                        <m:t> = 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e>
                          </m:acc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 + 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e>
                          </m:acc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 + 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ac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20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GB" sz="20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GB" sz="20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20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GB" sz="20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GB" sz="20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20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GB" sz="20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20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GB" sz="20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GB" sz="20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20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GB" sz="20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GB" sz="20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20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GB" sz="20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71" y="5412244"/>
                <a:ext cx="7620000" cy="114730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7083312" y="4640821"/>
                <a:ext cx="1787477" cy="9491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 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312" y="4640821"/>
                <a:ext cx="1787477" cy="94910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173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9" grpId="0"/>
      <p:bldP spid="11" grpId="0"/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" y="76200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500" dirty="0">
                <a:solidFill>
                  <a:srgbClr val="0033CC"/>
                </a:solidFill>
                <a:latin typeface="Arial "/>
              </a:rPr>
              <a:t>Find the equation of the plane passing through the three points P</a:t>
            </a:r>
            <a:r>
              <a:rPr lang="en-US" sz="1500" baseline="-25000" dirty="0">
                <a:solidFill>
                  <a:srgbClr val="0033CC"/>
                </a:solidFill>
                <a:latin typeface="Arial "/>
              </a:rPr>
              <a:t>1</a:t>
            </a:r>
            <a:r>
              <a:rPr lang="en-US" sz="1500" dirty="0">
                <a:solidFill>
                  <a:srgbClr val="0033CC"/>
                </a:solidFill>
                <a:latin typeface="Arial "/>
              </a:rPr>
              <a:t>(1,-1,4),  P</a:t>
            </a:r>
            <a:r>
              <a:rPr lang="en-US" sz="1500" baseline="-25000" dirty="0">
                <a:solidFill>
                  <a:srgbClr val="0033CC"/>
                </a:solidFill>
                <a:latin typeface="Arial "/>
              </a:rPr>
              <a:t>2</a:t>
            </a:r>
            <a:r>
              <a:rPr lang="en-US" sz="1500" dirty="0">
                <a:solidFill>
                  <a:srgbClr val="0033CC"/>
                </a:solidFill>
                <a:latin typeface="Arial "/>
              </a:rPr>
              <a:t>(2,7,-1), and  P</a:t>
            </a:r>
            <a:r>
              <a:rPr lang="en-US" sz="1500" baseline="-25000" dirty="0">
                <a:solidFill>
                  <a:srgbClr val="0033CC"/>
                </a:solidFill>
                <a:latin typeface="Arial "/>
              </a:rPr>
              <a:t>3</a:t>
            </a:r>
            <a:r>
              <a:rPr lang="en-US" sz="1500" dirty="0">
                <a:solidFill>
                  <a:srgbClr val="0033CC"/>
                </a:solidFill>
                <a:latin typeface="Arial "/>
              </a:rPr>
              <a:t>(5,0,-1).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52400" y="762000"/>
                <a:ext cx="4572000" cy="131234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5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en-US" sz="15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1500" i="1">
                          <a:solidFill>
                            <a:schemeClr val="tx1"/>
                          </a:solidFill>
                          <a:latin typeface="Cambria Math"/>
                        </a:rPr>
                        <m:t>=  </m:t>
                      </m:r>
                      <m:d>
                        <m:dPr>
                          <m:ctrlP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5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5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5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500" i="1">
                          <a:solidFill>
                            <a:schemeClr val="tx1"/>
                          </a:solidFill>
                          <a:latin typeface="Cambria Math"/>
                        </a:rPr>
                        <m:t>              </m:t>
                      </m:r>
                      <m:acc>
                        <m:accPr>
                          <m:chr m:val="⃗"/>
                          <m:ctrlP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</m:acc>
                      <m:r>
                        <a:rPr lang="en-US" sz="1500" i="1">
                          <a:solidFill>
                            <a:schemeClr val="tx1"/>
                          </a:solidFill>
                          <a:latin typeface="Cambria Math"/>
                        </a:rPr>
                        <m:t>=  </m:t>
                      </m:r>
                      <m:acc>
                        <m:accPr>
                          <m:chr m:val="⃗"/>
                          <m:ctrlP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sz="1500" i="1">
                          <a:solidFill>
                            <a:schemeClr val="tx1"/>
                          </a:solidFill>
                          <a:latin typeface="Cambria Math"/>
                        </a:rPr>
                        <m:t>=  </m:t>
                      </m:r>
                      <m:d>
                        <m:dPr>
                          <m:ctrlP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5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5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5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500" i="1">
                          <a:solidFill>
                            <a:schemeClr val="tx1"/>
                          </a:solidFill>
                          <a:latin typeface="Cambria Math"/>
                        </a:rPr>
                        <m:t>         </m:t>
                      </m:r>
                    </m:oMath>
                  </m:oMathPara>
                </a14:m>
                <a:endParaRPr lang="en-US" sz="1500" i="1" dirty="0" smtClean="0">
                  <a:solidFill>
                    <a:schemeClr val="tx1"/>
                  </a:solidFill>
                  <a:latin typeface="Arial "/>
                </a:endParaRPr>
              </a:p>
              <a:p>
                <a:r>
                  <a:rPr lang="en-US" sz="1500" dirty="0" smtClean="0">
                    <a:solidFill>
                      <a:schemeClr val="tx1"/>
                    </a:solidFill>
                    <a:latin typeface="Arial 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500" i="1">
                        <a:solidFill>
                          <a:schemeClr val="tx1"/>
                        </a:solidFill>
                        <a:latin typeface="Cambria Math"/>
                      </a:rPr>
                      <m:t>𝑜𝑛𝑒</m:t>
                    </m:r>
                    <m:r>
                      <a:rPr lang="en-US" sz="1500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sz="1500" i="1">
                        <a:solidFill>
                          <a:schemeClr val="tx1"/>
                        </a:solidFill>
                        <a:latin typeface="Cambria Math"/>
                      </a:rPr>
                      <m:t>𝑝𝑜𝑖𝑛𝑡</m:t>
                    </m:r>
                    <m:r>
                      <a:rPr lang="en-US" sz="1500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sz="1500" i="1">
                        <a:solidFill>
                          <a:schemeClr val="tx1"/>
                        </a:solidFill>
                        <a:latin typeface="Cambria Math"/>
                      </a:rPr>
                      <m:t>𝑜𝑛</m:t>
                    </m:r>
                    <m:r>
                      <a:rPr lang="en-US" sz="1500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sz="1500" i="1">
                        <a:solidFill>
                          <a:schemeClr val="tx1"/>
                        </a:solidFill>
                        <a:latin typeface="Cambria Math"/>
                      </a:rPr>
                      <m:t>𝑡h𝑒</m:t>
                    </m:r>
                    <m:r>
                      <a:rPr lang="en-US" sz="1500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sz="1500" i="1">
                        <a:solidFill>
                          <a:schemeClr val="tx1"/>
                        </a:solidFill>
                        <a:latin typeface="Cambria Math"/>
                      </a:rPr>
                      <m:t>𝑝𝑙𝑎𝑛𝑒</m:t>
                    </m:r>
                    <m:r>
                      <a:rPr lang="en-US" sz="1500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sz="1500" i="1">
                        <a:solidFill>
                          <a:schemeClr val="tx1"/>
                        </a:solidFill>
                        <a:latin typeface="Cambria Math"/>
                      </a:rPr>
                      <m:t>𝑖𝑠</m:t>
                    </m:r>
                    <m:r>
                      <a:rPr lang="en-US" sz="1500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5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5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sz="1500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1500" dirty="0">
                  <a:solidFill>
                    <a:schemeClr val="tx1"/>
                  </a:solidFill>
                  <a:latin typeface="Arial 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762000"/>
                <a:ext cx="4572000" cy="131234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13876" y="2124417"/>
            <a:ext cx="1199367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effectLst/>
                <a:latin typeface="Arial "/>
                <a:ea typeface="Times New Roman" pitchFamily="18" charset="0"/>
                <a:cs typeface="Calibri" pitchFamily="34" charset="0"/>
              </a:rPr>
              <a:t>vector form: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effectLst/>
              <a:latin typeface="Arial 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26901" y="3314747"/>
                <a:ext cx="2417970" cy="8259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5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acc>
                      <m:r>
                        <a:rPr lang="en-US" sz="15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5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5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5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5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𝑗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5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5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n-US" sz="15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5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15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5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5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5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5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5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−35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5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−15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5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−31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500" dirty="0">
                  <a:solidFill>
                    <a:schemeClr val="tx1"/>
                  </a:solidFill>
                  <a:latin typeface="Arial 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01" y="3314747"/>
                <a:ext cx="2417970" cy="8259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99691" y="4267200"/>
                <a:ext cx="4572000" cy="55399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1500" dirty="0" smtClean="0">
                    <a:solidFill>
                      <a:schemeClr val="tx1"/>
                    </a:solidFill>
                    <a:latin typeface="Arial "/>
                  </a:rPr>
                  <a:t>Any non-zero multiple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5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sz="1500" dirty="0">
                    <a:solidFill>
                      <a:schemeClr val="tx1"/>
                    </a:solidFill>
                    <a:latin typeface="Arial "/>
                  </a:rPr>
                  <a:t> is also </a:t>
                </a:r>
                <a:endParaRPr lang="en-US" sz="1500" dirty="0" smtClean="0">
                  <a:solidFill>
                    <a:schemeClr val="tx1"/>
                  </a:solidFill>
                  <a:latin typeface="Arial "/>
                </a:endParaRPr>
              </a:p>
              <a:p>
                <a:r>
                  <a:rPr lang="en-US" sz="1500" dirty="0" smtClean="0">
                    <a:solidFill>
                      <a:schemeClr val="tx1"/>
                    </a:solidFill>
                    <a:latin typeface="Arial "/>
                  </a:rPr>
                  <a:t>a </a:t>
                </a:r>
                <a:r>
                  <a:rPr lang="en-US" sz="1500" dirty="0">
                    <a:solidFill>
                      <a:schemeClr val="tx1"/>
                    </a:solidFill>
                    <a:latin typeface="Arial "/>
                  </a:rPr>
                  <a:t>normal vector of the plane. Multiply by -1.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91" y="4267200"/>
                <a:ext cx="4572000" cy="553998"/>
              </a:xfrm>
              <a:prstGeom prst="rect">
                <a:avLst/>
              </a:prstGeom>
              <a:blipFill rotWithShape="1">
                <a:blip r:embed="rId4"/>
                <a:stretch>
                  <a:fillRect l="-533" t="-2198" b="-10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50538" y="4843552"/>
                <a:ext cx="1045286" cy="7073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5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acc>
                      <m:r>
                        <a:rPr lang="en-US" sz="15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5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5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5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500" dirty="0">
                  <a:solidFill>
                    <a:schemeClr val="tx1"/>
                  </a:solidFill>
                  <a:latin typeface="Arial 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538" y="4843552"/>
                <a:ext cx="1045286" cy="70737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25784" y="2473460"/>
                <a:ext cx="2877839" cy="7027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</m:acc>
                      <m:r>
                        <a:rPr lang="en-US" sz="15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5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5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5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500" i="1">
                          <a:solidFill>
                            <a:schemeClr val="tx1"/>
                          </a:solidFill>
                          <a:latin typeface="Cambria Math"/>
                        </a:rPr>
                        <m:t> +</m:t>
                      </m:r>
                      <m:r>
                        <a:rPr lang="en-US" sz="1500" i="1">
                          <a:solidFill>
                            <a:schemeClr val="tx1"/>
                          </a:solidFill>
                          <a:latin typeface="Cambria Math"/>
                        </a:rPr>
                        <m:t>𝜆</m:t>
                      </m:r>
                      <m:r>
                        <a:rPr lang="en-US" sz="1500" i="1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5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5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5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500" i="1">
                          <a:solidFill>
                            <a:schemeClr val="tx1"/>
                          </a:solidFill>
                          <a:latin typeface="Cambria Math"/>
                        </a:rPr>
                        <m:t>+µ</m:t>
                      </m:r>
                      <m:d>
                        <m:dPr>
                          <m:ctrlP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5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5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5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500" dirty="0">
                  <a:solidFill>
                    <a:schemeClr val="tx1"/>
                  </a:solidFill>
                  <a:latin typeface="Arial 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84" y="2473460"/>
                <a:ext cx="2877839" cy="70275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012882" y="4846691"/>
                <a:ext cx="1897443" cy="7073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35</m:t>
                              </m:r>
                            </m:e>
                          </m:mr>
                          <m:mr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15</m:t>
                              </m:r>
                            </m:e>
                          </m:mr>
                          <m:mr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31</m:t>
                              </m:r>
                            </m:e>
                          </m:mr>
                        </m:m>
                      </m:e>
                    </m:d>
                    <m:r>
                      <a:rPr lang="en-US" sz="1500">
                        <a:latin typeface="Cambria Math"/>
                      </a:rPr>
                      <m:t>•</m:t>
                    </m:r>
                    <m:d>
                      <m:d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sz="1500" i="1">
                        <a:latin typeface="Cambria Math"/>
                      </a:rPr>
                      <m:t>=144</m:t>
                    </m:r>
                  </m:oMath>
                </a14:m>
                <a:r>
                  <a:rPr lang="en-US" sz="1500" dirty="0">
                    <a:latin typeface="Arial "/>
                  </a:rPr>
                  <a:t> 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882" y="4846691"/>
                <a:ext cx="1897443" cy="70737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30933" y="5867400"/>
                <a:ext cx="2328458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smtClean="0">
                          <a:latin typeface="Cambria Math"/>
                        </a:rPr>
                        <m:t>𝐶𝑎𝑟𝑡𝑒𝑠𝑖𝑎𝑛</m:t>
                      </m:r>
                      <m:r>
                        <a:rPr lang="en-US" sz="1500" i="1" smtClean="0">
                          <a:latin typeface="Cambria Math"/>
                        </a:rPr>
                        <m:t> </m:t>
                      </m:r>
                      <m:r>
                        <a:rPr lang="en-US" sz="1500" i="1" smtClean="0">
                          <a:latin typeface="Cambria Math"/>
                        </a:rPr>
                        <m:t>𝑓𝑜𝑟𝑚</m:t>
                      </m:r>
                      <m:r>
                        <a:rPr lang="en-US" sz="1500" i="1" smtClean="0">
                          <a:latin typeface="Cambria Math"/>
                        </a:rPr>
                        <m:t>:   </m:t>
                      </m:r>
                    </m:oMath>
                  </m:oMathPara>
                </a14:m>
                <a:endParaRPr lang="en-US" sz="1500" i="1" dirty="0" smtClean="0">
                  <a:latin typeface="Arial 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>
                          <a:latin typeface="Cambria Math"/>
                        </a:rPr>
                        <m:t>35</m:t>
                      </m:r>
                      <m:r>
                        <a:rPr lang="en-US" sz="1500" i="1">
                          <a:latin typeface="Cambria Math"/>
                        </a:rPr>
                        <m:t>𝑥</m:t>
                      </m:r>
                      <m:r>
                        <a:rPr lang="en-US" sz="1500" i="1">
                          <a:latin typeface="Cambria Math"/>
                        </a:rPr>
                        <m:t>+15</m:t>
                      </m:r>
                      <m:r>
                        <a:rPr lang="en-US" sz="1500" i="1">
                          <a:latin typeface="Cambria Math"/>
                        </a:rPr>
                        <m:t>𝑦</m:t>
                      </m:r>
                      <m:r>
                        <a:rPr lang="en-US" sz="1500" i="1">
                          <a:latin typeface="Cambria Math"/>
                        </a:rPr>
                        <m:t>+31</m:t>
                      </m:r>
                      <m:r>
                        <a:rPr lang="en-US" sz="1500" i="1">
                          <a:latin typeface="Cambria Math"/>
                        </a:rPr>
                        <m:t>𝑧</m:t>
                      </m:r>
                      <m:r>
                        <a:rPr lang="en-US" sz="1500" i="1">
                          <a:latin typeface="Cambria Math"/>
                        </a:rPr>
                        <m:t>=144   </m:t>
                      </m:r>
                    </m:oMath>
                  </m:oMathPara>
                </a14:m>
                <a:endParaRPr lang="en-US" sz="1500" dirty="0">
                  <a:latin typeface="Arial 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33" y="5867400"/>
                <a:ext cx="2328458" cy="553998"/>
              </a:xfrm>
              <a:prstGeom prst="rect">
                <a:avLst/>
              </a:prstGeom>
              <a:blipFill rotWithShape="1"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ounded Rectangle 11"/>
          <p:cNvSpPr/>
          <p:nvPr/>
        </p:nvSpPr>
        <p:spPr>
          <a:xfrm>
            <a:off x="0" y="76200"/>
            <a:ext cx="4495800" cy="6477000"/>
          </a:xfrm>
          <a:prstGeom prst="roundRect">
            <a:avLst>
              <a:gd name="adj" fmla="val 4771"/>
            </a:avLst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Arial 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40577" y="111174"/>
            <a:ext cx="439086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33CC"/>
                </a:solidFill>
                <a:latin typeface="Arial "/>
              </a:rPr>
              <a:t>Find the equation of the plane with normal vector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724400" y="434339"/>
                <a:ext cx="577787" cy="7027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50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5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500" i="1">
                                    <a:solidFill>
                                      <a:srgbClr val="0033CC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500" i="1">
                                    <a:solidFill>
                                      <a:srgbClr val="0033CC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500" i="1">
                                    <a:solidFill>
                                      <a:srgbClr val="0033CC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500" dirty="0">
                  <a:solidFill>
                    <a:srgbClr val="0033CC"/>
                  </a:solidFill>
                  <a:latin typeface="Arial 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434339"/>
                <a:ext cx="577787" cy="70275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5359303" y="624134"/>
            <a:ext cx="242085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>
                <a:solidFill>
                  <a:srgbClr val="0033CC"/>
                </a:solidFill>
                <a:latin typeface="Arial "/>
              </a:rPr>
              <a:t>containing point (-2, 3, 4) 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550009" y="1280840"/>
                <a:ext cx="4572000" cy="116442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5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5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500" i="1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500" i="1"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500" i="1">
                          <a:latin typeface="Cambria Math"/>
                        </a:rPr>
                        <m:t>•</m:t>
                      </m:r>
                      <m:d>
                        <m:d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i="1">
                              <a:latin typeface="Cambria Math"/>
                            </a:rPr>
                            <m:t>−2,3,4</m:t>
                          </m:r>
                        </m:e>
                      </m:d>
                      <m:r>
                        <a:rPr lang="en-US" sz="1500" i="1">
                          <a:latin typeface="Cambria Math"/>
                        </a:rPr>
                        <m:t>=−2+9+20=27</m:t>
                      </m:r>
                    </m:oMath>
                  </m:oMathPara>
                </a14:m>
                <a:endParaRPr lang="en-US" sz="1500" i="1" dirty="0" smtClean="0">
                  <a:latin typeface="Arial 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500" i="1" dirty="0" smtClean="0">
                  <a:latin typeface="Arial "/>
                </a:endParaRPr>
              </a:p>
              <a:p>
                <a:r>
                  <a:rPr lang="en-US" sz="1500" dirty="0" smtClean="0"/>
                  <a:t>                 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/>
                      </a:rPr>
                      <m:t>𝑥</m:t>
                    </m:r>
                    <m:r>
                      <a:rPr lang="en-US" sz="1500" i="1">
                        <a:latin typeface="Cambria Math"/>
                      </a:rPr>
                      <m:t>+3</m:t>
                    </m:r>
                    <m:r>
                      <a:rPr lang="en-US" sz="1500" i="1">
                        <a:latin typeface="Cambria Math"/>
                      </a:rPr>
                      <m:t>𝑦</m:t>
                    </m:r>
                    <m:r>
                      <a:rPr lang="en-US" sz="1500" i="1">
                        <a:latin typeface="Cambria Math"/>
                      </a:rPr>
                      <m:t>+5</m:t>
                    </m:r>
                    <m:r>
                      <a:rPr lang="en-US" sz="1500" i="1">
                        <a:latin typeface="Cambria Math"/>
                      </a:rPr>
                      <m:t>𝑧</m:t>
                    </m:r>
                    <m:r>
                      <a:rPr lang="en-US" sz="1500" i="1">
                        <a:latin typeface="Cambria Math"/>
                      </a:rPr>
                      <m:t>=27</m:t>
                    </m:r>
                  </m:oMath>
                </a14:m>
                <a:r>
                  <a:rPr lang="en-US" sz="1500" dirty="0">
                    <a:latin typeface="Arial "/>
                  </a:rPr>
                  <a:t>    </a:t>
                </a: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0009" y="1280840"/>
                <a:ext cx="4572000" cy="1164421"/>
              </a:xfrm>
              <a:prstGeom prst="rect">
                <a:avLst/>
              </a:prstGeom>
              <a:blipFill rotWithShape="1">
                <a:blip r:embed="rId10"/>
                <a:stretch>
                  <a:fillRect b="-2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4738777" y="2967351"/>
            <a:ext cx="276389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>
                <a:solidFill>
                  <a:srgbClr val="0033CC"/>
                </a:solidFill>
                <a:latin typeface="Arial "/>
              </a:rPr>
              <a:t>Find the distance of the plane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7445984" y="2778324"/>
                <a:ext cx="1286314" cy="7012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50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500" i="1">
                            <a:solidFill>
                              <a:srgbClr val="0033CC"/>
                            </a:solidFill>
                            <a:latin typeface="Cambria Math"/>
                          </a:rPr>
                          <m:t>𝑟</m:t>
                        </m:r>
                      </m:e>
                    </m:acc>
                    <m:r>
                      <a:rPr lang="en-US" sz="1500" i="1">
                        <a:solidFill>
                          <a:srgbClr val="0033CC"/>
                        </a:solidFill>
                        <a:latin typeface="Cambria Math"/>
                      </a:rPr>
                      <m:t>●</m:t>
                    </m:r>
                    <m:d>
                      <m:dPr>
                        <m:ctrlPr>
                          <a:rPr lang="en-US" sz="15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5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500" i="1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1500" i="1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500" i="1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−4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500" dirty="0" smtClean="0">
                    <a:solidFill>
                      <a:srgbClr val="0033CC"/>
                    </a:solidFill>
                    <a:latin typeface="Arial "/>
                  </a:rPr>
                  <a:t> = 8 </a:t>
                </a:r>
                <a:endParaRPr lang="en-US" sz="1500" dirty="0">
                  <a:solidFill>
                    <a:srgbClr val="0033CC"/>
                  </a:solidFill>
                  <a:latin typeface="Arial "/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5984" y="2778324"/>
                <a:ext cx="1286314" cy="701218"/>
              </a:xfrm>
              <a:prstGeom prst="rect">
                <a:avLst/>
              </a:prstGeom>
              <a:blipFill rotWithShape="1">
                <a:blip r:embed="rId11"/>
                <a:stretch>
                  <a:fillRect r="-1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4745966" y="3479542"/>
            <a:ext cx="379562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>
                <a:solidFill>
                  <a:srgbClr val="0033CC"/>
                </a:solidFill>
                <a:latin typeface="Arial "/>
              </a:rPr>
              <a:t>from </a:t>
            </a:r>
            <a:r>
              <a:rPr lang="en-US" sz="1500" dirty="0">
                <a:solidFill>
                  <a:srgbClr val="0033CC"/>
                </a:solidFill>
                <a:latin typeface="Arial "/>
              </a:rPr>
              <a:t>the origin, and the unit vector perpendicular to the plane.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720086" y="4267200"/>
                <a:ext cx="4572000" cy="232935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5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500" i="1">
                                        <a:latin typeface="Cambria Math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500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500" i="1">
                                        <a:latin typeface="Cambria Math"/>
                                      </a:rPr>
                                      <m:t>−4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AU" sz="150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sz="15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500" i="1">
                              <a:latin typeface="Cambria Math"/>
                            </a:rPr>
                            <m:t>29</m:t>
                          </m:r>
                        </m:e>
                      </m:rad>
                      <m:r>
                        <a:rPr lang="en-US" sz="1500" i="1">
                          <a:latin typeface="Cambria Math"/>
                        </a:rPr>
                        <m:t>     </m:t>
                      </m:r>
                    </m:oMath>
                  </m:oMathPara>
                </a14:m>
                <a:endParaRPr lang="en-US" sz="1500" i="1" dirty="0" smtClean="0">
                  <a:latin typeface="Arial "/>
                </a:endParaRPr>
              </a:p>
              <a:p>
                <a:pPr>
                  <a:lnSpc>
                    <a:spcPts val="1400"/>
                  </a:lnSpc>
                </a:pPr>
                <a:endParaRPr lang="en-US" sz="1500" i="1" dirty="0" smtClean="0">
                  <a:latin typeface="Arial 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29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1500" i="1">
                              <a:latin typeface="Cambria Math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1500" i="1">
                              <a:latin typeface="Cambria Math"/>
                            </a:rPr>
                            <m:t>●</m:t>
                          </m:r>
                          <m:d>
                            <m:d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500" i="1">
                                        <a:latin typeface="Cambria Math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500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500" i="1">
                                        <a:latin typeface="Cambria Math"/>
                                      </a:rPr>
                                      <m:t>−4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sz="1500">
                          <a:latin typeface="Cambria Math"/>
                        </a:rPr>
                        <m:t> = </m:t>
                      </m:r>
                      <m:f>
                        <m:f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 i="1">
                              <a:latin typeface="Cambria Math"/>
                            </a:rPr>
                            <m:t>8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29</m:t>
                              </m:r>
                            </m:e>
                          </m:rad>
                        </m:den>
                      </m:f>
                      <m:r>
                        <a:rPr lang="en-US" sz="150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500" dirty="0" smtClean="0">
                  <a:latin typeface="Arial "/>
                </a:endParaRPr>
              </a:p>
              <a:p>
                <a:pPr>
                  <a:lnSpc>
                    <a:spcPts val="1400"/>
                  </a:lnSpc>
                </a:pPr>
                <a:endParaRPr lang="en-US" sz="1500" dirty="0" smtClean="0">
                  <a:latin typeface="Arial 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>
                          <a:latin typeface="Cambria Math"/>
                        </a:rPr>
                        <m:t>𝐷</m:t>
                      </m:r>
                      <m:r>
                        <a:rPr lang="en-US" sz="1500" i="1">
                          <a:latin typeface="Cambria Math"/>
                        </a:rPr>
                        <m:t>=  </m:t>
                      </m:r>
                      <m:f>
                        <m:f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 i="1">
                              <a:latin typeface="Cambria Math"/>
                            </a:rPr>
                            <m:t>8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29</m:t>
                              </m:r>
                            </m:e>
                          </m:rad>
                        </m:den>
                      </m:f>
                      <m:r>
                        <a:rPr lang="en-US" sz="1500" i="1">
                          <a:latin typeface="Cambria Math"/>
                        </a:rPr>
                        <m:t>        </m:t>
                      </m:r>
                      <m:acc>
                        <m:accPr>
                          <m:chr m:val="̂"/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500" i="1">
                              <a:latin typeface="Cambria Math"/>
                            </a:rPr>
                            <m:t>𝑛</m:t>
                          </m:r>
                        </m:e>
                      </m:acc>
                      <m:r>
                        <a:rPr lang="en-US" sz="1500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29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500" i="1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500" i="1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500" i="1">
                                    <a:latin typeface="Cambria Math"/>
                                  </a:rPr>
                                  <m:t>−4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500" dirty="0">
                  <a:latin typeface="Arial "/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0086" y="4267200"/>
                <a:ext cx="4572000" cy="2329356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ounded Rectangle 20"/>
          <p:cNvSpPr/>
          <p:nvPr/>
        </p:nvSpPr>
        <p:spPr>
          <a:xfrm>
            <a:off x="4640577" y="111174"/>
            <a:ext cx="4390865" cy="2334087"/>
          </a:xfrm>
          <a:prstGeom prst="roundRect">
            <a:avLst>
              <a:gd name="adj" fmla="val 6319"/>
            </a:avLst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648200" y="2778324"/>
            <a:ext cx="4267200" cy="3774876"/>
          </a:xfrm>
          <a:prstGeom prst="roundRect">
            <a:avLst>
              <a:gd name="adj" fmla="val 6456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5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 animBg="1"/>
      <p:bldP spid="14" grpId="0"/>
      <p:bldP spid="15" grpId="0"/>
      <p:bldP spid="17" grpId="0"/>
      <p:bldP spid="18" grpId="0"/>
      <p:bldP spid="2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76200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"/>
              </a:rPr>
              <a:t>ANGLES</a:t>
            </a:r>
            <a:endParaRPr 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85016" y="615351"/>
            <a:ext cx="367440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i="1" dirty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"/>
              </a:rPr>
              <a:t> </a:t>
            </a:r>
            <a:r>
              <a:rPr lang="en-GB" sz="1500" i="1" dirty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"/>
              </a:rPr>
              <a:t>● </a:t>
            </a:r>
            <a:r>
              <a:rPr lang="en-US" sz="1500" i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"/>
              </a:rPr>
              <a:t>The </a:t>
            </a:r>
            <a:r>
              <a:rPr lang="en-US" sz="1500" i="1" dirty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"/>
              </a:rPr>
              <a:t>angle between a line and a plane </a:t>
            </a:r>
            <a:endParaRPr lang="en-US" sz="1500" dirty="0">
              <a:solidFill>
                <a:srgbClr val="0066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91158"/>
            <a:ext cx="1951990" cy="97155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678789" y="1055298"/>
                <a:ext cx="2144625" cy="692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1500" i="1">
                              <a:latin typeface="Cambria Math"/>
                            </a:rPr>
                            <m:t>𝑠𝑖𝑛</m:t>
                          </m:r>
                        </m:fName>
                        <m:e>
                          <m:r>
                            <a:rPr lang="en-US" sz="1500" i="1">
                              <a:latin typeface="Cambria Math"/>
                            </a:rPr>
                            <m:t>𝜃</m:t>
                          </m:r>
                          <m:r>
                            <a:rPr lang="en-US" sz="1500" i="1">
                              <a:latin typeface="Cambria Math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1500" i="1">
                                  <a:latin typeface="Cambria Math"/>
                                </a:rPr>
                                <m:t>𝑐𝑜𝑠</m:t>
                              </m:r>
                            </m:fName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𝜙</m:t>
                              </m:r>
                            </m:e>
                          </m:func>
                          <m:r>
                            <a:rPr lang="en-US" sz="1500" i="1">
                              <a:latin typeface="Cambria Math"/>
                            </a:rPr>
                            <m:t>=</m:t>
                          </m:r>
                        </m:e>
                      </m:func>
                      <m:r>
                        <a:rPr lang="en-US" sz="1500" i="1"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15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500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acc>
                              <m:r>
                                <a:rPr lang="en-US" sz="1500" i="1">
                                  <a:latin typeface="Cambria Math"/>
                                </a:rPr>
                                <m:t>•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500" i="1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500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500" i="1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US" sz="1500" dirty="0">
                  <a:latin typeface="Arial 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789" y="1055298"/>
                <a:ext cx="2144625" cy="69236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7272021" y="554754"/>
            <a:ext cx="165141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>
                <a:latin typeface="Arial "/>
              </a:rPr>
              <a:t>t</a:t>
            </a:r>
            <a:r>
              <a:rPr lang="en-US" sz="1500" dirty="0" smtClean="0">
                <a:latin typeface="Arial "/>
              </a:rPr>
              <a:t>ake acute </a:t>
            </a:r>
            <a:r>
              <a:rPr lang="en-US" sz="1500" dirty="0">
                <a:latin typeface="Arial "/>
              </a:rPr>
              <a:t>angle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989619" y="1746449"/>
                <a:ext cx="1836657" cy="6649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500" i="1" dirty="0">
                    <a:latin typeface="Arial "/>
                  </a:rPr>
                  <a:t>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/>
                      </a:rPr>
                      <m:t>𝜃</m:t>
                    </m:r>
                    <m:r>
                      <a:rPr lang="en-US" sz="1500" i="1">
                        <a:latin typeface="Cambria Math"/>
                      </a:rPr>
                      <m:t>=</m:t>
                    </m:r>
                    <m:r>
                      <a:rPr lang="en-US" sz="1500" i="1">
                        <a:latin typeface="Cambria Math"/>
                      </a:rPr>
                      <m:t>𝑎𝑟𝑐</m:t>
                    </m:r>
                    <m:r>
                      <a:rPr lang="en-US" sz="1500" i="1">
                        <a:latin typeface="Cambria Math"/>
                      </a:rPr>
                      <m:t> </m:t>
                    </m:r>
                    <m:r>
                      <a:rPr lang="en-US" sz="1500" i="1">
                        <a:latin typeface="Cambria Math"/>
                      </a:rPr>
                      <m:t>𝑠𝑖𝑛</m:t>
                    </m:r>
                    <m:r>
                      <a:rPr lang="en-US" sz="15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500" i="1" dirty="0">
                    <a:latin typeface="Arial 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acc>
                            <m:r>
                              <a:rPr lang="en-US" sz="2000" i="1">
                                <a:latin typeface="Cambria Math"/>
                              </a:rPr>
                              <m:t>•</m:t>
                            </m:r>
                            <m:acc>
                              <m:accPr>
                                <m:chr m:val="⃗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𝑑</m:t>
                                </m:r>
                              </m:e>
                            </m:acc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acc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𝑑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endParaRPr lang="en-US" sz="2000" dirty="0">
                  <a:latin typeface="Arial 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619" y="1746449"/>
                <a:ext cx="1836657" cy="66492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1066799" y="2581616"/>
            <a:ext cx="302037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i="1" dirty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"/>
              </a:rPr>
              <a:t>● </a:t>
            </a:r>
            <a:r>
              <a:rPr lang="en-US" sz="1500" i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"/>
              </a:rPr>
              <a:t>The </a:t>
            </a:r>
            <a:r>
              <a:rPr lang="en-US" sz="1500" i="1" dirty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"/>
              </a:rPr>
              <a:t>angle between two planes </a:t>
            </a:r>
            <a:endParaRPr lang="en-US" sz="1500" dirty="0">
              <a:solidFill>
                <a:srgbClr val="0066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6706" y="3175734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500" dirty="0">
                <a:latin typeface="Arial "/>
              </a:rPr>
              <a:t>The angle between two planes is the same </a:t>
            </a:r>
            <a:endParaRPr lang="en-US" sz="1500" dirty="0" smtClean="0">
              <a:latin typeface="Arial "/>
            </a:endParaRPr>
          </a:p>
          <a:p>
            <a:r>
              <a:rPr lang="en-US" sz="1500" dirty="0" smtClean="0">
                <a:latin typeface="Arial "/>
              </a:rPr>
              <a:t>as </a:t>
            </a:r>
            <a:r>
              <a:rPr lang="en-US" sz="1500" dirty="0">
                <a:latin typeface="Arial "/>
              </a:rPr>
              <a:t>the angle between their 2 normal vectors </a:t>
            </a:r>
          </a:p>
        </p:txBody>
      </p:sp>
      <p:pic>
        <p:nvPicPr>
          <p:cNvPr id="10" name="Picture 9"/>
          <p:cNvPicPr/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046" y="2743200"/>
            <a:ext cx="1885950" cy="107886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883655" y="3962400"/>
                <a:ext cx="1509836" cy="5786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1500" i="1">
                              <a:latin typeface="Cambria Math"/>
                            </a:rPr>
                            <m:t>𝑐𝑜𝑠</m:t>
                          </m:r>
                        </m:fName>
                        <m:e>
                          <m:r>
                            <a:rPr lang="en-US" sz="1500" i="1">
                              <a:latin typeface="Cambria Math"/>
                            </a:rPr>
                            <m:t>𝜃</m:t>
                          </m:r>
                          <m:r>
                            <a:rPr lang="en-US" sz="1500" i="1">
                              <a:latin typeface="Cambria Math"/>
                            </a:rPr>
                            <m:t>=</m:t>
                          </m:r>
                        </m:e>
                      </m:func>
                      <m:r>
                        <a:rPr lang="en-US" sz="1500" i="1"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15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500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acc>
                              <m:r>
                                <a:rPr lang="en-US" sz="1500" i="1">
                                  <a:latin typeface="Cambria Math"/>
                                </a:rPr>
                                <m:t>•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500" i="1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500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500" i="1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US" sz="1500" dirty="0">
                  <a:latin typeface="Arial 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655" y="3962400"/>
                <a:ext cx="1509836" cy="5786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873591" y="4876800"/>
                <a:ext cx="1824217" cy="5786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>
                          <a:latin typeface="Cambria Math"/>
                        </a:rPr>
                        <m:t>𝜃</m:t>
                      </m:r>
                      <m:r>
                        <a:rPr lang="en-US" sz="150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1500" i="1">
                              <a:latin typeface="Cambria Math"/>
                            </a:rPr>
                            <m:t>𝑎𝑟𝑐</m:t>
                          </m:r>
                          <m:r>
                            <a:rPr lang="en-US" sz="1500" i="1">
                              <a:latin typeface="Cambria Math"/>
                            </a:rPr>
                            <m:t> </m:t>
                          </m:r>
                          <m:r>
                            <a:rPr lang="en-US" sz="1500" i="1">
                              <a:latin typeface="Cambria Math"/>
                            </a:rPr>
                            <m:t>𝑐𝑜𝑠</m:t>
                          </m:r>
                        </m:fName>
                        <m:e>
                          <m:f>
                            <m:f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500" i="1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</m:acc>
                                  <m:r>
                                    <a:rPr lang="en-US" sz="1500" i="1">
                                      <a:latin typeface="Cambria Math"/>
                                    </a:rPr>
                                    <m:t>•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500" i="1">
                                          <a:latin typeface="Cambria Math"/>
                                        </a:rPr>
                                        <m:t>𝑚</m:t>
                                      </m:r>
                                    </m:e>
                                  </m:acc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500" i="1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</m:acc>
                                </m:e>
                              </m:d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500" i="1">
                                          <a:latin typeface="Cambria Math"/>
                                        </a:rPr>
                                        <m:t>𝑚</m:t>
                                      </m:r>
                                    </m:e>
                                  </m:acc>
                                </m:e>
                              </m:d>
                            </m:den>
                          </m:f>
                        </m:e>
                      </m:func>
                    </m:oMath>
                  </m:oMathPara>
                </a14:m>
                <a:endParaRPr lang="en-US" sz="1500" dirty="0">
                  <a:latin typeface="Arial 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591" y="4876800"/>
                <a:ext cx="1824217" cy="5786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47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1" grpId="0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304800"/>
            <a:ext cx="4321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●  INTERSECTION OF TWO or MORE PLANES </a:t>
            </a:r>
            <a:endParaRPr 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143000"/>
            <a:ext cx="5183505" cy="43205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559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381000" y="2057400"/>
            <a:ext cx="5181600" cy="990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95400" y="141161"/>
            <a:ext cx="67301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PARALLEL </a:t>
            </a:r>
            <a:r>
              <a:rPr lang="en-GB" sz="2800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and COLLINEAR VECTORS </a:t>
            </a:r>
            <a:endParaRPr lang="en-US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2"/>
              <p:cNvSpPr txBox="1">
                <a:spLocks noChangeArrowheads="1"/>
              </p:cNvSpPr>
              <p:nvPr/>
            </p:nvSpPr>
            <p:spPr bwMode="auto">
              <a:xfrm>
                <a:off x="457201" y="2161083"/>
                <a:ext cx="4876800" cy="74353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i="1" smtClean="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</m:ctrlPr>
                      </m:accPr>
                      <m:e>
                        <m:r>
                          <a:rPr lang="en-GB" sz="1600" i="1">
                            <a:solidFill>
                              <a:srgbClr val="002060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𝑎</m:t>
                        </m:r>
                      </m:e>
                    </m:acc>
                    <m:r>
                      <a:rPr lang="en-GB" sz="1600" i="1">
                        <a:solidFill>
                          <a:srgbClr val="002060"/>
                        </a:solidFill>
                        <a:effectLst/>
                        <a:latin typeface="Cambria Math"/>
                        <a:ea typeface="Calibri"/>
                        <a:cs typeface="Times New Roman"/>
                      </a:rPr>
                      <m:t>= </m:t>
                    </m:r>
                    <m:d>
                      <m:dPr>
                        <m:ctrlPr>
                          <a:rPr lang="en-US" sz="16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mPr>
                          <m:mr>
                            <m:e>
                              <m:r>
                                <a:rPr lang="en-GB" sz="1600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GB" sz="1600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9</m:t>
                              </m:r>
                            </m:e>
                          </m:mr>
                          <m:mr>
                            <m:e>
                              <m:r>
                                <a:rPr lang="en-GB" sz="1600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sz="1600" b="0" i="1" smtClean="0">
                        <a:solidFill>
                          <a:srgbClr val="002060"/>
                        </a:solidFill>
                        <a:effectLst/>
                        <a:latin typeface="Cambria Math"/>
                        <a:ea typeface="Calibri"/>
                        <a:cs typeface="Times New Roman"/>
                      </a:rPr>
                      <m:t>     </m:t>
                    </m:r>
                    <m:acc>
                      <m:accPr>
                        <m:chr m:val="⃗"/>
                        <m:ctrlPr>
                          <a:rPr lang="en-US" sz="1600" i="1" smtClean="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</m:ctrlPr>
                      </m:accPr>
                      <m:e>
                        <m:r>
                          <a:rPr lang="en-GB" sz="1600" i="1">
                            <a:solidFill>
                              <a:srgbClr val="002060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𝑏</m:t>
                        </m:r>
                      </m:e>
                    </m:acc>
                    <m:r>
                      <a:rPr lang="en-GB" sz="1600" i="1">
                        <a:solidFill>
                          <a:srgbClr val="002060"/>
                        </a:solidFill>
                        <a:effectLst/>
                        <a:latin typeface="Cambria Math"/>
                        <a:ea typeface="Calibri"/>
                        <a:cs typeface="Times New Roman"/>
                      </a:rPr>
                      <m:t>= </m:t>
                    </m:r>
                    <m:d>
                      <m:dPr>
                        <m:ctrlPr>
                          <a:rPr lang="en-US" sz="16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mPr>
                          <m:mr>
                            <m:e>
                              <m:r>
                                <a:rPr lang="en-GB" sz="1600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GB" sz="1600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GB" sz="1600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600" dirty="0" smtClean="0">
                    <a:effectLst/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rgbClr val="002060"/>
                        </a:solidFill>
                        <a:effectLst/>
                        <a:latin typeface="Cambria Math"/>
                        <a:ea typeface="Calibri"/>
                        <a:cs typeface="Times New Roman"/>
                      </a:rPr>
                      <m:t>    </m:t>
                    </m:r>
                    <m:r>
                      <a:rPr lang="en-US" sz="1600" b="0" i="1" smtClean="0">
                        <a:solidFill>
                          <a:srgbClr val="002060"/>
                        </a:solidFill>
                        <a:effectLst/>
                        <a:latin typeface="Cambria Math"/>
                        <a:ea typeface="Calibri"/>
                        <a:cs typeface="Times New Roman"/>
                      </a:rPr>
                      <m:t>           </m:t>
                    </m:r>
                    <m:d>
                      <m:dPr>
                        <m:ctrlPr>
                          <a:rPr lang="en-US" sz="16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mPr>
                          <m:mr>
                            <m:e>
                              <m:r>
                                <a:rPr lang="en-GB" sz="1600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GB" sz="1600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9</m:t>
                              </m:r>
                            </m:e>
                          </m:mr>
                          <m:mr>
                            <m:e>
                              <m:r>
                                <a:rPr lang="en-GB" sz="1600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sz="1600" b="0" i="1" smtClean="0">
                        <a:solidFill>
                          <a:srgbClr val="002060"/>
                        </a:solidFill>
                        <a:effectLst/>
                        <a:latin typeface="Cambria Math"/>
                        <a:ea typeface="Calibri"/>
                        <a:cs typeface="Times New Roman"/>
                      </a:rPr>
                      <m:t> </m:t>
                    </m:r>
                    <m:r>
                      <a:rPr lang="en-GB" sz="1600" i="1">
                        <a:solidFill>
                          <a:srgbClr val="002060"/>
                        </a:solidFill>
                        <a:effectLst/>
                        <a:latin typeface="Cambria Math"/>
                        <a:ea typeface="Calibri"/>
                        <a:cs typeface="Times New Roman"/>
                      </a:rPr>
                      <m:t>=</m:t>
                    </m:r>
                    <m:r>
                      <a:rPr lang="en-US" sz="1600" b="0" i="1" smtClean="0">
                        <a:solidFill>
                          <a:srgbClr val="002060"/>
                        </a:solidFill>
                        <a:effectLst/>
                        <a:latin typeface="Cambria Math"/>
                        <a:ea typeface="Calibri"/>
                        <a:cs typeface="Times New Roman"/>
                      </a:rPr>
                      <m:t> </m:t>
                    </m:r>
                    <m:r>
                      <a:rPr lang="en-GB" sz="1600" i="1">
                        <a:solidFill>
                          <a:srgbClr val="002060"/>
                        </a:solidFill>
                        <a:effectLst/>
                        <a:latin typeface="Cambria Math"/>
                        <a:ea typeface="Calibri"/>
                        <a:cs typeface="Times New Roman"/>
                      </a:rPr>
                      <m:t>3</m:t>
                    </m:r>
                    <m:d>
                      <m:dPr>
                        <m:ctrlPr>
                          <a:rPr lang="en-US" sz="16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mPr>
                          <m:mr>
                            <m:e>
                              <m:r>
                                <a:rPr lang="en-GB" sz="1600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GB" sz="1600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GB" sz="1600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GB" sz="1600" i="1">
                        <a:solidFill>
                          <a:srgbClr val="002060"/>
                        </a:solidFill>
                        <a:effectLst/>
                        <a:latin typeface="Cambria Math"/>
                        <a:ea typeface="Calibri"/>
                        <a:cs typeface="Times New Roman"/>
                      </a:rPr>
                      <m:t>  → </m:t>
                    </m:r>
                    <m:acc>
                      <m:accPr>
                        <m:chr m:val="⃗"/>
                        <m:ctrlPr>
                          <a:rPr lang="en-US" sz="16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</m:ctrlPr>
                      </m:accPr>
                      <m:e>
                        <m:r>
                          <a:rPr lang="en-GB" sz="1600" i="1">
                            <a:solidFill>
                              <a:srgbClr val="002060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𝑎</m:t>
                        </m:r>
                      </m:e>
                    </m:acc>
                    <m:r>
                      <a:rPr lang="en-GB" sz="1600" i="1">
                        <a:solidFill>
                          <a:srgbClr val="002060"/>
                        </a:solidFill>
                        <a:effectLst/>
                        <a:latin typeface="Cambria Math"/>
                        <a:ea typeface="Calibri"/>
                        <a:cs typeface="Times New Roman"/>
                      </a:rPr>
                      <m:t> || </m:t>
                    </m:r>
                    <m:acc>
                      <m:accPr>
                        <m:chr m:val="⃗"/>
                        <m:ctrlPr>
                          <a:rPr lang="en-US" sz="16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</m:ctrlPr>
                      </m:accPr>
                      <m:e>
                        <m:r>
                          <a:rPr lang="en-GB" sz="1600" i="1">
                            <a:solidFill>
                              <a:srgbClr val="002060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𝑏</m:t>
                        </m:r>
                      </m:e>
                    </m:acc>
                    <m:r>
                      <a:rPr lang="en-GB" sz="1600" i="1">
                        <a:solidFill>
                          <a:srgbClr val="002060"/>
                        </a:solidFill>
                        <a:effectLst/>
                        <a:latin typeface="Cambria Math"/>
                        <a:ea typeface="Calibri"/>
                        <a:cs typeface="Times New Roman"/>
                      </a:rPr>
                      <m:t> </m:t>
                    </m:r>
                  </m:oMath>
                </a14:m>
                <a:r>
                  <a:rPr lang="en-GB" sz="1600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rPr>
                  <a:t> </a:t>
                </a:r>
                <a:endParaRPr lang="en-US" sz="1600" dirty="0">
                  <a:effectLst/>
                  <a:latin typeface="Arial" panose="020B0604020202020204" pitchFamily="34" charset="0"/>
                  <a:ea typeface="Calibri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1" y="2161083"/>
                <a:ext cx="4876800" cy="74353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559451" y="1001248"/>
            <a:ext cx="4335011" cy="908525"/>
            <a:chOff x="609601" y="5105400"/>
            <a:chExt cx="3737700" cy="1002155"/>
          </a:xfrm>
        </p:grpSpPr>
        <p:sp>
          <p:nvSpPr>
            <p:cNvPr id="7" name="Rounded Rectangle 6"/>
            <p:cNvSpPr/>
            <p:nvPr/>
          </p:nvSpPr>
          <p:spPr>
            <a:xfrm>
              <a:off x="609601" y="5105400"/>
              <a:ext cx="3737700" cy="793409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/>
                <p:cNvSpPr/>
                <p:nvPr/>
              </p:nvSpPr>
              <p:spPr>
                <a:xfrm>
                  <a:off x="707571" y="5276500"/>
                  <a:ext cx="3633728" cy="8310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000" i="1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sz="2000" b="0" i="1" smtClean="0">
                          <a:latin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</a:rPr>
                        <m:t>𝑖𝑠</m:t>
                      </m:r>
                      <m:r>
                        <a:rPr lang="en-US" sz="2000" b="0" i="1" smtClean="0">
                          <a:latin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</a:rPr>
                        <m:t>𝑝𝑎𝑟𝑎𝑙𝑙𝑒𝑙</m:t>
                      </m:r>
                      <m:r>
                        <a:rPr lang="en-US" sz="2000" b="0" i="1" smtClean="0">
                          <a:latin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</a:rPr>
                        <m:t>𝑡𝑜</m:t>
                      </m:r>
                      <m:r>
                        <a:rPr lang="en-US" sz="2000" b="0" i="1" smtClean="0">
                          <a:latin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en-US" sz="2000" b="0" i="1" smtClean="0">
                          <a:latin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⇔ 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000" i="1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GB" sz="2000" i="1">
                          <a:latin typeface="Cambria Math"/>
                        </a:rPr>
                        <m:t>= </m:t>
                      </m:r>
                      <m:r>
                        <a:rPr lang="en-GB" sz="2000" i="1">
                          <a:latin typeface="Cambria Math"/>
                        </a:rPr>
                        <m:t>𝑘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000" i="1">
                              <a:latin typeface="Cambria Math"/>
                            </a:rPr>
                            <m:t>𝑏</m:t>
                          </m:r>
                        </m:e>
                      </m:acc>
                    </m:oMath>
                  </a14:m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    </a:t>
                  </a:r>
                  <a14:m>
                    <m:oMath xmlns:m="http://schemas.openxmlformats.org/officeDocument/2006/math">
                      <m:r>
                        <a:rPr lang="en-GB" sz="2000" i="1">
                          <a:latin typeface="Cambria Math"/>
                        </a:rPr>
                        <m:t>𝑘</m:t>
                      </m:r>
                      <m:r>
                        <a:rPr lang="en-GB" sz="2000" i="1">
                          <a:latin typeface="Cambria Math"/>
                        </a:rPr>
                        <m:t>𝜀</m:t>
                      </m:r>
                      <m:r>
                        <a:rPr lang="en-GB" sz="2000" i="1">
                          <a:latin typeface="Cambria Math"/>
                        </a:rPr>
                        <m:t>𝑅</m:t>
                      </m:r>
                    </m:oMath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571" y="5276500"/>
                  <a:ext cx="3633728" cy="83105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24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841366"/>
            <a:ext cx="1600200" cy="1383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73077" y="3754007"/>
                <a:ext cx="5141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𝑃𝑜𝑖𝑛𝑡𝑠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𝑎𝑟𝑒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𝑐𝑜𝑙𝑙𝑖𝑛𝑒𝑎𝑟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𝑖𝑓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𝑡h𝑒𝑦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𝑙𝑖𝑒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𝑜𝑛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𝑡h𝑒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𝑠𝑎𝑚𝑒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𝑙𝑖𝑛𝑒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77" y="3754007"/>
                <a:ext cx="5141279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ounded Rectangle 11"/>
          <p:cNvSpPr/>
          <p:nvPr/>
        </p:nvSpPr>
        <p:spPr>
          <a:xfrm>
            <a:off x="673077" y="3698014"/>
            <a:ext cx="5141279" cy="48131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908807" y="4265491"/>
                <a:ext cx="5957978" cy="404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𝑎𝑛𝑑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𝑎𝑟𝑒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𝑐𝑜𝑙𝑙𝑖𝑛𝑒𝑎𝑟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⇔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𝐴𝐵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𝑘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𝐴𝐶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r>
                      <a:rPr lang="en-US" b="0" i="1" dirty="0" smtClean="0">
                        <a:latin typeface="Cambria Math"/>
                      </a:rPr>
                      <m:t>𝑓𝑜𝑟</m:t>
                    </m:r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r>
                      <a:rPr lang="en-US" b="0" i="1" dirty="0" smtClean="0">
                        <a:latin typeface="Cambria Math"/>
                      </a:rPr>
                      <m:t>𝑠𝑜𝑚𝑒</m:t>
                    </m:r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r>
                      <a:rPr lang="en-US" b="0" i="1" dirty="0" smtClean="0">
                        <a:latin typeface="Cambria Math"/>
                      </a:rPr>
                      <m:t>𝑠𝑐𝑎𝑙𝑎𝑟</m:t>
                    </m:r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r>
                      <a:rPr lang="en-US" b="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807" y="4265491"/>
                <a:ext cx="5957978" cy="404791"/>
              </a:xfrm>
              <a:prstGeom prst="rect">
                <a:avLst/>
              </a:prstGeom>
              <a:blipFill rotWithShape="1">
                <a:blip r:embed="rId7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153980" y="4876800"/>
                <a:ext cx="42739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(</m:t>
                      </m:r>
                      <m:r>
                        <a:rPr lang="en-US" sz="1600" b="0" i="1" smtClean="0">
                          <a:latin typeface="Cambria Math"/>
                        </a:rPr>
                        <m:t>𝑜𝑛𝑒</m:t>
                      </m:r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</a:rPr>
                        <m:t>𝑐𝑜𝑚𝑚𝑜𝑛</m:t>
                      </m:r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</a:rPr>
                        <m:t>𝑝𝑜𝑖𝑛𝑡</m:t>
                      </m:r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</a:rPr>
                        <m:t>𝑎𝑛𝑑</m:t>
                      </m:r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</a:rPr>
                        <m:t>𝑡h𝑒</m:t>
                      </m:r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</a:rPr>
                        <m:t>𝑠𝑎𝑚𝑒</m:t>
                      </m:r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</a:rPr>
                        <m:t>𝑑𝑖𝑟𝑒𝑐𝑡𝑖𝑜𝑛</m:t>
                      </m:r>
                      <m:r>
                        <a:rPr lang="en-US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980" y="4876800"/>
                <a:ext cx="4273926" cy="338554"/>
              </a:xfrm>
              <a:prstGeom prst="rect">
                <a:avLst/>
              </a:prstGeom>
              <a:blipFill rotWithShape="1">
                <a:blip r:embed="rId8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494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9800" y="152400"/>
            <a:ext cx="51908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ARE  3 </a:t>
            </a:r>
            <a:r>
              <a:rPr lang="en-GB" sz="28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POINTS </a:t>
            </a:r>
            <a:r>
              <a:rPr lang="en-GB" sz="2800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COLLINEAR ?</a:t>
            </a:r>
            <a:endParaRPr lang="en-US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18455" y="3966753"/>
            <a:ext cx="79683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that P(0, 2, 4), Q(10, 0, 0) and R(5, 1, 2) are collinear.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59971" y="5613170"/>
                <a:ext cx="7086600" cy="7472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𝑄𝑅</m:t>
                        </m:r>
                      </m:e>
                    </m:acc>
                    <m:r>
                      <a:rPr lang="en-GB" sz="20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</a:rPr>
                      <m:t> </m:t>
                    </m:r>
                    <m:r>
                      <a:rPr lang="en-GB" sz="20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</a:rPr>
                      <m:t>𝑎𝑛𝑑</m:t>
                    </m:r>
                    <m:r>
                      <a:rPr lang="en-GB" sz="20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𝑃𝑅</m:t>
                        </m:r>
                      </m:e>
                    </m:acc>
                    <m:r>
                      <a:rPr lang="en-GB" sz="20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</a:rPr>
                      <m:t>    </m:t>
                    </m:r>
                  </m:oMath>
                </a14:m>
                <a:r>
                  <a:rPr lang="en-GB" sz="2000" dirty="0">
                    <a:solidFill>
                      <a:schemeClr val="tx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have a common direction and a common point. </a:t>
                </a:r>
                <a:endParaRPr lang="en-US" sz="2000" dirty="0">
                  <a:solidFill>
                    <a:schemeClr val="tx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GB" sz="2000" dirty="0" smtClean="0">
                    <a:solidFill>
                      <a:schemeClr val="tx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Therefore </a:t>
                </a:r>
                <a:r>
                  <a:rPr lang="en-GB" sz="2000" dirty="0">
                    <a:solidFill>
                      <a:schemeClr val="tx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P, Q and R are collinear.  </a:t>
                </a:r>
                <a:endParaRPr lang="en-US" sz="2000" dirty="0">
                  <a:solidFill>
                    <a:schemeClr val="tx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971" y="5613170"/>
                <a:ext cx="7086600" cy="747256"/>
              </a:xfrm>
              <a:prstGeom prst="rect">
                <a:avLst/>
              </a:prstGeom>
              <a:blipFill rotWithShape="1">
                <a:blip r:embed="rId2"/>
                <a:stretch>
                  <a:fillRect l="-86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2"/>
              <p:cNvSpPr txBox="1">
                <a:spLocks noChangeArrowheads="1"/>
              </p:cNvSpPr>
              <p:nvPr/>
            </p:nvSpPr>
            <p:spPr bwMode="auto">
              <a:xfrm>
                <a:off x="718456" y="4366863"/>
                <a:ext cx="7663544" cy="79057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000" i="1" smtClean="0">
                          <a:solidFill>
                            <a:srgbClr val="00206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  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accPr>
                        <m:e>
                          <m:r>
                            <a:rPr lang="en-GB" sz="2000" i="1">
                              <a:solidFill>
                                <a:srgbClr val="00206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𝑃𝑅</m:t>
                          </m:r>
                        </m:e>
                      </m:acc>
                      <m:r>
                        <a:rPr lang="en-GB" sz="2000" i="1">
                          <a:solidFill>
                            <a:srgbClr val="00206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2000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000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000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2000" i="1">
                          <a:solidFill>
                            <a:srgbClr val="00206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, 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accPr>
                        <m:e>
                          <m:r>
                            <a:rPr lang="en-GB" sz="2000" i="1">
                              <a:solidFill>
                                <a:srgbClr val="00206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𝑄𝑅</m:t>
                          </m:r>
                        </m:e>
                      </m:acc>
                      <m:r>
                        <a:rPr lang="en-GB" sz="2000" i="1">
                          <a:solidFill>
                            <a:srgbClr val="00206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= 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2000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−5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000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000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2000" i="1">
                          <a:solidFill>
                            <a:srgbClr val="00206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                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accPr>
                        <m:e>
                          <m:r>
                            <a:rPr lang="en-GB" sz="2000" i="1">
                              <a:solidFill>
                                <a:srgbClr val="00206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𝑄𝑅</m:t>
                          </m:r>
                        </m:e>
                      </m:acc>
                      <m:r>
                        <a:rPr lang="en-GB" sz="2000" i="1">
                          <a:solidFill>
                            <a:srgbClr val="00206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= −1×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accPr>
                        <m:e>
                          <m:r>
                            <a:rPr lang="en-GB" sz="2000" i="1">
                              <a:solidFill>
                                <a:srgbClr val="00206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𝑃𝑅</m:t>
                          </m:r>
                        </m:e>
                      </m:acc>
                      <m:r>
                        <a:rPr lang="en-GB" sz="2000" i="1">
                          <a:solidFill>
                            <a:srgbClr val="00206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    </m:t>
                      </m:r>
                    </m:oMath>
                  </m:oMathPara>
                </a14:m>
                <a:endParaRPr lang="en-US" sz="2000" dirty="0">
                  <a:effectLst/>
                  <a:latin typeface="Arial" panose="020B0604020202020204" pitchFamily="34" charset="0"/>
                  <a:ea typeface="Calibri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8456" y="4366863"/>
                <a:ext cx="7663544" cy="790575"/>
              </a:xfrm>
              <a:prstGeom prst="rect">
                <a:avLst/>
              </a:prstGeom>
              <a:blipFill rotWithShape="1">
                <a:blip r:embed="rId3"/>
                <a:stretch>
                  <a:fillRect b="-2384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6200" y="870857"/>
            <a:ext cx="8610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"/>
              </a:rPr>
              <a:t>How can you check it: 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 smtClean="0">
                <a:latin typeface="Arial "/>
              </a:rPr>
              <a:t>Form two vectors with these three points. </a:t>
            </a:r>
          </a:p>
          <a:p>
            <a:r>
              <a:rPr lang="en-US" sz="2000" dirty="0">
                <a:latin typeface="Arial "/>
              </a:rPr>
              <a:t> </a:t>
            </a:r>
            <a:r>
              <a:rPr lang="en-US" sz="2000" dirty="0" smtClean="0">
                <a:latin typeface="Arial "/>
              </a:rPr>
              <a:t>      They will definitely have one common point.</a:t>
            </a:r>
          </a:p>
          <a:p>
            <a:pPr marL="457200" indent="-457200">
              <a:lnSpc>
                <a:spcPct val="150000"/>
              </a:lnSpc>
              <a:buAutoNum type="arabicPeriod" startAt="2"/>
            </a:pPr>
            <a:r>
              <a:rPr lang="en-US" sz="2000" dirty="0" smtClean="0">
                <a:latin typeface="Arial "/>
              </a:rPr>
              <a:t>Check if these two vectors are parallel.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33400" y="3886200"/>
            <a:ext cx="7413171" cy="2667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76200" y="2530902"/>
            <a:ext cx="8305800" cy="861774"/>
            <a:chOff x="76200" y="2530902"/>
            <a:chExt cx="8305800" cy="861774"/>
          </a:xfrm>
        </p:grpSpPr>
        <p:sp>
          <p:nvSpPr>
            <p:cNvPr id="9" name="Rounded Rectangle 8"/>
            <p:cNvSpPr/>
            <p:nvPr/>
          </p:nvSpPr>
          <p:spPr>
            <a:xfrm>
              <a:off x="76200" y="2530902"/>
              <a:ext cx="8077200" cy="861774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228600" y="2530902"/>
                  <a:ext cx="8153400" cy="86177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dirty="0" smtClean="0">
                      <a:latin typeface="Arial "/>
                    </a:rPr>
                    <a:t> </a:t>
                  </a:r>
                  <a:r>
                    <a:rPr lang="en-US" sz="2000" dirty="0" smtClean="0">
                      <a:latin typeface="Arial "/>
                    </a:rPr>
                    <a:t>If two vectors have a common point and are parallel (or antiparallel)</a:t>
                  </a:r>
                </a:p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i="1" smtClean="0">
                          <a:latin typeface="Cambria Math"/>
                          <a:ea typeface="Cambria Math"/>
                        </a:rPr>
                        <m:t>∴</m:t>
                      </m:r>
                    </m:oMath>
                  </a14:m>
                  <a:r>
                    <a:rPr lang="en-US" sz="2000" dirty="0" smtClean="0">
                      <a:latin typeface="Arial "/>
                    </a:rPr>
                    <a:t>  points are collinear.</a:t>
                  </a:r>
                  <a:endParaRPr lang="en-US" sz="2000" dirty="0">
                    <a:latin typeface="Arial "/>
                  </a:endParaRPr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" y="2530902"/>
                  <a:ext cx="8153400" cy="86177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75" b="-119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066800"/>
            <a:ext cx="13716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971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 animBg="1"/>
      <p:bldP spid="6" grpId="0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0475" y="39431"/>
            <a:ext cx="67478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"/>
              </a:rPr>
              <a:t>THE  DIVISION  OF  </a:t>
            </a:r>
            <a:r>
              <a:rPr lang="en-GB" sz="28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"/>
              </a:rPr>
              <a:t>A </a:t>
            </a:r>
            <a:r>
              <a:rPr lang="en-GB" sz="2800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"/>
              </a:rPr>
              <a:t> LINE  </a:t>
            </a:r>
            <a:r>
              <a:rPr lang="en-GB" sz="28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"/>
              </a:rPr>
              <a:t>SEGMENT</a:t>
            </a:r>
            <a:endParaRPr lang="en-US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105616" y="582397"/>
                <a:ext cx="6781800" cy="4394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i="1" dirty="0" smtClean="0">
                    <a:latin typeface="Arial "/>
                  </a:rPr>
                  <a:t>X</a:t>
                </a:r>
                <a:r>
                  <a:rPr lang="en-US" sz="2000" dirty="0">
                    <a:latin typeface="Arial "/>
                  </a:rPr>
                  <a:t> divides </a:t>
                </a:r>
                <a:r>
                  <a:rPr lang="en-US" sz="2000" b="1" dirty="0">
                    <a:latin typeface="Arial "/>
                  </a:rPr>
                  <a:t>[</a:t>
                </a:r>
                <a:r>
                  <a:rPr lang="en-US" sz="2000" b="1" dirty="0" smtClean="0">
                    <a:latin typeface="Arial "/>
                  </a:rPr>
                  <a:t>AB]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  <a:ea typeface="Cambria Math"/>
                      </a:rPr>
                      <m:t>≡</m:t>
                    </m:r>
                    <m:acc>
                      <m:accPr>
                        <m:chr m:val="̅"/>
                        <m:ctrlPr>
                          <a:rPr lang="en-US" sz="2000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sz="2000" b="1" i="0" smtClean="0">
                            <a:latin typeface="Cambria Math"/>
                            <a:ea typeface="Cambria Math"/>
                          </a:rPr>
                          <m:t>AB</m:t>
                        </m:r>
                      </m:e>
                    </m:acc>
                  </m:oMath>
                </a14:m>
                <a:r>
                  <a:rPr lang="en-US" sz="2000" b="1" dirty="0" smtClean="0">
                    <a:latin typeface="Arial "/>
                  </a:rPr>
                  <a:t>  </a:t>
                </a:r>
                <a:r>
                  <a:rPr lang="en-US" sz="2000" dirty="0" smtClean="0">
                    <a:latin typeface="Arial "/>
                  </a:rPr>
                  <a:t>in </a:t>
                </a:r>
                <a:r>
                  <a:rPr lang="en-US" sz="2000" dirty="0">
                    <a:latin typeface="Arial "/>
                  </a:rPr>
                  <a:t>the ratio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𝑎</m:t>
                    </m:r>
                    <m:r>
                      <a:rPr lang="en-US" sz="2000" i="1">
                        <a:latin typeface="Cambria Math"/>
                      </a:rPr>
                      <m:t>:</m:t>
                    </m:r>
                    <m:r>
                      <a:rPr lang="en-US" sz="2000" i="1"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dirty="0">
                    <a:latin typeface="Arial "/>
                  </a:rPr>
                  <a:t>  means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  <m: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sz="2000" i="1">
                        <a:latin typeface="Cambria Math"/>
                      </a:rPr>
                      <m:t>:</m:t>
                    </m:r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𝑋</m:t>
                        </m:r>
                        <m:r>
                          <a:rPr lang="en-US" sz="2000" i="1">
                            <a:latin typeface="Cambria Math"/>
                          </a:rPr>
                          <m:t>𝐵</m:t>
                        </m:r>
                      </m:e>
                    </m:acc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𝑎</m:t>
                    </m:r>
                    <m:r>
                      <a:rPr lang="en-US" sz="2000" i="1">
                        <a:latin typeface="Cambria Math"/>
                      </a:rPr>
                      <m:t> :</m:t>
                    </m:r>
                    <m:r>
                      <a:rPr lang="en-US" sz="2000" i="1">
                        <a:latin typeface="Cambria Math"/>
                      </a:rPr>
                      <m:t>𝑏</m:t>
                    </m:r>
                  </m:oMath>
                </a14:m>
                <a:endParaRPr lang="en-US" sz="2000" dirty="0">
                  <a:latin typeface="Arial 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616" y="582397"/>
                <a:ext cx="6781800" cy="439479"/>
              </a:xfrm>
              <a:prstGeom prst="rect">
                <a:avLst/>
              </a:prstGeom>
              <a:blipFill rotWithShape="1">
                <a:blip r:embed="rId2"/>
                <a:stretch>
                  <a:fillRect l="-89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8452" y="1711346"/>
            <a:ext cx="26470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"/>
              </a:rPr>
              <a:t>INTERNAL DIVISION</a:t>
            </a:r>
            <a:endParaRPr lang="en-US" sz="20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8452" y="2111456"/>
            <a:ext cx="294523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 "/>
                <a:ea typeface="Times New Roman" pitchFamily="18" charset="0"/>
                <a:cs typeface="Calibri" pitchFamily="34" charset="0"/>
              </a:rPr>
              <a:t>P divides [AB] internally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 "/>
                <a:ea typeface="Times New Roman" pitchFamily="18" charset="0"/>
                <a:cs typeface="Calibri" pitchFamily="34" charset="0"/>
              </a:rPr>
              <a:t>in ratio 1:3. Find P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 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452" y="3857368"/>
            <a:ext cx="28746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rial "/>
              </a:rPr>
              <a:t> </a:t>
            </a:r>
            <a:r>
              <a:rPr lang="en-US" sz="2000" i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"/>
              </a:rPr>
              <a:t>EXTERNAL </a:t>
            </a:r>
            <a:r>
              <a:rPr lang="en-US" sz="2000" i="1" dirty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"/>
              </a:rPr>
              <a:t>DIVISION </a:t>
            </a:r>
            <a:endParaRPr lang="en-US" sz="2000" dirty="0">
              <a:solidFill>
                <a:srgbClr val="0066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310" y="4277919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>
                <a:solidFill>
                  <a:srgbClr val="006666"/>
                </a:solidFill>
                <a:latin typeface="Arial "/>
              </a:rPr>
              <a:t>X </a:t>
            </a:r>
            <a:r>
              <a:rPr lang="en-US" sz="2000" dirty="0">
                <a:solidFill>
                  <a:srgbClr val="006666"/>
                </a:solidFill>
                <a:latin typeface="Arial "/>
              </a:rPr>
              <a:t>divide [AB] externally in ratio 2:1, </a:t>
            </a:r>
            <a:endParaRPr lang="en-US" sz="2000" dirty="0" smtClean="0">
              <a:solidFill>
                <a:srgbClr val="006666"/>
              </a:solidFill>
              <a:latin typeface="Arial "/>
            </a:endParaRPr>
          </a:p>
          <a:p>
            <a:r>
              <a:rPr lang="en-US" sz="2000" dirty="0" smtClean="0">
                <a:solidFill>
                  <a:srgbClr val="006666"/>
                </a:solidFill>
                <a:latin typeface="Arial "/>
              </a:rPr>
              <a:t>or </a:t>
            </a:r>
          </a:p>
          <a:p>
            <a:r>
              <a:rPr lang="en-US" sz="2000" dirty="0" smtClean="0">
                <a:solidFill>
                  <a:srgbClr val="006666"/>
                </a:solidFill>
                <a:latin typeface="Arial "/>
              </a:rPr>
              <a:t>X </a:t>
            </a:r>
            <a:r>
              <a:rPr lang="en-US" sz="2000" dirty="0">
                <a:solidFill>
                  <a:srgbClr val="006666"/>
                </a:solidFill>
                <a:latin typeface="Arial "/>
              </a:rPr>
              <a:t>divide [AB]  in ratio –</a:t>
            </a:r>
            <a:r>
              <a:rPr lang="en-US" sz="2000" dirty="0" smtClean="0">
                <a:solidFill>
                  <a:srgbClr val="006666"/>
                </a:solidFill>
                <a:latin typeface="Arial "/>
              </a:rPr>
              <a:t>2:1. Find Q</a:t>
            </a:r>
            <a:endParaRPr lang="en-US" sz="2000" dirty="0">
              <a:solidFill>
                <a:srgbClr val="006666"/>
              </a:solidFill>
              <a:latin typeface="Arial 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58225" y="1134139"/>
            <a:ext cx="2855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smtClean="0">
                <a:solidFill>
                  <a:srgbClr val="C00000"/>
                </a:solidFill>
                <a:latin typeface="Arial "/>
              </a:rPr>
              <a:t>A = </a:t>
            </a:r>
            <a:r>
              <a:rPr lang="en-GB" sz="1600" dirty="0">
                <a:solidFill>
                  <a:srgbClr val="C00000"/>
                </a:solidFill>
                <a:latin typeface="Arial "/>
              </a:rPr>
              <a:t>(2, 7, 8)  </a:t>
            </a:r>
            <a:r>
              <a:rPr lang="en-GB" sz="1600" dirty="0" smtClean="0">
                <a:solidFill>
                  <a:srgbClr val="C00000"/>
                </a:solidFill>
                <a:latin typeface="Arial "/>
              </a:rPr>
              <a:t>    </a:t>
            </a:r>
            <a:r>
              <a:rPr lang="en-GB" sz="1600" dirty="0">
                <a:solidFill>
                  <a:srgbClr val="C00000"/>
                </a:solidFill>
                <a:latin typeface="Arial "/>
              </a:rPr>
              <a:t>B </a:t>
            </a:r>
            <a:r>
              <a:rPr lang="en-GB" sz="1600" dirty="0" smtClean="0">
                <a:solidFill>
                  <a:srgbClr val="C00000"/>
                </a:solidFill>
                <a:latin typeface="Arial "/>
              </a:rPr>
              <a:t>= </a:t>
            </a:r>
            <a:r>
              <a:rPr lang="en-GB" sz="1600" dirty="0">
                <a:solidFill>
                  <a:srgbClr val="C00000"/>
                </a:solidFill>
                <a:latin typeface="Arial "/>
              </a:rPr>
              <a:t>( 2, 3, 12</a:t>
            </a:r>
            <a:r>
              <a:rPr lang="en-GB" sz="1600" dirty="0" smtClean="0">
                <a:solidFill>
                  <a:srgbClr val="C00000"/>
                </a:solidFill>
                <a:latin typeface="Arial "/>
              </a:rPr>
              <a:t>)</a:t>
            </a:r>
            <a:endParaRPr lang="en-US" sz="1600" dirty="0">
              <a:solidFill>
                <a:srgbClr val="C00000"/>
              </a:solidFill>
              <a:latin typeface="Arial 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4343948" y="2471972"/>
                <a:ext cx="1782091" cy="7091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5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5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5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5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500" i="1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5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5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5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15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5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5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5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sz="15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US" sz="15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5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500" i="1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500" i="1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−4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500" i="1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500" dirty="0"/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948" y="2471972"/>
                <a:ext cx="1782091" cy="70916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95497" y="2831873"/>
                <a:ext cx="3003258" cy="5533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6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𝐴𝑃</m:t>
                          </m:r>
                        </m:e>
                      </m:acc>
                      <m:r>
                        <a:rPr lang="en-GB" sz="1600" i="1">
                          <a:solidFill>
                            <a:srgbClr val="7030A0"/>
                          </a:solidFill>
                          <a:latin typeface="Cambria Math"/>
                        </a:rPr>
                        <m:t>:</m:t>
                      </m:r>
                      <m:acc>
                        <m:accPr>
                          <m:chr m:val="⃗"/>
                          <m:ctrlPr>
                            <a:rPr lang="en-US" sz="1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6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𝑃𝐵</m:t>
                          </m:r>
                        </m:e>
                      </m:acc>
                      <m:r>
                        <a:rPr lang="en-GB" sz="1600" i="1">
                          <a:solidFill>
                            <a:srgbClr val="7030A0"/>
                          </a:solidFill>
                          <a:latin typeface="Cambria Math"/>
                        </a:rPr>
                        <m:t>=1:3  </m:t>
                      </m:r>
                      <m:r>
                        <a:rPr lang="en-GB" sz="160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→</m:t>
                      </m:r>
                      <m:r>
                        <a:rPr lang="en-GB" sz="1600" i="1">
                          <a:solidFill>
                            <a:srgbClr val="7030A0"/>
                          </a:solidFill>
                          <a:latin typeface="Cambria Math"/>
                        </a:rPr>
                        <m:t>  </m:t>
                      </m:r>
                      <m:acc>
                        <m:accPr>
                          <m:chr m:val="⃗"/>
                          <m:ctrlPr>
                            <a:rPr lang="en-US" sz="1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6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𝐴𝑃</m:t>
                          </m:r>
                        </m:e>
                      </m:acc>
                      <m:r>
                        <a:rPr lang="en-GB" sz="160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sz="16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en-GB" sz="1600" i="1">
                          <a:solidFill>
                            <a:srgbClr val="7030A0"/>
                          </a:solidFill>
                          <a:latin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sz="1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6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𝐴𝐵</m:t>
                          </m:r>
                        </m:e>
                      </m:acc>
                      <m:r>
                        <a:rPr lang="en-GB" sz="16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97" y="2831873"/>
                <a:ext cx="3003258" cy="55335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565016" y="5290113"/>
                <a:ext cx="1735603" cy="707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50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500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500" b="0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500" b="0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500" i="1">
                                    <a:solidFill>
                                      <a:srgbClr val="006666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500" b="0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500" b="0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500" b="0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1500" b="0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−12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500" b="0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500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500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500" i="1">
                                    <a:solidFill>
                                      <a:srgbClr val="006666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500" i="1">
                                    <a:solidFill>
                                      <a:srgbClr val="006666"/>
                                    </a:solidFill>
                                    <a:latin typeface="Cambria Math"/>
                                  </a:rPr>
                                  <m:t>−4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500" i="1">
                                    <a:solidFill>
                                      <a:srgbClr val="006666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016" y="5290113"/>
                <a:ext cx="1735603" cy="70769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4398199" y="3390192"/>
            <a:ext cx="1811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point P is (2, 6, 9)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635310" y="6152744"/>
            <a:ext cx="202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6666"/>
                </a:solidFill>
              </a:rPr>
              <a:t>point Q is (2</a:t>
            </a:r>
            <a:r>
              <a:rPr lang="en-GB" dirty="0" smtClean="0">
                <a:solidFill>
                  <a:srgbClr val="006666"/>
                </a:solidFill>
              </a:rPr>
              <a:t>,– 1,16</a:t>
            </a:r>
            <a:r>
              <a:rPr lang="en-GB" dirty="0">
                <a:solidFill>
                  <a:srgbClr val="006666"/>
                </a:solidFill>
              </a:rPr>
              <a:t>)</a:t>
            </a:r>
            <a:endParaRPr lang="en-US" dirty="0">
              <a:solidFill>
                <a:srgbClr val="00666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518845" y="5601212"/>
                <a:ext cx="1612877" cy="3701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600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𝐴𝑄</m:t>
                          </m:r>
                        </m:e>
                      </m:acc>
                      <m:r>
                        <a:rPr lang="en-GB" sz="1600" i="1">
                          <a:solidFill>
                            <a:srgbClr val="006666"/>
                          </a:solidFill>
                          <a:latin typeface="Cambria Math"/>
                        </a:rPr>
                        <m:t>:</m:t>
                      </m:r>
                      <m:acc>
                        <m:accPr>
                          <m:chr m:val="⃗"/>
                          <m:ctrlPr>
                            <a:rPr lang="en-US" sz="1600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600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𝑄𝐵</m:t>
                          </m:r>
                        </m:e>
                      </m:acc>
                      <m:r>
                        <a:rPr lang="en-GB" sz="1600" i="1">
                          <a:solidFill>
                            <a:srgbClr val="006666"/>
                          </a:solidFill>
                          <a:latin typeface="Cambria Math"/>
                        </a:rPr>
                        <m:t>=−2:1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45" y="5601212"/>
                <a:ext cx="1612877" cy="370101"/>
              </a:xfrm>
              <a:prstGeom prst="rect">
                <a:avLst/>
              </a:prstGeom>
              <a:blipFill rotWithShape="0"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35419" y="1523618"/>
            <a:ext cx="2472930" cy="11004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396142" y="1719625"/>
                <a:ext cx="1355499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𝐴𝑃</m:t>
                          </m:r>
                        </m:e>
                      </m:acc>
                      <m:r>
                        <a:rPr lang="en-GB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en-GB" i="1">
                          <a:solidFill>
                            <a:srgbClr val="7030A0"/>
                          </a:solidFill>
                          <a:latin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𝐴𝐵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142" y="1719625"/>
                <a:ext cx="1355499" cy="61093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60440" y="3909928"/>
            <a:ext cx="2664901" cy="14411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733769" y="4693277"/>
                <a:ext cx="1157817" cy="4047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𝐵𝑄</m:t>
                          </m:r>
                        </m:e>
                      </m:acc>
                      <m:r>
                        <a:rPr lang="en-GB" i="1">
                          <a:solidFill>
                            <a:srgbClr val="006666"/>
                          </a:solidFill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𝐴𝐵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769" y="4693277"/>
                <a:ext cx="1157817" cy="404791"/>
              </a:xfrm>
              <a:prstGeom prst="rect">
                <a:avLst/>
              </a:prstGeom>
              <a:blipFill rotWithShape="0">
                <a:blip r:embed="rId1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578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  <p:bldP spid="7" grpId="0"/>
      <p:bldP spid="8" grpId="0"/>
      <p:bldP spid="9" grpId="0"/>
      <p:bldP spid="16" grpId="0"/>
      <p:bldP spid="17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67257" y="47969"/>
            <a:ext cx="44534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DOT/SCALAR  PRODUCT</a:t>
            </a:r>
            <a:endParaRPr lang="en-US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285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>
                <a:spLocks noChangeArrowheads="1"/>
              </p:cNvSpPr>
              <p:nvPr/>
            </p:nvSpPr>
            <p:spPr bwMode="auto">
              <a:xfrm>
                <a:off x="184731" y="1324475"/>
                <a:ext cx="5834546" cy="4456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itchFamily="18" charset="0"/>
                    <a:cs typeface="Arial" panose="020B0604020202020204" pitchFamily="34" charset="0"/>
                  </a:rPr>
                  <a:t>   The dot/scalar product of two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itchFamily="18" charset="0"/>
                    <a:cs typeface="Arial" panose="020B0604020202020204" pitchFamily="34" charset="0"/>
                  </a:rPr>
                  <a:t>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/>
                          </a:rPr>
                          <m:t>𝑏</m:t>
                        </m:r>
                      </m:e>
                    </m:acc>
                  </m:oMath>
                </a14:m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itchFamily="18" charset="0"/>
                    <a:cs typeface="Arial" panose="020B0604020202020204" pitchFamily="34" charset="0"/>
                  </a:rPr>
                  <a:t> is:</a:t>
                </a:r>
                <a:endPara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4731" y="1324475"/>
                <a:ext cx="5834546" cy="445635"/>
              </a:xfrm>
              <a:prstGeom prst="rect">
                <a:avLst/>
              </a:prstGeom>
              <a:blipFill rotWithShape="1">
                <a:blip r:embed="rId2"/>
                <a:stretch>
                  <a:fillRect t="-2740" r="-209" b="-2602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88869" y="1760262"/>
                <a:ext cx="3473900" cy="4702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sz="2000" i="1">
                          <a:latin typeface="Cambria Math"/>
                        </a:rPr>
                        <m:t> • 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en-US" sz="2000" i="1">
                          <a:latin typeface="Cambria Math"/>
                        </a:rPr>
                        <m:t>= 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en-US" sz="2000" i="1">
                          <a:latin typeface="Cambria Math"/>
                        </a:rPr>
                        <m:t> • 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sz="2000" i="1">
                          <a:latin typeface="Cambria Math"/>
                        </a:rPr>
                        <m:t> 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GB" sz="2000" i="1">
                              <a:latin typeface="Cambria Math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69" y="1760262"/>
                <a:ext cx="3473900" cy="470257"/>
              </a:xfrm>
              <a:prstGeom prst="rect">
                <a:avLst/>
              </a:prstGeom>
              <a:blipFill rotWithShape="1">
                <a:blip r:embed="rId3"/>
                <a:stretch>
                  <a:fillRect t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14175" y="3048000"/>
            <a:ext cx="4969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or:  Product of the length of one of them and 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  projection of the other one on the first one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080614" y="109524"/>
                <a:ext cx="28835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7030A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Scalar: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±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/>
                        <a:cs typeface="Arial" panose="020B0604020202020204" pitchFamily="34" charset="0"/>
                      </a:rPr>
                      <m:t>𝑛𝑢𝑚𝑏𝑒𝑟</m:t>
                    </m:r>
                  </m:oMath>
                </a14:m>
                <a:endParaRPr lang="en-US" sz="2400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614" y="109524"/>
                <a:ext cx="2883548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3383" t="-10526" b="-36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V="1">
            <a:off x="1425719" y="4301391"/>
            <a:ext cx="555846" cy="6858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425719" y="4682391"/>
            <a:ext cx="1693403" cy="30480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981565" y="4301391"/>
            <a:ext cx="91854" cy="533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512117" y="4464730"/>
            <a:ext cx="555846" cy="6858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512117" y="4845730"/>
            <a:ext cx="1693403" cy="30480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80000" flipV="1">
            <a:off x="1447005" y="4883830"/>
            <a:ext cx="647700" cy="1524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2272420" y="4813464"/>
                <a:ext cx="3714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420" y="4813464"/>
                <a:ext cx="371448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23333" r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5219696" y="4965864"/>
                <a:ext cx="3714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696" y="4965864"/>
                <a:ext cx="371448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23333" r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1443460" y="4303068"/>
                <a:ext cx="367665" cy="4103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460" y="4303068"/>
                <a:ext cx="367665" cy="41030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4800589" y="4587825"/>
                <a:ext cx="367665" cy="4103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589" y="4587825"/>
                <a:ext cx="367665" cy="41030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 flipV="1">
            <a:off x="4507784" y="3806037"/>
            <a:ext cx="1083360" cy="1344494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5361843" y="4089173"/>
            <a:ext cx="843677" cy="745618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458292" y="4051019"/>
            <a:ext cx="900526" cy="1099511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59" name="Rectangle 2058"/>
              <p:cNvSpPr/>
              <p:nvPr/>
            </p:nvSpPr>
            <p:spPr>
              <a:xfrm rot="18617329">
                <a:off x="4280654" y="4280063"/>
                <a:ext cx="9199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GB" i="1">
                              <a:latin typeface="Cambria Math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59" name="Rectangle 20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17329">
                <a:off x="4280654" y="4280063"/>
                <a:ext cx="919995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 rot="21055190">
                <a:off x="1314480" y="4965863"/>
                <a:ext cx="9127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n-US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GB" i="1">
                              <a:latin typeface="Cambria Math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55190">
                <a:off x="1314480" y="4965863"/>
                <a:ext cx="91275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ounded Rectangle 46"/>
          <p:cNvSpPr/>
          <p:nvPr/>
        </p:nvSpPr>
        <p:spPr bwMode="auto">
          <a:xfrm>
            <a:off x="488869" y="841056"/>
            <a:ext cx="1362456" cy="469229"/>
          </a:xfrm>
          <a:prstGeom prst="roundRect">
            <a:avLst/>
          </a:prstGeom>
          <a:ln>
            <a:noFill/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Definition</a:t>
            </a:r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61" name="Rounded Rectangle 2060"/>
          <p:cNvSpPr/>
          <p:nvPr/>
        </p:nvSpPr>
        <p:spPr>
          <a:xfrm>
            <a:off x="304800" y="762000"/>
            <a:ext cx="5714477" cy="15240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6399269" y="1309590"/>
            <a:ext cx="555846" cy="6858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6399269" y="1690590"/>
            <a:ext cx="1693403" cy="30480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7106848" y="1810724"/>
                <a:ext cx="3714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848" y="1810724"/>
                <a:ext cx="371448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22951" r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6503909" y="1242260"/>
                <a:ext cx="267510" cy="4207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909" y="1242260"/>
                <a:ext cx="267510" cy="420701"/>
              </a:xfrm>
              <a:prstGeom prst="rect">
                <a:avLst/>
              </a:prstGeom>
              <a:blipFill rotWithShape="1">
                <a:blip r:embed="rId13"/>
                <a:stretch>
                  <a:fillRect r="-1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2" name="Arc 2061"/>
          <p:cNvSpPr/>
          <p:nvPr/>
        </p:nvSpPr>
        <p:spPr>
          <a:xfrm>
            <a:off x="6637665" y="1538190"/>
            <a:ext cx="322146" cy="64186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TextBox 2062"/>
          <p:cNvSpPr txBox="1"/>
          <p:nvPr/>
        </p:nvSpPr>
        <p:spPr>
          <a:xfrm>
            <a:off x="6569918" y="1626058"/>
            <a:ext cx="28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03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8" grpId="0"/>
      <p:bldP spid="24" grpId="0"/>
      <p:bldP spid="26" grpId="0"/>
      <p:bldP spid="25" grpId="0"/>
      <p:bldP spid="27" grpId="0"/>
      <p:bldP spid="2059" grpId="0"/>
      <p:bldP spid="45" grpId="0"/>
      <p:bldP spid="47" grpId="0" animBg="1"/>
      <p:bldP spid="2061" grpId="0" animBg="1"/>
      <p:bldP spid="51" grpId="0"/>
      <p:bldP spid="52" grpId="0"/>
      <p:bldP spid="2062" grpId="0" animBg="1"/>
      <p:bldP spid="206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04800" y="2452777"/>
                <a:ext cx="8763000" cy="4171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 •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 =1      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•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=1       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•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=1   </m:t>
                      </m:r>
                      <m:r>
                        <m:rPr>
                          <m:lit/>
                        </m:rPr>
                        <a:rPr lang="en-US" i="0">
                          <a:latin typeface="Cambria Math" panose="02040503050406030204" pitchFamily="18" charset="0"/>
                        </a:rPr>
                        <m:t>&amp;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  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•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=0       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•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=0      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•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0" smtClean="0">
                          <a:latin typeface="Cambria Math"/>
                        </a:rPr>
                        <m:t>    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90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452777"/>
                <a:ext cx="8763000" cy="417102"/>
              </a:xfrm>
              <a:prstGeom prst="rect">
                <a:avLst/>
              </a:prstGeom>
              <a:blipFill rotWithShape="1">
                <a:blip r:embed="rId2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990600" y="4238445"/>
                <a:ext cx="6629400" cy="10831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</a:rPr>
                        <m:t>   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→ </m:t>
                      </m:r>
                      <m:r>
                        <a:rPr lang="en-US" sz="2000" b="0" i="1" smtClean="0">
                          <a:latin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sz="2000" i="1">
                          <a:latin typeface="Cambria Math"/>
                        </a:rPr>
                        <m:t> • 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en-US" sz="20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GB" sz="2000" i="1"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GB" sz="2000" i="1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GB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GB" sz="2000" i="1"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GB" sz="2000" i="1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GB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GB" sz="2000" i="1"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GB" sz="2000" i="1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238445"/>
                <a:ext cx="6629400" cy="108318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900054" y="306404"/>
            <a:ext cx="3290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Cartesian coordinates:</a:t>
            </a:r>
            <a:endParaRPr lang="en-US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076305" y="1066800"/>
                <a:ext cx="2769925" cy="984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and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  </a:t>
                </a:r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305" y="1066800"/>
                <a:ext cx="2769925" cy="98405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219200" y="3352800"/>
                <a:ext cx="5308633" cy="7155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 • 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</m:acc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 +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</m:acc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 +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𝑧</m:t>
                            </m:r>
                          </m:sub>
                        </m:sSub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𝑘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/>
                      </a:rPr>
                      <m:t>•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</m:acc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 +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</m:acc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 +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𝑧</m:t>
                            </m:r>
                          </m:sub>
                        </m:sSub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𝑘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 smtClean="0"/>
                  <a:t>=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3352800"/>
                <a:ext cx="5308633" cy="715581"/>
              </a:xfrm>
              <a:prstGeom prst="rect">
                <a:avLst/>
              </a:prstGeom>
              <a:blipFill rotWithShape="1">
                <a:blip r:embed="rId5"/>
                <a:stretch>
                  <a:fillRect t="-5128" r="-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131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71600" y="171938"/>
            <a:ext cx="35557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Properties of dot product</a:t>
            </a:r>
            <a:endParaRPr lang="en-US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53826" y="948733"/>
                <a:ext cx="2149948" cy="4103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∎    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 • 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 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 • 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26" y="948733"/>
                <a:ext cx="2149948" cy="41030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93915" y="1426029"/>
                <a:ext cx="5943600" cy="432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 ∎   </m:t>
                      </m:r>
                      <m:r>
                        <a:rPr lang="en-US" i="1">
                          <a:latin typeface="Cambria Math"/>
                        </a:rPr>
                        <m:t>𝑖𝑓</m:t>
                      </m:r>
                      <m:r>
                        <a:rPr lang="en-US" i="1">
                          <a:latin typeface="Cambria Math"/>
                        </a:rPr>
                        <m:t>  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𝑎𝑛𝑑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  </m:t>
                      </m:r>
                      <m:r>
                        <a:rPr lang="en-US" i="1">
                          <a:latin typeface="Cambria Math"/>
                        </a:rPr>
                        <m:t>𝑎𝑟𝑒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𝑝𝑎𝑟𝑎𝑙𝑙𝑒𝑙</m:t>
                      </m:r>
                      <m:r>
                        <a:rPr lang="en-US" i="1">
                          <a:latin typeface="Cambria Math"/>
                        </a:rPr>
                        <m:t>, </m:t>
                      </m:r>
                      <m:r>
                        <a:rPr lang="en-US" i="1">
                          <a:latin typeface="Cambria Math"/>
                        </a:rPr>
                        <m:t>𝑡h𝑒𝑛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 • 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 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15" y="1426029"/>
                <a:ext cx="5943600" cy="432554"/>
              </a:xfrm>
              <a:prstGeom prst="rect">
                <a:avLst/>
              </a:prstGeom>
              <a:blipFill rotWithShape="1">
                <a:blip r:embed="rId3"/>
                <a:stretch>
                  <a:fillRect b="-7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42257" y="2050342"/>
                <a:ext cx="5867400" cy="432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 ∎   </m:t>
                      </m:r>
                      <m:r>
                        <a:rPr lang="en-US" i="1" smtClean="0">
                          <a:latin typeface="Cambria Math"/>
                        </a:rPr>
                        <m:t>𝑖𝑓</m:t>
                      </m:r>
                      <m:r>
                        <a:rPr lang="en-US" i="1" smtClean="0">
                          <a:latin typeface="Cambria Math"/>
                        </a:rPr>
                        <m:t>  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𝑎𝑛𝑑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  </m:t>
                      </m:r>
                      <m:r>
                        <a:rPr lang="en-US" i="1">
                          <a:latin typeface="Cambria Math"/>
                        </a:rPr>
                        <m:t>𝑎𝑟𝑒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𝑎𝑛𝑡𝑖𝑝𝑎𝑟𝑎𝑙𝑙𝑒𝑙</m:t>
                      </m:r>
                      <m:r>
                        <a:rPr lang="en-US" i="1">
                          <a:latin typeface="Cambria Math"/>
                        </a:rPr>
                        <m:t>, </m:t>
                      </m:r>
                      <m:r>
                        <a:rPr lang="en-US" i="1">
                          <a:latin typeface="Cambria Math"/>
                        </a:rPr>
                        <m:t>𝑡h𝑒𝑛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 • 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=− 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57" y="2050342"/>
                <a:ext cx="5867400" cy="432554"/>
              </a:xfrm>
              <a:prstGeom prst="rect">
                <a:avLst/>
              </a:prstGeom>
              <a:blipFill rotWithShape="1">
                <a:blip r:embed="rId4"/>
                <a:stretch>
                  <a:fillRect b="-7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18684" y="2590800"/>
                <a:ext cx="2020232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∎    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 • 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 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84" y="2590800"/>
                <a:ext cx="2020232" cy="37555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96913" y="3124200"/>
                <a:ext cx="4325800" cy="432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 ∎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 •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𝑏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 + 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•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 + 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•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               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13" y="3124200"/>
                <a:ext cx="4325800" cy="432554"/>
              </a:xfrm>
              <a:prstGeom prst="rect">
                <a:avLst/>
              </a:prstGeom>
              <a:blipFill rotWithShape="1">
                <a:blip r:embed="rId6"/>
                <a:stretch>
                  <a:fillRect t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53826" y="3733800"/>
                <a:ext cx="7780574" cy="432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   </m:t>
                      </m:r>
                      <m:r>
                        <a:rPr lang="en-US" i="1">
                          <a:latin typeface="Cambria Math"/>
                        </a:rPr>
                        <m:t>∎   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/>
                        </a:rPr>
                        <m:t>  •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•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 + 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•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•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 + 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•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26" y="3733800"/>
                <a:ext cx="7780574" cy="432554"/>
              </a:xfrm>
              <a:prstGeom prst="rect">
                <a:avLst/>
              </a:prstGeom>
              <a:blipFill rotWithShape="1">
                <a:blip r:embed="rId7"/>
                <a:stretch>
                  <a:fillRect t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94658" y="4248071"/>
                <a:ext cx="7511142" cy="432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∎    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 • 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=0  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 ≠0, 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𝑏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≠0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 ↔ 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𝑎𝑛𝑑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𝑎𝑟𝑒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𝑝𝑒𝑟𝑝𝑒𝑛𝑑𝑖𝑐𝑢𝑙𝑎𝑟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658" y="4248071"/>
                <a:ext cx="7511142" cy="432554"/>
              </a:xfrm>
              <a:prstGeom prst="rect">
                <a:avLst/>
              </a:prstGeom>
              <a:blipFill rotWithShape="1">
                <a:blip r:embed="rId8"/>
                <a:stretch>
                  <a:fillRect t="-8451" b="-7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4746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</TotalTime>
  <Words>1322</Words>
  <Application>Microsoft Office PowerPoint</Application>
  <PresentationFormat>On-screen Show (4:3)</PresentationFormat>
  <Paragraphs>344</Paragraphs>
  <Slides>32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Arial </vt:lpstr>
      <vt:lpstr>Calibri</vt:lpstr>
      <vt:lpstr>Cambria Math</vt:lpstr>
      <vt:lpstr>Symbol</vt:lpstr>
      <vt:lpstr>Times New Roman</vt:lpstr>
      <vt:lpstr>Office Theme</vt:lpstr>
      <vt:lpstr>Equation.DSMT4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Jakisa</dc:creator>
  <cp:lastModifiedBy>Bojanna Radja</cp:lastModifiedBy>
  <cp:revision>154</cp:revision>
  <dcterms:created xsi:type="dcterms:W3CDTF">2013-09-27T22:22:37Z</dcterms:created>
  <dcterms:modified xsi:type="dcterms:W3CDTF">2015-09-02T16:43:57Z</dcterms:modified>
</cp:coreProperties>
</file>