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62" r:id="rId3"/>
    <p:sldId id="263" r:id="rId4"/>
    <p:sldId id="264" r:id="rId5"/>
    <p:sldId id="302" r:id="rId6"/>
    <p:sldId id="275" r:id="rId7"/>
    <p:sldId id="303" r:id="rId8"/>
    <p:sldId id="304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0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15CA-5267-49EB-AC66-7A26855FD63A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9F7F-BA3F-4A77-9990-D77DF5A6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microsoft.com/office/2007/relationships/hdphoto" Target="../media/hdphoto4.wdp"/><Relationship Id="rId3" Type="http://schemas.openxmlformats.org/officeDocument/2006/relationships/image" Target="../media/image26.png"/><Relationship Id="rId7" Type="http://schemas.openxmlformats.org/officeDocument/2006/relationships/image" Target="../media/image260.png"/><Relationship Id="rId12" Type="http://schemas.openxmlformats.org/officeDocument/2006/relationships/image" Target="../media/image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10" Type="http://schemas.microsoft.com/office/2007/relationships/hdphoto" Target="../media/hdphoto3.wdp"/><Relationship Id="rId9" Type="http://schemas.openxmlformats.org/officeDocument/2006/relationships/image" Target="../media/image4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0.png"/><Relationship Id="rId7" Type="http://schemas.openxmlformats.org/officeDocument/2006/relationships/image" Target="../media/image8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microsoft.com/office/2007/relationships/hdphoto" Target="../media/hdphoto5.wdp"/><Relationship Id="rId10" Type="http://schemas.openxmlformats.org/officeDocument/2006/relationships/image" Target="../media/image87.png"/><Relationship Id="rId4" Type="http://schemas.openxmlformats.org/officeDocument/2006/relationships/image" Target="../media/image6.png"/><Relationship Id="rId9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4686" y="152400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vector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2524" y="2825315"/>
                <a:ext cx="48768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 a unit vector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direction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is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by: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4" y="2825315"/>
                <a:ext cx="48768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1250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0" y="3854195"/>
                <a:ext cx="1987532" cy="786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 = 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54195"/>
                <a:ext cx="1987532" cy="7866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2667000"/>
            <a:ext cx="3972218" cy="257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65118" y="973795"/>
            <a:ext cx="5502282" cy="1381780"/>
            <a:chOff x="365118" y="973795"/>
            <a:chExt cx="5502282" cy="1381780"/>
          </a:xfrm>
        </p:grpSpPr>
        <p:sp>
          <p:nvSpPr>
            <p:cNvPr id="7" name="Rounded Rectangle 6"/>
            <p:cNvSpPr/>
            <p:nvPr/>
          </p:nvSpPr>
          <p:spPr>
            <a:xfrm>
              <a:off x="365118" y="973795"/>
              <a:ext cx="5426081" cy="13817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61062" y="1765085"/>
              <a:ext cx="53063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 unit vector is a </a:t>
              </a: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whose </a:t>
              </a:r>
              <a:r>
                <a:rPr lang="en-US" sz="20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 is </a:t>
              </a:r>
              <a:r>
                <a:rPr 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45181" y="1153145"/>
              <a:ext cx="1362456" cy="469229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charset="0"/>
                </a:rPr>
                <a:t>Definition</a:t>
              </a: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Arial" charset="0"/>
                </a:rPr>
                <a:t>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096000" y="1480019"/>
            <a:ext cx="26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 gives direction only!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7771" y="5412244"/>
                <a:ext cx="7620000" cy="1147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         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1" y="5412244"/>
                <a:ext cx="7620000" cy="11473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83312" y="4640821"/>
                <a:ext cx="1787477" cy="949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12" y="4640821"/>
                <a:ext cx="1787477" cy="9491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73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860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</a:t>
            </a:r>
            <a:r>
              <a:rPr lang="en-GB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Relationship between lines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D: 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41751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85800" y="2858551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</a:t>
            </a: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D:     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6290" y="3227883"/>
            <a:ext cx="7686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Arial "/>
              </a:rPr>
              <a:t>●  the lines are</a:t>
            </a:r>
            <a:r>
              <a:rPr lang="en-GB" sz="1600" b="1" dirty="0">
                <a:latin typeface="Arial "/>
              </a:rPr>
              <a:t> coplanar</a:t>
            </a:r>
            <a:r>
              <a:rPr lang="en-GB" sz="1600" dirty="0">
                <a:latin typeface="Arial "/>
              </a:rPr>
              <a:t> (they lie in the same plane). They could be</a:t>
            </a:r>
            <a:r>
              <a:rPr lang="en-GB" sz="1600" dirty="0" smtClean="0">
                <a:latin typeface="Arial "/>
              </a:rPr>
              <a:t>:</a:t>
            </a:r>
          </a:p>
          <a:p>
            <a:endParaRPr lang="en-US" sz="1600" dirty="0">
              <a:latin typeface="Arial "/>
            </a:endParaRPr>
          </a:p>
          <a:p>
            <a:r>
              <a:rPr lang="en-GB" sz="1600" dirty="0">
                <a:latin typeface="Arial "/>
              </a:rPr>
              <a:t>  </a:t>
            </a:r>
            <a:r>
              <a:rPr lang="en-GB" sz="1600" dirty="0" smtClean="0">
                <a:latin typeface="Arial "/>
              </a:rPr>
              <a:t>  </a:t>
            </a:r>
            <a:r>
              <a:rPr lang="en-GB" sz="1600" dirty="0">
                <a:latin typeface="Arial "/>
              </a:rPr>
              <a:t>▪ intersecting    </a:t>
            </a:r>
            <a:r>
              <a:rPr lang="en-GB" sz="1600" dirty="0" smtClean="0">
                <a:latin typeface="Arial "/>
              </a:rPr>
              <a:t>             </a:t>
            </a:r>
            <a:r>
              <a:rPr lang="en-GB" sz="1600" dirty="0">
                <a:latin typeface="Arial "/>
              </a:rPr>
              <a:t>▪ parallel         </a:t>
            </a:r>
            <a:r>
              <a:rPr lang="en-GB" sz="1600" dirty="0" smtClean="0">
                <a:latin typeface="Arial "/>
              </a:rPr>
              <a:t>         </a:t>
            </a:r>
            <a:r>
              <a:rPr lang="en-GB" sz="1600" dirty="0">
                <a:latin typeface="Arial "/>
              </a:rPr>
              <a:t>▪ coincident</a:t>
            </a:r>
            <a:endParaRPr lang="en-US" sz="1600" dirty="0"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4958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●  the lines are </a:t>
            </a:r>
            <a:r>
              <a:rPr lang="en-GB" b="1" dirty="0"/>
              <a:t>not coplanar</a:t>
            </a:r>
            <a:r>
              <a:rPr lang="en-GB" dirty="0"/>
              <a:t> and are therefore </a:t>
            </a:r>
            <a:r>
              <a:rPr lang="en-GB" b="1" dirty="0" smtClean="0"/>
              <a:t>skew</a:t>
            </a:r>
          </a:p>
          <a:p>
            <a:r>
              <a:rPr lang="en-GB" b="1" dirty="0"/>
              <a:t> </a:t>
            </a:r>
            <a:r>
              <a:rPr lang="en-GB" b="1" dirty="0" smtClean="0"/>
              <a:t>     </a:t>
            </a:r>
            <a:r>
              <a:rPr lang="en-GB" dirty="0"/>
              <a:t>(neither parallel nor intersecting)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81000" y="2057400"/>
            <a:ext cx="51816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95400" y="141161"/>
            <a:ext cx="6730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COLLINEAR VECTORS 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457201" y="2161083"/>
                <a:ext cx="4876800" cy="7435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    </m:t>
                    </m:r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  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          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3</m:t>
                    </m:r>
                    <m:d>
                      <m:dPr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 → </m:t>
                    </m:r>
                    <m:acc>
                      <m:accPr>
                        <m:chr m:val="⃗"/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|| </m:t>
                    </m:r>
                    <m:acc>
                      <m:accPr>
                        <m:chr m:val="⃗"/>
                        <m:ctrlPr>
                          <a:rPr lang="en-US" sz="1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</m:t>
                        </m:r>
                      </m:e>
                    </m:acc>
                    <m:r>
                      <a:rPr lang="en-GB" sz="1600" i="1">
                        <a:solidFill>
                          <a:srgbClr val="00206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/>
                    <a:cs typeface="Arial" panose="020B0604020202020204" pitchFamily="34" charset="0"/>
                  </a:rPr>
                  <a:t> </a:t>
                </a:r>
                <a:endParaRPr lang="en-US" sz="1600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2161083"/>
                <a:ext cx="4876800" cy="74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59451" y="1001248"/>
            <a:ext cx="4335011" cy="908525"/>
            <a:chOff x="609601" y="5105400"/>
            <a:chExt cx="3737700" cy="1002155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5105400"/>
              <a:ext cx="3737700" cy="79340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707571" y="5276500"/>
                  <a:ext cx="3633728" cy="831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𝑖𝑠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𝑝𝑎𝑟𝑎𝑙𝑙𝑒𝑙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𝑡𝑜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⇔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GB" sz="2000" i="1">
                          <a:latin typeface="Cambria Math"/>
                        </a:rPr>
                        <m:t>= </m:t>
                      </m:r>
                      <m:r>
                        <a:rPr lang="en-GB" sz="2000" i="1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𝑘</m:t>
                      </m:r>
                      <m:r>
                        <a:rPr lang="en-GB" sz="2000" i="1">
                          <a:latin typeface="Cambria Math"/>
                        </a:rPr>
                        <m:t>𝜀</m:t>
                      </m:r>
                      <m:r>
                        <a:rPr lang="en-GB" sz="2000" i="1">
                          <a:latin typeface="Cambria Math"/>
                        </a:rPr>
                        <m:t>𝑅</m:t>
                      </m:r>
                    </m:oMath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71" y="5276500"/>
                  <a:ext cx="3633728" cy="8310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41366"/>
            <a:ext cx="1600200" cy="138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3077" y="3754007"/>
                <a:ext cx="5141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𝑃𝑜𝑖𝑛𝑡𝑠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𝑎𝑟𝑒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𝑐𝑜𝑙𝑙𝑖𝑛𝑒𝑎𝑟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𝑙𝑖𝑒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𝑠𝑎𝑚𝑒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𝑙𝑖𝑛𝑒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7" y="3754007"/>
                <a:ext cx="514127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673077" y="3698014"/>
            <a:ext cx="5141279" cy="4813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8807" y="4265491"/>
                <a:ext cx="595797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𝑐𝑜𝑙𝑙𝑖𝑛𝑒𝑎𝑟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𝑓𝑜𝑟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𝑠𝑜𝑚𝑒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𝑠𝑐𝑎𝑙𝑎𝑟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07" y="4265491"/>
                <a:ext cx="5957978" cy="404791"/>
              </a:xfrm>
              <a:prstGeom prst="rect">
                <a:avLst/>
              </a:prstGeom>
              <a:blipFill rotWithShape="1"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3980" y="4876800"/>
                <a:ext cx="4273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𝑜𝑛𝑒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𝑐𝑜𝑚𝑚𝑜𝑛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𝑝𝑜𝑖𝑛𝑡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𝑠𝑎𝑚𝑒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𝑑𝑖𝑟𝑒𝑐𝑡𝑖𝑜𝑛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80" y="4876800"/>
                <a:ext cx="427392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9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52400"/>
            <a:ext cx="5190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ARE  3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COLLINEAR ?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5" y="3966753"/>
            <a:ext cx="7968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that P(0, 2, 4), Q(10, 0, 0) and R(5, 1, 2) are collinear.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9971" y="5613170"/>
                <a:ext cx="7086600" cy="747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𝑄𝑅</m:t>
                        </m:r>
                      </m:e>
                    </m:acc>
                    <m:r>
                      <a:rPr lang="en-GB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GB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𝑎𝑛𝑑</m:t>
                    </m:r>
                    <m:r>
                      <a:rPr lang="en-GB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𝑃𝑅</m:t>
                        </m:r>
                      </m:e>
                    </m:acc>
                    <m:r>
                      <a:rPr lang="en-GB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GB" sz="20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have a common direction and a common point. 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0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Therefore </a:t>
                </a:r>
                <a:r>
                  <a:rPr lang="en-GB" sz="20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P, Q and R are collinear.  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1" y="5613170"/>
                <a:ext cx="7086600" cy="747256"/>
              </a:xfrm>
              <a:prstGeom prst="rect">
                <a:avLst/>
              </a:prstGeom>
              <a:blipFill rotWithShape="1">
                <a:blip r:embed="rId2"/>
                <a:stretch>
                  <a:fillRect l="-8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718456" y="4366863"/>
                <a:ext cx="7663544" cy="7905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𝑃𝑅</m:t>
                          </m:r>
                        </m:e>
                      </m:acc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𝑄𝑅</m:t>
                          </m:r>
                        </m:e>
                      </m:acc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              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𝑄𝑅</m:t>
                          </m:r>
                        </m:e>
                      </m:acc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−1×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𝑃𝑅</m:t>
                          </m:r>
                        </m:e>
                      </m:acc>
                      <m:r>
                        <a:rPr lang="en-GB" sz="2000" i="1">
                          <a:solidFill>
                            <a:srgbClr val="00206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  </m:t>
                      </m:r>
                    </m:oMath>
                  </m:oMathPara>
                </a14:m>
                <a:endParaRPr lang="en-US" sz="2000" dirty="0">
                  <a:effectLst/>
                  <a:latin typeface="Arial" panose="020B0604020202020204" pitchFamily="34" charset="0"/>
                  <a:ea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456" y="4366863"/>
                <a:ext cx="7663544" cy="790575"/>
              </a:xfrm>
              <a:prstGeom prst="rect">
                <a:avLst/>
              </a:prstGeom>
              <a:blipFill rotWithShape="1">
                <a:blip r:embed="rId3"/>
                <a:stretch>
                  <a:fillRect b="-238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200" y="870857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"/>
              </a:rPr>
              <a:t>How can you check it: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Arial "/>
              </a:rPr>
              <a:t>Form two vectors with these three points. </a:t>
            </a:r>
          </a:p>
          <a:p>
            <a:r>
              <a:rPr lang="en-US" sz="2000" dirty="0">
                <a:latin typeface="Arial "/>
              </a:rPr>
              <a:t> </a:t>
            </a:r>
            <a:r>
              <a:rPr lang="en-US" sz="2000" dirty="0" smtClean="0">
                <a:latin typeface="Arial "/>
              </a:rPr>
              <a:t>      They will definitely have one common point.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000" dirty="0" smtClean="0">
                <a:latin typeface="Arial "/>
              </a:rPr>
              <a:t>Check if these two vectors are parallel.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400" y="3886200"/>
            <a:ext cx="7413171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2530902"/>
            <a:ext cx="8305800" cy="861774"/>
            <a:chOff x="76200" y="2530902"/>
            <a:chExt cx="8305800" cy="861774"/>
          </a:xfrm>
        </p:grpSpPr>
        <p:sp>
          <p:nvSpPr>
            <p:cNvPr id="9" name="Rounded Rectangle 8"/>
            <p:cNvSpPr/>
            <p:nvPr/>
          </p:nvSpPr>
          <p:spPr>
            <a:xfrm>
              <a:off x="76200" y="2530902"/>
              <a:ext cx="8077200" cy="86177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28600" y="2530902"/>
                  <a:ext cx="8153400" cy="8617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latin typeface="Arial "/>
                    </a:rPr>
                    <a:t> </a:t>
                  </a:r>
                  <a:r>
                    <a:rPr lang="en-US" sz="2000" dirty="0" smtClean="0">
                      <a:latin typeface="Arial "/>
                    </a:rPr>
                    <a:t>If two vectors have a common point and are parallel (or antiparallel)</a:t>
                  </a:r>
                </a:p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∴</m:t>
                      </m:r>
                    </m:oMath>
                  </a14:m>
                  <a:r>
                    <a:rPr lang="en-US" sz="2000" dirty="0" smtClean="0">
                      <a:latin typeface="Arial "/>
                    </a:rPr>
                    <a:t>  points are collinear.</a:t>
                  </a:r>
                  <a:endParaRPr lang="en-US" sz="2000" dirty="0">
                    <a:latin typeface="Arial 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2530902"/>
                  <a:ext cx="8153400" cy="8617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5" b="-119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66800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7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0475" y="39431"/>
            <a:ext cx="674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THE  DIVISION  OF 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A </a:t>
            </a:r>
            <a:r>
              <a:rPr lang="en-GB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LINE 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SEGMENT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5616" y="582397"/>
                <a:ext cx="6781800" cy="439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latin typeface="Arial "/>
                  </a:rPr>
                  <a:t>X</a:t>
                </a:r>
                <a:r>
                  <a:rPr lang="en-US" sz="2000" dirty="0">
                    <a:latin typeface="Arial "/>
                  </a:rPr>
                  <a:t> divides </a:t>
                </a:r>
                <a:r>
                  <a:rPr lang="en-US" sz="2000" b="1" dirty="0">
                    <a:latin typeface="Arial "/>
                  </a:rPr>
                  <a:t>[</a:t>
                </a:r>
                <a:r>
                  <a:rPr lang="en-US" sz="2000" b="1" dirty="0" smtClean="0">
                    <a:latin typeface="Arial "/>
                  </a:rPr>
                  <a:t>AB]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/>
                            <a:ea typeface="Cambria Math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sz="2000" b="1" dirty="0" smtClean="0">
                    <a:latin typeface="Arial "/>
                  </a:rPr>
                  <a:t>  </a:t>
                </a:r>
                <a:r>
                  <a:rPr lang="en-US" sz="2000" dirty="0" smtClean="0">
                    <a:latin typeface="Arial "/>
                  </a:rPr>
                  <a:t>in </a:t>
                </a:r>
                <a:r>
                  <a:rPr lang="en-US" sz="2000" dirty="0">
                    <a:latin typeface="Arial "/>
                  </a:rPr>
                  <a:t>the ratio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latin typeface="Arial "/>
                  </a:rPr>
                  <a:t>  means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</a:rPr>
                      <m:t> :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</m:oMath>
                </a14:m>
                <a:endParaRPr lang="en-US" sz="2000" dirty="0">
                  <a:latin typeface="Arial 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16" y="582397"/>
                <a:ext cx="6781800" cy="439479"/>
              </a:xfrm>
              <a:prstGeom prst="rect">
                <a:avLst/>
              </a:prstGeom>
              <a:blipFill rotWithShape="1">
                <a:blip r:embed="rId2"/>
                <a:stretch>
                  <a:fillRect l="-8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8452" y="1711346"/>
            <a:ext cx="2647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INTERNAL DIVISION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452" y="2111456"/>
            <a:ext cx="2945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"/>
                <a:ea typeface="Times New Roman" pitchFamily="18" charset="0"/>
                <a:cs typeface="Calibri" pitchFamily="34" charset="0"/>
              </a:rPr>
              <a:t>P divides [AB] internally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"/>
                <a:ea typeface="Times New Roman" pitchFamily="18" charset="0"/>
                <a:cs typeface="Calibri" pitchFamily="34" charset="0"/>
              </a:rPr>
              <a:t>in ratio 1:3. Find P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 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52" y="3857368"/>
            <a:ext cx="2874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"/>
              </a:rPr>
              <a:t> </a:t>
            </a:r>
            <a:r>
              <a:rPr lang="en-US" sz="2000" i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EXTERNAL </a:t>
            </a:r>
            <a:r>
              <a:rPr lang="en-US" sz="2000" i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DIVISION </a:t>
            </a:r>
            <a:endParaRPr lang="en-US" sz="2000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10" y="427791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  <a:latin typeface="Arial "/>
              </a:rPr>
              <a:t>X </a:t>
            </a:r>
            <a:r>
              <a:rPr lang="en-US" sz="2000" dirty="0">
                <a:solidFill>
                  <a:srgbClr val="006666"/>
                </a:solidFill>
                <a:latin typeface="Arial "/>
              </a:rPr>
              <a:t>divide [AB] externally in ratio 2:1, </a:t>
            </a:r>
            <a:endParaRPr lang="en-US" sz="2000" dirty="0" smtClean="0">
              <a:solidFill>
                <a:srgbClr val="006666"/>
              </a:solidFill>
              <a:latin typeface="Arial "/>
            </a:endParaRPr>
          </a:p>
          <a:p>
            <a:r>
              <a:rPr lang="en-US" sz="2000" dirty="0" smtClean="0">
                <a:solidFill>
                  <a:srgbClr val="006666"/>
                </a:solidFill>
                <a:latin typeface="Arial "/>
              </a:rPr>
              <a:t>or </a:t>
            </a:r>
          </a:p>
          <a:p>
            <a:r>
              <a:rPr lang="en-US" sz="2000" dirty="0" smtClean="0">
                <a:solidFill>
                  <a:srgbClr val="006666"/>
                </a:solidFill>
                <a:latin typeface="Arial "/>
              </a:rPr>
              <a:t>X </a:t>
            </a:r>
            <a:r>
              <a:rPr lang="en-US" sz="2000" dirty="0">
                <a:solidFill>
                  <a:srgbClr val="006666"/>
                </a:solidFill>
                <a:latin typeface="Arial "/>
              </a:rPr>
              <a:t>divide [AB]  in ratio –</a:t>
            </a:r>
            <a:r>
              <a:rPr lang="en-US" sz="2000" dirty="0" smtClean="0">
                <a:solidFill>
                  <a:srgbClr val="006666"/>
                </a:solidFill>
                <a:latin typeface="Arial "/>
              </a:rPr>
              <a:t>2:1. Find Q</a:t>
            </a:r>
            <a:endParaRPr lang="en-US" sz="2000" dirty="0">
              <a:solidFill>
                <a:srgbClr val="006666"/>
              </a:solidFill>
              <a:latin typeface="Arial 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8225" y="1134139"/>
            <a:ext cx="285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Arial "/>
              </a:rPr>
              <a:t>A = </a:t>
            </a:r>
            <a:r>
              <a:rPr lang="en-GB" sz="1600" dirty="0">
                <a:solidFill>
                  <a:srgbClr val="C00000"/>
                </a:solidFill>
                <a:latin typeface="Arial "/>
              </a:rPr>
              <a:t>(2, 7, 8)  </a:t>
            </a:r>
            <a:r>
              <a:rPr lang="en-GB" sz="1600" dirty="0" smtClean="0">
                <a:solidFill>
                  <a:srgbClr val="C00000"/>
                </a:solidFill>
                <a:latin typeface="Arial 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Arial "/>
              </a:rPr>
              <a:t>B </a:t>
            </a:r>
            <a:r>
              <a:rPr lang="en-GB" sz="1600" dirty="0" smtClean="0">
                <a:solidFill>
                  <a:srgbClr val="C00000"/>
                </a:solidFill>
                <a:latin typeface="Arial "/>
              </a:rPr>
              <a:t>= </a:t>
            </a:r>
            <a:r>
              <a:rPr lang="en-GB" sz="1600" dirty="0">
                <a:solidFill>
                  <a:srgbClr val="C00000"/>
                </a:solidFill>
                <a:latin typeface="Arial "/>
              </a:rPr>
              <a:t>( 2, 3, 12</a:t>
            </a:r>
            <a:r>
              <a:rPr lang="en-GB" sz="1600" dirty="0" smtClean="0">
                <a:solidFill>
                  <a:srgbClr val="C00000"/>
                </a:solidFill>
                <a:latin typeface="Arial "/>
              </a:rPr>
              <a:t>)</a:t>
            </a:r>
            <a:endParaRPr lang="en-US" sz="1600" dirty="0">
              <a:solidFill>
                <a:srgbClr val="C00000"/>
              </a:solidFill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343948" y="2471972"/>
                <a:ext cx="1782091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5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5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48" y="2471972"/>
                <a:ext cx="1782091" cy="7091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5497" y="2831873"/>
                <a:ext cx="3003258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𝐴𝑃</m:t>
                          </m:r>
                        </m:e>
                      </m:acc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𝑃𝐵</m:t>
                          </m:r>
                        </m:e>
                      </m:acc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=1:3  </m:t>
                      </m:r>
                      <m:r>
                        <a:rPr lang="en-GB" sz="16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→</m:t>
                      </m:r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𝐴𝑃</m:t>
                          </m:r>
                        </m:e>
                      </m:acc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GB" sz="1600" i="1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n-GB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7" y="2831873"/>
                <a:ext cx="3003258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65016" y="5290113"/>
                <a:ext cx="1735603" cy="707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5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5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5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16" y="5290113"/>
                <a:ext cx="1735603" cy="707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398199" y="3390192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point P is (2, 6, 9)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35310" y="6152744"/>
            <a:ext cx="202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6666"/>
                </a:solidFill>
              </a:rPr>
              <a:t>point Q is (2</a:t>
            </a:r>
            <a:r>
              <a:rPr lang="en-GB" dirty="0" smtClean="0">
                <a:solidFill>
                  <a:srgbClr val="006666"/>
                </a:solidFill>
              </a:rPr>
              <a:t>,– 1,16</a:t>
            </a:r>
            <a:r>
              <a:rPr lang="en-GB" dirty="0">
                <a:solidFill>
                  <a:srgbClr val="006666"/>
                </a:solidFill>
              </a:rPr>
              <a:t>)</a:t>
            </a:r>
            <a:endParaRPr lang="en-US" dirty="0">
              <a:solidFill>
                <a:srgbClr val="0066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8845" y="5601212"/>
                <a:ext cx="1612877" cy="37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𝐴𝑄</m:t>
                          </m:r>
                        </m:e>
                      </m:acc>
                      <m:r>
                        <a:rPr lang="en-GB" sz="1600" i="1">
                          <a:solidFill>
                            <a:srgbClr val="006666"/>
                          </a:solidFill>
                          <a:latin typeface="Cambria Math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𝑄𝐵</m:t>
                          </m:r>
                        </m:e>
                      </m:acc>
                      <m:r>
                        <a:rPr lang="en-GB" sz="1600" i="1">
                          <a:solidFill>
                            <a:srgbClr val="006666"/>
                          </a:solidFill>
                          <a:latin typeface="Cambria Math"/>
                        </a:rPr>
                        <m:t>=−2:1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5" y="5601212"/>
                <a:ext cx="1612877" cy="370101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419" y="1523618"/>
            <a:ext cx="2472930" cy="1100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96142" y="1719625"/>
                <a:ext cx="135549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𝐴𝑃</m:t>
                          </m:r>
                        </m:e>
                      </m:acc>
                      <m:r>
                        <a:rPr lang="en-GB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GB" i="1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2" y="1719625"/>
                <a:ext cx="1355499" cy="61093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0440" y="3909928"/>
            <a:ext cx="2664901" cy="144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33769" y="4693277"/>
                <a:ext cx="1157817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𝐵𝑄</m:t>
                          </m:r>
                        </m:e>
                      </m:acc>
                      <m:r>
                        <a:rPr lang="en-GB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69" y="4693277"/>
                <a:ext cx="1157817" cy="404791"/>
              </a:xfrm>
              <a:prstGeom prst="rect">
                <a:avLst/>
              </a:prstGeom>
              <a:blipFill rotWithShape="0"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7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339334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line is completely determined by a fixed point and its direction.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721606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vectors gives us a very neat way of writing down an </a:t>
            </a:r>
            <a:r>
              <a:rPr lang="en-US" b="1" dirty="0"/>
              <a:t>equation</a:t>
            </a:r>
            <a:r>
              <a:rPr lang="en-US" dirty="0"/>
              <a:t> which gives the </a:t>
            </a:r>
            <a:r>
              <a:rPr lang="en-US" b="1" i="1" dirty="0"/>
              <a:t>position vector</a:t>
            </a:r>
            <a:r>
              <a:rPr lang="en-US" dirty="0"/>
              <a:t> of any point </a:t>
            </a:r>
            <a:r>
              <a:rPr lang="en-US" b="1" i="1" dirty="0"/>
              <a:t>P</a:t>
            </a:r>
            <a:r>
              <a:rPr lang="en-US" dirty="0"/>
              <a:t> on a given straight line. This method works equally well in </a:t>
            </a:r>
            <a:r>
              <a:rPr lang="en-US" b="1" dirty="0"/>
              <a:t>two</a:t>
            </a:r>
            <a:r>
              <a:rPr lang="en-US" dirty="0"/>
              <a:t> or </a:t>
            </a:r>
            <a:r>
              <a:rPr lang="en-US" b="1" dirty="0"/>
              <a:t>three</a:t>
            </a:r>
            <a:r>
              <a:rPr lang="en-US" dirty="0"/>
              <a:t> dimensions.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52400"/>
            <a:ext cx="124136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i="1" cap="all" dirty="0">
                <a:gradFill>
                  <a:gsLst>
                    <a:gs pos="0">
                      <a:srgbClr val="7293C9"/>
                    </a:gs>
                    <a:gs pos="49000">
                      <a:srgbClr val="4B78BB"/>
                    </a:gs>
                    <a:gs pos="50000">
                      <a:srgbClr val="3268A9"/>
                    </a:gs>
                    <a:gs pos="92000">
                      <a:srgbClr val="2F5C92"/>
                    </a:gs>
                    <a:gs pos="100000">
                      <a:srgbClr val="2E5B90"/>
                    </a:gs>
                  </a:gsLst>
                  <a:lin ang="5400000" scaled="0"/>
                </a:gradFill>
                <a:effectLst>
                  <a:reflection blurRad="12700" stA="50000" endPos="50000" dist="5004" dir="5400000" sy="-100000"/>
                </a:effectLst>
                <a:ea typeface="Calibri"/>
                <a:cs typeface="Calibri"/>
              </a:rPr>
              <a:t>lines</a:t>
            </a:r>
            <a:endParaRPr lang="en-US" sz="3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26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501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LINE </a:t>
            </a:r>
            <a:r>
              <a:rPr lang="en-GB" sz="16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EQUATION IN 2 – D and 3 – D COORDINATE SYSTEM </a:t>
            </a:r>
            <a:endParaRPr lang="en-U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495511"/>
            <a:ext cx="2628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● </a:t>
            </a:r>
            <a:r>
              <a:rPr lang="en-GB" sz="1600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Vector </a:t>
            </a:r>
            <a:r>
              <a:rPr lang="en-GB" sz="16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equation of a line</a:t>
            </a:r>
            <a:endParaRPr lang="en-US" sz="16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" y="838200"/>
                <a:ext cx="6705600" cy="621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 "/>
                  </a:rPr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1600" dirty="0">
                    <a:latin typeface="Arial "/>
                  </a:rPr>
                  <a:t> of </a:t>
                </a:r>
                <a:r>
                  <a:rPr lang="en-US" sz="1600" i="1" dirty="0">
                    <a:latin typeface="Arial "/>
                  </a:rPr>
                  <a:t>any</a:t>
                </a:r>
                <a:r>
                  <a:rPr lang="en-US" sz="1600" dirty="0">
                    <a:latin typeface="Arial "/>
                  </a:rPr>
                  <a:t> general point </a:t>
                </a:r>
                <a:r>
                  <a:rPr lang="en-US" sz="1600" b="1" i="1" dirty="0">
                    <a:latin typeface="Arial "/>
                  </a:rPr>
                  <a:t>P</a:t>
                </a:r>
                <a:r>
                  <a:rPr lang="en-US" sz="1600" dirty="0">
                    <a:latin typeface="Arial "/>
                  </a:rPr>
                  <a:t> on the line </a:t>
                </a:r>
                <a:r>
                  <a:rPr lang="en-US" sz="1600" dirty="0" smtClean="0">
                    <a:latin typeface="Arial "/>
                  </a:rPr>
                  <a:t>passing</a:t>
                </a:r>
                <a:r>
                  <a:rPr lang="en-US" sz="1600" dirty="0">
                    <a:latin typeface="Arial "/>
                  </a:rPr>
                  <a:t> </a:t>
                </a:r>
                <a:r>
                  <a:rPr lang="en-US" sz="1600" dirty="0" smtClean="0">
                    <a:latin typeface="Arial "/>
                  </a:rPr>
                  <a:t>through </a:t>
                </a:r>
                <a:r>
                  <a:rPr lang="en-US" sz="1600" dirty="0">
                    <a:latin typeface="Arial "/>
                  </a:rPr>
                  <a:t>point A and having </a:t>
                </a:r>
                <a:r>
                  <a:rPr lang="en-US" sz="1600" b="1" i="1" dirty="0">
                    <a:latin typeface="Arial "/>
                  </a:rPr>
                  <a:t>direction vector</a:t>
                </a:r>
                <a:r>
                  <a:rPr lang="en-US" sz="16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latin typeface="Arial "/>
                  </a:rPr>
                  <a:t>is given by the equation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6705600" cy="621196"/>
              </a:xfrm>
              <a:prstGeom prst="rect">
                <a:avLst/>
              </a:prstGeom>
              <a:blipFill rotWithShape="1">
                <a:blip r:embed="rId2"/>
                <a:stretch>
                  <a:fillRect l="-545" t="-2970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87215" y="1587260"/>
                <a:ext cx="2276777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              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∈</m:t>
                      </m:r>
                      <m:r>
                        <a:rPr lang="en-US" sz="160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5" y="1587260"/>
                <a:ext cx="2276777" cy="3749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2" y="217609"/>
            <a:ext cx="2438400" cy="14635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49717" y="1774747"/>
                <a:ext cx="327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Arial "/>
                  </a:rPr>
                  <a:t> IB Convention: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𝑢𝑠𝑒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b="1" i="1">
                        <a:latin typeface="Cambria Math"/>
                      </a:rPr>
                      <m:t>𝒕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</a:rPr>
                      <m:t>𝑓𝑜𝑟</m:t>
                    </m:r>
                    <m:r>
                      <a:rPr lang="en-US" sz="1400" i="1">
                        <a:latin typeface="Cambria Math"/>
                      </a:rPr>
                      <m:t> 2−</m:t>
                    </m:r>
                    <m:r>
                      <a:rPr lang="en-US" sz="1400" i="1">
                        <a:latin typeface="Cambria Math"/>
                      </a:rPr>
                      <m:t>𝐷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</a:rPr>
                      <m:t>𝑙𝑖𝑛𝑒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endParaRPr lang="en-US" sz="1400" i="1" dirty="0" smtClean="0">
                  <a:latin typeface="Arial "/>
                </a:endParaRPr>
              </a:p>
              <a:p>
                <a:r>
                  <a:rPr lang="en-US" sz="1400" b="1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</a:rPr>
                      <m:t>𝝀</m:t>
                    </m:r>
                    <m:r>
                      <a:rPr lang="en-US" sz="1400" i="1">
                        <a:latin typeface="Cambria Math"/>
                      </a:rPr>
                      <m:t>  </m:t>
                    </m:r>
                    <m:r>
                      <a:rPr lang="en-US" sz="1400" i="1">
                        <a:latin typeface="Cambria Math"/>
                      </a:rPr>
                      <m:t>𝑓𝑜𝑟</m:t>
                    </m:r>
                    <m:r>
                      <a:rPr lang="en-US" sz="1400" i="1">
                        <a:latin typeface="Cambria Math"/>
                      </a:rPr>
                      <m:t> 3−</m:t>
                    </m:r>
                    <m:r>
                      <a:rPr lang="en-US" sz="1400" i="1">
                        <a:latin typeface="Cambria Math"/>
                      </a:rPr>
                      <m:t>𝐷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</a:rPr>
                      <m:t>𝑙𝑖𝑛𝑒</m:t>
                    </m:r>
                  </m:oMath>
                </a14:m>
                <a:r>
                  <a:rPr lang="en-US" sz="1400" dirty="0">
                    <a:latin typeface="Arial 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17" y="1774747"/>
                <a:ext cx="3276600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4914" y="2056950"/>
                <a:ext cx="8247397" cy="885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GB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/>
                        </a:rPr>
                        <m:t>+</m:t>
                      </m:r>
                      <m:r>
                        <a:rPr lang="en-GB" sz="16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/>
                        </a:rPr>
                        <m:t>         </m:t>
                      </m:r>
                      <m:r>
                        <a:rPr lang="en-GB" sz="1600" i="1">
                          <a:latin typeface="Cambria Math"/>
                        </a:rPr>
                        <m:t>𝑜𝑟</m:t>
                      </m:r>
                      <m:r>
                        <a:rPr lang="en-GB" sz="1600" i="1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+</m:t>
                      </m:r>
                      <m:r>
                        <a:rPr lang="en-GB" sz="16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14" y="2056950"/>
                <a:ext cx="8247397" cy="885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5800" y="3276600"/>
                <a:ext cx="67818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</a:t>
                </a:r>
                <a:r>
                  <a:rPr lang="en-GB" sz="16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● </a:t>
                </a:r>
                <a:r>
                  <a:rPr lang="en-GB" sz="1600" i="1" dirty="0" smtClean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Parametric </a:t>
                </a:r>
                <a:r>
                  <a:rPr lang="en-GB" sz="16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equation of a line – λ is called a </a:t>
                </a:r>
                <a:r>
                  <a:rPr lang="en-GB" sz="1600" b="1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parameter</a:t>
                </a:r>
                <a:r>
                  <a:rPr lang="en-GB" sz="16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λ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∈ </m:t>
                    </m:r>
                    <m:r>
                      <a:rPr lang="en-GB" sz="1600" i="1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𝑅</m:t>
                    </m:r>
                  </m:oMath>
                </a14:m>
                <a:r>
                  <a:rPr lang="en-GB" sz="1600" i="1" dirty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"/>
                  </a:rPr>
                  <a:t> </a:t>
                </a:r>
                <a:endParaRPr lang="en-US" sz="1600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76600"/>
                <a:ext cx="6781800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7273"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07733" y="3733800"/>
                <a:ext cx="4011162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+</m:t>
                      </m:r>
                      <m:r>
                        <a:rPr lang="en-GB" sz="16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i="1">
                          <a:latin typeface="Cambria Math"/>
                        </a:rPr>
                        <m:t>     ⇒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𝑥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𝑦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𝑧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3" y="3733800"/>
                <a:ext cx="4011162" cy="8850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12046" y="4896928"/>
            <a:ext cx="2936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● </a:t>
            </a:r>
            <a:r>
              <a:rPr lang="en-GB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Cartesian </a:t>
            </a:r>
            <a:r>
              <a:rPr lang="en-GB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 of a line</a:t>
            </a:r>
            <a:endParaRPr lang="en-US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12046" y="5562600"/>
                <a:ext cx="7931467" cy="823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GB" sz="1600" i="1">
                              <a:latin typeface="Cambria Math"/>
                            </a:rPr>
                            <m:t>𝑥</m:t>
                          </m:r>
                          <m:r>
                            <a:rPr lang="en-GB" sz="16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    ⟹ 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r>
                            <a:rPr lang="en-GB" sz="1600" i="1">
                              <a:latin typeface="Cambria Math"/>
                            </a:rPr>
                            <m:t>=(</m:t>
                          </m:r>
                          <m:r>
                            <a:rPr lang="en-GB" sz="1600" i="1">
                              <a:latin typeface="Cambria Math"/>
                            </a:rPr>
                            <m:t>𝑥</m:t>
                          </m:r>
                          <m:r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  </m:t>
                          </m:r>
                        </m:e>
                      </m:mr>
                      <m:mr>
                        <m:e>
                          <m:r>
                            <a:rPr lang="en-GB" sz="1600" i="1">
                              <a:latin typeface="Cambria Math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    ⟹ 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r>
                            <a:rPr lang="en-GB" sz="1600" i="1">
                              <a:latin typeface="Cambria Math"/>
                            </a:rPr>
                            <m:t>=(</m:t>
                          </m:r>
                          <m:r>
                            <a:rPr lang="en-GB" sz="1600" i="1">
                              <a:latin typeface="Cambria Math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GB" sz="1600" i="1">
                              <a:latin typeface="Cambria Math"/>
                            </a:rPr>
                            <m:t>𝑧</m:t>
                          </m:r>
                          <m:r>
                            <a:rPr lang="en-GB" sz="16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    ⟹ </m:t>
                          </m:r>
                          <m:r>
                            <a:rPr lang="en-GB" sz="1600" i="1">
                              <a:latin typeface="Cambria Math"/>
                            </a:rPr>
                            <m:t>𝜆</m:t>
                          </m:r>
                          <m:r>
                            <a:rPr lang="en-GB" sz="1600" i="1">
                              <a:latin typeface="Cambria Math"/>
                            </a:rPr>
                            <m:t>=(</m:t>
                          </m:r>
                          <m:r>
                            <a:rPr lang="en-GB" sz="1600" i="1">
                              <a:latin typeface="Cambria Math"/>
                            </a:rPr>
                            <m:t>𝑧</m:t>
                          </m:r>
                          <m:r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GB" sz="1600" dirty="0"/>
                  <a:t>       </a:t>
                </a:r>
                <a:r>
                  <a:rPr lang="en-GB" dirty="0"/>
                  <a:t>⟹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𝑦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 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𝑧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(=</m:t>
                    </m:r>
                    <m:r>
                      <a:rPr lang="en-GB" sz="1600" i="1">
                        <a:latin typeface="Cambria Math"/>
                      </a:rPr>
                      <m:t>𝜆</m:t>
                    </m:r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46" y="5562600"/>
                <a:ext cx="7931467" cy="8234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0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8" grpId="1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Find the equation of the line passing through the points A(3, 5, 2) and B(2, -4, 5).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72234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Find the direction of the line: </a:t>
            </a:r>
            <a:endParaRPr lang="en-GB" dirty="0" smtClean="0">
              <a:solidFill>
                <a:srgbClr val="00206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312069"/>
              </p:ext>
            </p:extLst>
          </p:nvPr>
        </p:nvGraphicFramePr>
        <p:xfrm>
          <a:off x="4114800" y="1219915"/>
          <a:ext cx="1986356" cy="82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r:id="rId3" imgW="1562100" imgH="660400" progId="Equation.DSMT4">
                  <p:embed/>
                </p:oleObj>
              </mc:Choice>
              <mc:Fallback>
                <p:oleObj r:id="rId3" imgW="15621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915"/>
                        <a:ext cx="1986356" cy="825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447800"/>
            <a:ext cx="31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One possible direction vector is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2385" y="2699266"/>
            <a:ext cx="3697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Cartesian equation of this line is 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6394"/>
              </p:ext>
            </p:extLst>
          </p:nvPr>
        </p:nvGraphicFramePr>
        <p:xfrm>
          <a:off x="4540370" y="2614440"/>
          <a:ext cx="1845818" cy="54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r:id="rId5" imgW="1333500" imgH="393700" progId="Equation.DSMT4">
                  <p:embed/>
                </p:oleObj>
              </mc:Choice>
              <mc:Fallback>
                <p:oleObj r:id="rId5" imgW="13335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370" y="2614440"/>
                        <a:ext cx="1845818" cy="542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30925" y="3279614"/>
            <a:ext cx="3308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(using the coordinates f point A).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7404" y="4191000"/>
            <a:ext cx="336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The equivalent vector equation is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67786"/>
              </p:ext>
            </p:extLst>
          </p:nvPr>
        </p:nvGraphicFramePr>
        <p:xfrm>
          <a:off x="4419600" y="4038600"/>
          <a:ext cx="1447800" cy="79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r:id="rId7" imgW="1193800" imgH="660400" progId="Equation.DSMT4">
                  <p:embed/>
                </p:oleObj>
              </mc:Choice>
              <mc:Fallback>
                <p:oleObj r:id="rId7" imgW="11938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447800" cy="799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78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64068"/>
            <a:ext cx="3191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ANGLE BETWEEN TWO LINES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066800"/>
                <a:ext cx="2063129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 •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066800"/>
                <a:ext cx="2063129" cy="8125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59" y="564179"/>
            <a:ext cx="3004031" cy="21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47347"/>
            <a:ext cx="1628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86200" y="4495800"/>
                <a:ext cx="1976823" cy="811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𝑎𝑟𝑐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•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95800"/>
                <a:ext cx="1976823" cy="8110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25836" y="3903456"/>
            <a:ext cx="174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844" y="228600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Shortest distance from a point to a line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5089" y="756202"/>
                <a:ext cx="4572000" cy="6211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Arial "/>
                  </a:rPr>
                  <a:t> </a:t>
                </a:r>
                <a:r>
                  <a:rPr lang="en-GB" sz="1600" dirty="0">
                    <a:latin typeface="Arial "/>
                  </a:rPr>
                  <a:t>Point P is at the shortest distance from the </a:t>
                </a:r>
                <a:r>
                  <a:rPr lang="en-GB" sz="1600" dirty="0" smtClean="0">
                    <a:latin typeface="Arial "/>
                  </a:rPr>
                  <a:t>line</a:t>
                </a:r>
              </a:p>
              <a:p>
                <a:r>
                  <a:rPr lang="en-GB" sz="1600" dirty="0" smtClean="0">
                    <a:latin typeface="Arial "/>
                  </a:rPr>
                  <a:t> when </a:t>
                </a:r>
                <a:r>
                  <a:rPr lang="en-GB" sz="1600" dirty="0">
                    <a:latin typeface="Arial "/>
                  </a:rPr>
                  <a:t>PQ is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en-US" sz="1600" dirty="0">
                  <a:latin typeface="Arial 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89" y="756202"/>
                <a:ext cx="4572000" cy="621196"/>
              </a:xfrm>
              <a:prstGeom prst="rect">
                <a:avLst/>
              </a:prstGeom>
              <a:blipFill rotWithShape="1"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74808" y="1410466"/>
                <a:ext cx="1492012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∴ 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𝑃𝑄</m:t>
                          </m:r>
                        </m:e>
                      </m:acc>
                      <m:r>
                        <a:rPr lang="en-US" sz="16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•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16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08" y="1410466"/>
                <a:ext cx="1492012" cy="374974"/>
              </a:xfrm>
              <a:prstGeom prst="rect">
                <a:avLst/>
              </a:prstGeom>
              <a:blipFill rotWithShape="1"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96" y="228600"/>
            <a:ext cx="1847850" cy="9810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2647" y="1981200"/>
                <a:ext cx="7912956" cy="4877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 smtClean="0">
                    <a:latin typeface="Arial "/>
                  </a:rPr>
                  <a:t>Find the shortest distance between</a:t>
                </a:r>
                <a:r>
                  <a:rPr lang="en-US" sz="1500" b="1" dirty="0">
                    <a:latin typeface="Arial 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500" i="1">
                        <a:latin typeface="Cambria Math"/>
                      </a:rPr>
                      <m:t>+</m:t>
                    </m:r>
                    <m:r>
                      <a:rPr lang="en-US" sz="15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500" baseline="-25000" dirty="0">
                    <a:latin typeface="Arial "/>
                  </a:rPr>
                  <a:t>    </a:t>
                </a:r>
                <a:r>
                  <a:rPr lang="en-US" sz="1500" dirty="0">
                    <a:latin typeface="Arial "/>
                  </a:rPr>
                  <a:t>and</a:t>
                </a:r>
                <a:r>
                  <a:rPr lang="en-US" sz="1500" baseline="-25000" dirty="0">
                    <a:latin typeface="Arial "/>
                  </a:rPr>
                  <a:t> </a:t>
                </a:r>
                <a:r>
                  <a:rPr lang="en-US" sz="1500" dirty="0">
                    <a:latin typeface="Arial "/>
                  </a:rPr>
                  <a:t>point  P (1,2,3).    </a:t>
                </a:r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>
                  <a:latin typeface="Arial "/>
                </a:endParaRPr>
              </a:p>
              <a:p>
                <a:r>
                  <a:rPr lang="en-US" sz="1500" dirty="0" smtClean="0">
                    <a:latin typeface="Arial "/>
                  </a:rPr>
                  <a:t> </a:t>
                </a:r>
                <a:r>
                  <a:rPr lang="en-US" sz="1500" dirty="0">
                    <a:latin typeface="Arial "/>
                  </a:rPr>
                  <a:t>(The goal is to find Q first, and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500" dirty="0">
                    <a:latin typeface="Arial "/>
                  </a:rPr>
                  <a:t>)</a:t>
                </a:r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>
                  <a:latin typeface="Arial "/>
                </a:endParaRPr>
              </a:p>
              <a:p>
                <a:r>
                  <a:rPr lang="en-US" sz="1500" dirty="0">
                    <a:latin typeface="Arial "/>
                  </a:rPr>
                  <a:t>Point Q is on the line, hence its coordinates must satisfy line equation:  </a:t>
                </a:r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500" i="1">
                                        <a:latin typeface="Cambria Math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1+2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3+3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1+2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/>
                            </a:rPr>
                            <m:t>𝑃𝑄</m:t>
                          </m:r>
                        </m:e>
                      </m:acc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1+3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−2+2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dirty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         </m:t>
                      </m:r>
                      <m:r>
                        <a:rPr lang="en-US" sz="1500" b="0" i="1" smtClean="0">
                          <a:latin typeface="Cambria Math"/>
                        </a:rPr>
                        <m:t>     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sz="1500" i="1">
                          <a:latin typeface="Cambria Math"/>
                        </a:rPr>
                        <m:t> ⇒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1+3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−2+2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•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500" i="1">
                          <a:latin typeface="Cambria Math"/>
                        </a:rPr>
                        <m:t>=0  </m:t>
                      </m:r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i="1" dirty="0" smtClean="0">
                  <a:latin typeface="Arial 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                             </m:t>
                      </m:r>
                      <m:r>
                        <a:rPr lang="en-US" sz="1500" i="1">
                          <a:latin typeface="Cambria Math"/>
                        </a:rPr>
                        <m:t>⇒  4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+3+9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−4+4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=0         ⇒ 17 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=1        ⇒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US" sz="1500" i="1" dirty="0" smtClean="0">
                  <a:latin typeface="Arial "/>
                </a:endParaRPr>
              </a:p>
              <a:p>
                <a:pPr>
                  <a:lnSpc>
                    <a:spcPts val="1400"/>
                  </a:lnSpc>
                </a:pPr>
                <a:endParaRPr lang="en-US" sz="1500" i="1" dirty="0" smtClean="0">
                  <a:latin typeface="Arial "/>
                </a:endParaRPr>
              </a:p>
              <a:p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                             </m:t>
                    </m:r>
                    <m:r>
                      <a:rPr lang="en-US" sz="1500" i="1">
                        <a:latin typeface="Cambria Math"/>
                      </a:rPr>
                      <m:t>⇒ </m:t>
                    </m:r>
                  </m:oMath>
                </a14:m>
                <a:r>
                  <a:rPr lang="en-US" sz="1500" baseline="-2500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/>
                          </a:rPr>
                          <m:t>𝑃𝑄</m:t>
                        </m:r>
                      </m:e>
                    </m:acc>
                    <m:r>
                      <a:rPr lang="en-US" sz="15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2/17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20/17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32/17</m:t>
                              </m:r>
                            </m:e>
                          </m:mr>
                        </m:m>
                      </m:e>
                    </m:d>
                    <m:r>
                      <a:rPr lang="en-US" sz="1500" i="1">
                        <a:latin typeface="Cambria Math"/>
                      </a:rPr>
                      <m:t> ⇒</m:t>
                    </m:r>
                    <m:r>
                      <a:rPr lang="en-US" sz="1500" i="1">
                        <a:latin typeface="Cambria Math"/>
                      </a:rPr>
                      <m:t>𝑓𝑖𝑛𝑑</m:t>
                    </m:r>
                    <m:r>
                      <a:rPr lang="en-US" sz="1500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</m:e>
                    </m:d>
                    <m:r>
                      <a:rPr lang="en-US" sz="15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500" baseline="-25000" dirty="0">
                    <a:latin typeface="Arial "/>
                  </a:rPr>
                  <a:t>             </a:t>
                </a:r>
                <a:endParaRPr lang="en-US" sz="1500" dirty="0">
                  <a:latin typeface="Arial 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1981200"/>
                <a:ext cx="7912956" cy="4877233"/>
              </a:xfrm>
              <a:prstGeom prst="rect">
                <a:avLst/>
              </a:prstGeom>
              <a:blipFill rotWithShape="1">
                <a:blip r:embed="rId6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3400" y="1981200"/>
            <a:ext cx="7772400" cy="4800600"/>
          </a:xfrm>
          <a:prstGeom prst="roundRect">
            <a:avLst>
              <a:gd name="adj" fmla="val 57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503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</vt:lpstr>
      <vt:lpstr>Calibri</vt:lpstr>
      <vt:lpstr>Cambria Math</vt:lpstr>
      <vt:lpstr>Times New Roman</vt:lpstr>
      <vt:lpstr>Office Theme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Jakisa</dc:creator>
  <cp:lastModifiedBy>Rizwan Fazal</cp:lastModifiedBy>
  <cp:revision>156</cp:revision>
  <dcterms:created xsi:type="dcterms:W3CDTF">2013-09-27T22:22:37Z</dcterms:created>
  <dcterms:modified xsi:type="dcterms:W3CDTF">2023-01-26T07:03:40Z</dcterms:modified>
</cp:coreProperties>
</file>