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5.xml" ContentType="application/vnd.openxmlformats-officedocument.presentationml.notesSlide+xml"/>
  <Override PartName="/ppt/tags/tag31.xml" ContentType="application/vnd.openxmlformats-officedocument.presentationml.tags+xml"/>
  <Override PartName="/ppt/notesSlides/notesSlide26.xml" ContentType="application/vnd.openxmlformats-officedocument.presentationml.notesSlide+xml"/>
  <Override PartName="/ppt/tags/tag32.xml" ContentType="application/vnd.openxmlformats-officedocument.presentationml.tags+xml"/>
  <Override PartName="/ppt/notesSlides/notesSlide27.xml" ContentType="application/vnd.openxmlformats-officedocument.presentationml.notesSlide+xml"/>
  <Override PartName="/ppt/tags/tag33.xml" ContentType="application/vnd.openxmlformats-officedocument.presentationml.tags+xml"/>
  <Override PartName="/ppt/notesSlides/notesSlide28.xml" ContentType="application/vnd.openxmlformats-officedocument.presentationml.notesSlide+xml"/>
  <Override PartName="/ppt/tags/tag34.xml" ContentType="application/vnd.openxmlformats-officedocument.presentationml.tags+xml"/>
  <Override PartName="/ppt/notesSlides/notesSlide29.xml" ContentType="application/vnd.openxmlformats-officedocument.presentationml.notesSlide+xml"/>
  <Override PartName="/ppt/tags/tag35.xml" ContentType="application/vnd.openxmlformats-officedocument.presentationml.tags+xml"/>
  <Override PartName="/ppt/notesSlides/notesSlide30.xml" ContentType="application/vnd.openxmlformats-officedocument.presentationml.notesSlide+xml"/>
  <Override PartName="/ppt/tags/tag36.xml" ContentType="application/vnd.openxmlformats-officedocument.presentationml.tags+xml"/>
  <Override PartName="/ppt/notesSlides/notesSlide31.xml" ContentType="application/vnd.openxmlformats-officedocument.presentationml.notesSlide+xml"/>
  <Override PartName="/ppt/tags/tag37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98" r:id="rId2"/>
    <p:sldId id="399" r:id="rId3"/>
    <p:sldId id="401" r:id="rId4"/>
    <p:sldId id="402" r:id="rId5"/>
    <p:sldId id="403" r:id="rId6"/>
    <p:sldId id="404" r:id="rId7"/>
    <p:sldId id="413" r:id="rId8"/>
    <p:sldId id="405" r:id="rId9"/>
    <p:sldId id="407" r:id="rId10"/>
    <p:sldId id="408" r:id="rId11"/>
    <p:sldId id="409" r:id="rId12"/>
    <p:sldId id="411" r:id="rId13"/>
    <p:sldId id="406" r:id="rId14"/>
    <p:sldId id="419" r:id="rId15"/>
    <p:sldId id="412" r:id="rId16"/>
    <p:sldId id="373" r:id="rId17"/>
    <p:sldId id="424" r:id="rId18"/>
    <p:sldId id="414" r:id="rId19"/>
    <p:sldId id="422" r:id="rId20"/>
    <p:sldId id="420" r:id="rId21"/>
    <p:sldId id="421" r:id="rId22"/>
    <p:sldId id="415" r:id="rId23"/>
    <p:sldId id="426" r:id="rId24"/>
    <p:sldId id="427" r:id="rId25"/>
    <p:sldId id="379" r:id="rId26"/>
    <p:sldId id="378" r:id="rId27"/>
    <p:sldId id="417" r:id="rId28"/>
    <p:sldId id="418" r:id="rId29"/>
    <p:sldId id="423" r:id="rId30"/>
    <p:sldId id="381" r:id="rId31"/>
    <p:sldId id="383" r:id="rId32"/>
    <p:sldId id="425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03" autoAdjust="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5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FA046-D89C-4F3D-917D-436090E79FC5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3920D-ED48-4CEB-9FCA-FD9D13AF4F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15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158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9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6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1905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44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7421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392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441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977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747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881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8706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6618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26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6196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7580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63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13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441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59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582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102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466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441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441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716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16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625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883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952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185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3920D-ED48-4CEB-9FCA-FD9D13AF4FE5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11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25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6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4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19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4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82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92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31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4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8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65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83CB-9329-4DA9-8847-515EE559F062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3126-DEA1-4255-9A78-CA165F3478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44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9.gif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6.png"/><Relationship Id="rId1" Type="http://schemas.openxmlformats.org/officeDocument/2006/relationships/tags" Target="../tags/tag2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27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tags" Target="../tags/tag26.xml"/><Relationship Id="rId7" Type="http://schemas.openxmlformats.org/officeDocument/2006/relationships/oleObject" Target="../embeddings/oleObject1.bin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7.xml"/><Relationship Id="rId9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tags" Target="../tags/tag29.xml"/><Relationship Id="rId7" Type="http://schemas.openxmlformats.org/officeDocument/2006/relationships/oleObject" Target="../embeddings/oleObject2.bin"/><Relationship Id="rId2" Type="http://schemas.openxmlformats.org/officeDocument/2006/relationships/tags" Target="../tags/tag28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9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4" Type="http://schemas.openxmlformats.org/officeDocument/2006/relationships/image" Target="../media/image3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current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531" y="1535288"/>
            <a:ext cx="5023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/>
              <a:t>How do we define </a:t>
            </a:r>
            <a:r>
              <a:rPr lang="en-AU" sz="3200" dirty="0" smtClean="0">
                <a:solidFill>
                  <a:srgbClr val="FF0000"/>
                </a:solidFill>
              </a:rPr>
              <a:t>current</a:t>
            </a:r>
            <a:r>
              <a:rPr lang="en-AU" sz="32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/>
              <a:t>Macroscopic and microscopic description of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FF0000"/>
                </a:solidFill>
              </a:rPr>
              <a:t>Ohm’s law</a:t>
            </a:r>
            <a:r>
              <a:rPr lang="en-AU" sz="3200" dirty="0" smtClean="0"/>
              <a:t> and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/>
              <a:t>Electrical </a:t>
            </a:r>
            <a:r>
              <a:rPr lang="en-AU" sz="3200" dirty="0" smtClean="0">
                <a:solidFill>
                  <a:srgbClr val="FF0000"/>
                </a:solidFill>
              </a:rPr>
              <a:t>power</a:t>
            </a:r>
            <a:endParaRPr lang="en-AU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5733" y="2306578"/>
            <a:ext cx="4627738" cy="3085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18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nature of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888" y="1365953"/>
            <a:ext cx="7823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70C0"/>
                </a:solidFill>
              </a:rPr>
              <a:t>What really happens when a battery is connected?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dirty="0" smtClean="0"/>
              <a:t>charges </a:t>
            </a:r>
            <a:r>
              <a:rPr lang="en-AU" sz="2800" dirty="0" smtClean="0">
                <a:solidFill>
                  <a:srgbClr val="FF0000"/>
                </a:solidFill>
              </a:rPr>
              <a:t>feel a force </a:t>
            </a:r>
            <a:r>
              <a:rPr lang="en-AU" sz="2800" dirty="0" smtClean="0"/>
              <a:t>from the electric field and </a:t>
            </a:r>
            <a:r>
              <a:rPr lang="en-AU" sz="2800" dirty="0" smtClean="0">
                <a:solidFill>
                  <a:srgbClr val="FF0000"/>
                </a:solidFill>
              </a:rPr>
              <a:t>start to accelerate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4356" y="3939822"/>
            <a:ext cx="6592711" cy="22464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1794928" y="4357519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727189" y="4498632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50530" y="5175964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082791" y="5317077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80270" y="4651031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3014132" y="4792144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13294" y="5492056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3245555" y="5633169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10764" y="4120458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4143025" y="4261571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64679" y="445348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5096940" y="459459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34950" y="506873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/>
          <p:cNvSpPr txBox="1"/>
          <p:nvPr/>
        </p:nvSpPr>
        <p:spPr>
          <a:xfrm>
            <a:off x="4267211" y="520984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92066" y="5514648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5424327" y="5655761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49182" y="4188204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581443" y="4329317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38649" y="5413050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970910" y="5554163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32310" y="480343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5864571" y="494454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69152" y="3510845"/>
            <a:ext cx="54017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7016068" y="3194754"/>
            <a:ext cx="434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rgbClr val="FF0000"/>
                </a:solidFill>
              </a:rPr>
              <a:t>E</a:t>
            </a:r>
            <a:endParaRPr lang="en-AU" sz="32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003777" y="4453469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48090" y="5283207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539070" y="5604940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426" y="5192892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30890" y="4227690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94756" y="4763912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717823" y="5627515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247470" y="5531561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46807" y="4916313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84814" y="4572001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858020" y="4295423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903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  <p:bldP spid="14" grpId="0"/>
      <p:bldP spid="15" grpId="0" animBg="1"/>
      <p:bldP spid="17" grpId="0"/>
      <p:bldP spid="18" grpId="0" animBg="1"/>
      <p:bldP spid="20" grpId="0"/>
      <p:bldP spid="21" grpId="0" animBg="1"/>
      <p:bldP spid="23" grpId="0"/>
      <p:bldP spid="24" grpId="0" animBg="1"/>
      <p:bldP spid="26" grpId="0"/>
      <p:bldP spid="27" grpId="0" animBg="1"/>
      <p:bldP spid="29" grpId="0"/>
      <p:bldP spid="30" grpId="0" animBg="1"/>
      <p:bldP spid="32" grpId="0"/>
      <p:bldP spid="33" grpId="0" animBg="1"/>
      <p:bldP spid="35" grpId="0"/>
      <p:bldP spid="36" grpId="0" animBg="1"/>
      <p:bldP spid="38" grpId="0"/>
      <p:bldP spid="39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nature of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888" y="1365953"/>
            <a:ext cx="7823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70C0"/>
                </a:solidFill>
              </a:rPr>
              <a:t>What really happens when a battery is connected?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dirty="0" smtClean="0"/>
              <a:t>charges </a:t>
            </a:r>
            <a:r>
              <a:rPr lang="en-AU" sz="2800" dirty="0" smtClean="0">
                <a:solidFill>
                  <a:srgbClr val="FF0000"/>
                </a:solidFill>
              </a:rPr>
              <a:t>undergo collisions</a:t>
            </a:r>
            <a:r>
              <a:rPr lang="en-AU" sz="2800" dirty="0" smtClean="0"/>
              <a:t> with the other particles in the material which slows their motion</a:t>
            </a:r>
            <a:endParaRPr lang="en-AU" sz="28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4356" y="3939822"/>
            <a:ext cx="6592711" cy="22464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69152" y="3510845"/>
            <a:ext cx="54017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7016068" y="3194754"/>
            <a:ext cx="434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rgbClr val="FF0000"/>
                </a:solidFill>
              </a:rPr>
              <a:t>E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150530" y="5175964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/>
          <p:cNvSpPr txBox="1"/>
          <p:nvPr/>
        </p:nvSpPr>
        <p:spPr>
          <a:xfrm>
            <a:off x="2082791" y="5317077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348090" y="5283207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884302" y="5283207"/>
            <a:ext cx="434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375378" y="5057423"/>
            <a:ext cx="383823" cy="4233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/>
          <p:cNvSpPr/>
          <p:nvPr/>
        </p:nvSpPr>
        <p:spPr>
          <a:xfrm>
            <a:off x="2810928" y="4255919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08488" y="4363162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3" idx="1"/>
          </p:cNvCxnSpPr>
          <p:nvPr/>
        </p:nvCxnSpPr>
        <p:spPr>
          <a:xfrm>
            <a:off x="3022710" y="4577661"/>
            <a:ext cx="408878" cy="5417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487334" y="4182529"/>
            <a:ext cx="383823" cy="4233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615258" y="4363163"/>
            <a:ext cx="801518" cy="112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80087" y="5249341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577647" y="5356584"/>
            <a:ext cx="536212" cy="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532488" y="4662279"/>
            <a:ext cx="108827" cy="5136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535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7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nature of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888" y="1365953"/>
            <a:ext cx="7823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70C0"/>
                </a:solidFill>
              </a:rPr>
              <a:t>What really happens when a battery is connected?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These </a:t>
            </a:r>
            <a:r>
              <a:rPr lang="en-AU" sz="2800" dirty="0" smtClean="0"/>
              <a:t>collisions produce a </a:t>
            </a:r>
            <a:r>
              <a:rPr lang="en-AU" sz="2800" dirty="0" smtClean="0">
                <a:solidFill>
                  <a:srgbClr val="FF0000"/>
                </a:solidFill>
              </a:rPr>
              <a:t>resistance </a:t>
            </a:r>
            <a:r>
              <a:rPr lang="en-AU" sz="2800" dirty="0" smtClean="0"/>
              <a:t>to motion which results in an equilibrium </a:t>
            </a:r>
            <a:r>
              <a:rPr lang="en-AU" sz="2800" dirty="0" smtClean="0">
                <a:solidFill>
                  <a:srgbClr val="FF0000"/>
                </a:solidFill>
              </a:rPr>
              <a:t>drift velocity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59" y="3623734"/>
            <a:ext cx="7169999" cy="28158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63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nature of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888" y="1365953"/>
            <a:ext cx="782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B050"/>
                </a:solidFill>
              </a:rPr>
              <a:t>How much current is produced by drift velocity v?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1777" y="2765779"/>
            <a:ext cx="1535289" cy="23819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1433689" y="310444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46577" y="3222978"/>
            <a:ext cx="496712" cy="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65950" y="324555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3775" y="3014130"/>
            <a:ext cx="3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1019" y="2613376"/>
            <a:ext cx="1535289" cy="238195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841019" y="2613376"/>
            <a:ext cx="400758" cy="1524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57951" y="4978399"/>
            <a:ext cx="400758" cy="1524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90417" y="2619020"/>
            <a:ext cx="400758" cy="1524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87594" y="4989690"/>
            <a:ext cx="400758" cy="1524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2393806" y="3622553"/>
            <a:ext cx="34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A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89375" y="3730981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2263" y="3849516"/>
            <a:ext cx="496712" cy="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1636" y="3872094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9461" y="3640668"/>
            <a:ext cx="3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5" name="Oval 24"/>
          <p:cNvSpPr/>
          <p:nvPr/>
        </p:nvSpPr>
        <p:spPr>
          <a:xfrm>
            <a:off x="1794928" y="4357519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07816" y="4476054"/>
            <a:ext cx="496712" cy="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27189" y="4498632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5014" y="4267206"/>
            <a:ext cx="3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25599" y="1951750"/>
            <a:ext cx="36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x</a:t>
            </a:r>
            <a:endParaRPr lang="en-AU" sz="2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57951" y="2413415"/>
            <a:ext cx="188524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H="1">
                <a:off x="3872087" y="2381385"/>
                <a:ext cx="4572001" cy="4030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>
                    <a:solidFill>
                      <a:srgbClr val="0070C0"/>
                    </a:solidFill>
                  </a:rPr>
                  <a:t>How much charge Q flows through the area A in time t?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It’s contained with a length x where  </a:t>
                </a:r>
                <a:r>
                  <a:rPr lang="en-AU" sz="2400" dirty="0" smtClean="0">
                    <a:solidFill>
                      <a:srgbClr val="0070C0"/>
                    </a:solidFill>
                  </a:rPr>
                  <a:t>x = v t </a:t>
                </a:r>
                <a:r>
                  <a:rPr lang="en-AU" sz="2400" dirty="0" smtClean="0"/>
                  <a:t>, which means a volume </a:t>
                </a:r>
                <a:r>
                  <a:rPr lang="en-AU" sz="2400" dirty="0" smtClean="0">
                    <a:solidFill>
                      <a:srgbClr val="0070C0"/>
                    </a:solidFill>
                  </a:rPr>
                  <a:t>V = A x = A v 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So, charge Q = q n V = q n A v 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>
                    <a:solidFill>
                      <a:srgbClr val="00B050"/>
                    </a:solidFill>
                  </a:rPr>
                  <a:t>Current  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AU" sz="28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72087" y="2381385"/>
                <a:ext cx="4572001" cy="4030591"/>
              </a:xfrm>
              <a:prstGeom prst="rect">
                <a:avLst/>
              </a:prstGeom>
              <a:blipFill rotWithShape="0">
                <a:blip r:embed="rId4"/>
                <a:stretch>
                  <a:fillRect l="-1733" t="-12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90223" y="5339641"/>
            <a:ext cx="225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Number density of charges = n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/>
      <p:bldP spid="13" grpId="0"/>
      <p:bldP spid="14" grpId="0" animBg="1"/>
      <p:bldP spid="20" grpId="0"/>
      <p:bldP spid="21" grpId="0" animBg="1"/>
      <p:bldP spid="23" grpId="0"/>
      <p:bldP spid="24" grpId="0"/>
      <p:bldP spid="25" grpId="0" animBg="1"/>
      <p:bldP spid="27" grpId="0"/>
      <p:bldP spid="28" grpId="0"/>
      <p:bldP spid="29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nature of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64" y="1216702"/>
            <a:ext cx="834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u="sng" dirty="0" smtClean="0">
                <a:latin typeface="Cambria Math" pitchFamily="18" charset="0"/>
                <a:ea typeface="Cambria Math" pitchFamily="18" charset="0"/>
              </a:rPr>
              <a:t>Exercise:</a:t>
            </a:r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  A 5-A current flows in a copper wire with cross-sectional area 1 mm</a:t>
            </a:r>
            <a:r>
              <a:rPr lang="en-AU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, carried by electrons with number density 1.1 x 10</a:t>
            </a:r>
            <a:r>
              <a:rPr lang="en-AU" sz="2400" baseline="30000" dirty="0" smtClean="0">
                <a:latin typeface="Cambria Math" pitchFamily="18" charset="0"/>
                <a:ea typeface="Cambria Math" pitchFamily="18" charset="0"/>
              </a:rPr>
              <a:t>29</a:t>
            </a:r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 m</a:t>
            </a:r>
            <a:r>
              <a:rPr lang="en-AU" sz="2400" baseline="30000" dirty="0" smtClean="0">
                <a:latin typeface="Cambria Math" pitchFamily="18" charset="0"/>
                <a:ea typeface="Cambria Math" pitchFamily="18" charset="0"/>
              </a:rPr>
              <a:t>-3</a:t>
            </a:r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.  What is the electron drift speed?</a:t>
            </a:r>
            <a:endParaRPr lang="en-AU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1" y="2541583"/>
            <a:ext cx="5065884" cy="2290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6052445" y="2777063"/>
                <a:ext cx="2244887" cy="492443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52445" y="2777063"/>
                <a:ext cx="224488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5833573" y="3826928"/>
                <a:ext cx="26826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=1.6×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000" b="0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33573" y="3826928"/>
                <a:ext cx="2682629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4000" b="-2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5827927" y="4205108"/>
                <a:ext cx="26826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=1.1×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27927" y="4205108"/>
                <a:ext cx="2682629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flipH="1">
                <a:off x="5520268" y="4538132"/>
                <a:ext cx="33233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20268" y="4538132"/>
                <a:ext cx="3323311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5782771" y="3516481"/>
                <a:ext cx="26826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000" b="0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2771" y="3516481"/>
                <a:ext cx="2682629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7259" y="4969463"/>
                <a:ext cx="7194021" cy="63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(1.6</m:t>
                          </m:r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)×(1.1×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)×(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=0.28 </m:t>
                      </m:r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59" y="4969463"/>
                <a:ext cx="7194021" cy="6390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78934" y="5886054"/>
            <a:ext cx="806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Isn’t this incredibly slow?  Yes – but the electric field itself is established at the speed of light.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4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4" grpId="0"/>
      <p:bldP spid="15" grpId="0"/>
      <p:bldP spid="1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nature of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888" y="1365953"/>
            <a:ext cx="7902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dirty="0" smtClean="0">
                <a:solidFill>
                  <a:srgbClr val="FF0000"/>
                </a:solidFill>
              </a:rPr>
              <a:t>current density </a:t>
            </a:r>
            <a:r>
              <a:rPr lang="en-AU" sz="2800" dirty="0" smtClean="0"/>
              <a:t>(symbol J) is the current flowing per unit area (“concentration of current”)</a:t>
            </a:r>
            <a:endParaRPr lang="en-AU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 units of J are A/m</a:t>
            </a:r>
            <a:r>
              <a:rPr lang="en-AU" sz="2800" baseline="30000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Used in a microscopic description of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330225" y="2743198"/>
                <a:ext cx="2494845" cy="91877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𝑛𝑞𝑣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25" y="2743198"/>
                <a:ext cx="2494845" cy="9187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9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Ohm’s Law : macroscopic version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0888" y="1365953"/>
                <a:ext cx="7902223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>
                    <a:solidFill>
                      <a:srgbClr val="0070C0"/>
                    </a:solidFill>
                  </a:rPr>
                  <a:t>Ohm’s law </a:t>
                </a:r>
                <a:r>
                  <a:rPr lang="en-AU" sz="2800" dirty="0" smtClean="0"/>
                  <a:t>describes the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resistance</a:t>
                </a:r>
                <a:r>
                  <a:rPr lang="en-AU" sz="2800" dirty="0" smtClean="0"/>
                  <a:t> of a material to the flow of current (or its inverse –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conductance</a:t>
                </a:r>
                <a:r>
                  <a:rPr lang="en-AU" sz="28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endParaRPr lang="en-AU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 smtClean="0">
                    <a:solidFill>
                      <a:srgbClr val="00B050"/>
                    </a:solidFill>
                  </a:rPr>
                  <a:t>The greater the resistance, the less current can flow for a given potential difference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 smtClean="0">
                    <a:solidFill>
                      <a:schemeClr val="tx1"/>
                    </a:solidFill>
                  </a:rPr>
                  <a:t>Resistance is measured in units of </a:t>
                </a:r>
                <a:r>
                  <a:rPr lang="en-AU" sz="2400" dirty="0" smtClean="0">
                    <a:solidFill>
                      <a:srgbClr val="FF0000"/>
                    </a:solidFill>
                  </a:rPr>
                  <a:t>Ohms</a:t>
                </a:r>
                <a:r>
                  <a:rPr lang="en-AU" sz="2400" dirty="0" smtClean="0">
                    <a:solidFill>
                      <a:schemeClr val="tx1"/>
                    </a:solidFill>
                  </a:rPr>
                  <a:t> (symbol: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AU" sz="24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8" y="1365953"/>
                <a:ext cx="7902223" cy="5262979"/>
              </a:xfrm>
              <a:prstGeom prst="rect">
                <a:avLst/>
              </a:prstGeom>
              <a:blipFill rotWithShape="0">
                <a:blip r:embed="rId4"/>
                <a:stretch>
                  <a:fillRect l="-1389" t="-1043" r="-1235" b="-1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44625" y="2731913"/>
                <a:ext cx="1196623" cy="93697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AU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625" y="2731913"/>
                <a:ext cx="1196623" cy="9369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1" y="2404752"/>
            <a:ext cx="3457402" cy="23932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58" y="2618730"/>
            <a:ext cx="3092869" cy="1977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80933" y="4205115"/>
                <a:ext cx="1495778" cy="492443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AU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933" y="4205115"/>
                <a:ext cx="149577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443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288" y="274638"/>
            <a:ext cx="9097251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Ohm’s Law : electrical shock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0888" y="1365953"/>
                <a:ext cx="7902223" cy="508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Current of “only” 100 mA can be fatal to humans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Luckily, resistance between points on human skin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AU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So, fatal voltage = V = I R = 0.1 x 10</a:t>
                </a:r>
                <a:r>
                  <a:rPr lang="en-AU" sz="2400" baseline="30000" dirty="0" smtClean="0"/>
                  <a:t>5</a:t>
                </a:r>
                <a:r>
                  <a:rPr lang="en-AU" sz="2400" dirty="0" smtClean="0"/>
                  <a:t> = 10,000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If skin is wet, resistance is reduced.  Be careful!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8" y="1365953"/>
                <a:ext cx="7902223" cy="5082482"/>
              </a:xfrm>
              <a:prstGeom prst="rect">
                <a:avLst/>
              </a:prstGeom>
              <a:blipFill rotWithShape="0">
                <a:blip r:embed="rId4"/>
                <a:stretch>
                  <a:fillRect l="-1080" t="-959" b="-1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95" y="2140033"/>
            <a:ext cx="3009900" cy="225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02" y="2058661"/>
            <a:ext cx="3240709" cy="24201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65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288" y="274638"/>
            <a:ext cx="9097251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Ohm’s Law : microscopic version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0888" y="3555996"/>
                <a:ext cx="790222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The current density J flowing for a given electric field E depends on the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resistivity</a:t>
                </a:r>
                <a:r>
                  <a:rPr lang="en-AU" sz="2800" dirty="0" smtClean="0"/>
                  <a:t> </a:t>
                </a:r>
                <a14:m>
                  <m:oMath xmlns:m="http://schemas.openxmlformats.org/officeDocument/2006/math">
                    <m:r>
                      <a:rPr lang="en-AU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sz="2800" dirty="0" smtClean="0"/>
                  <a:t> of the material (or its inverse –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conductivity </a:t>
                </a:r>
                <a14:m>
                  <m:oMath xmlns:m="http://schemas.openxmlformats.org/officeDocument/2006/math">
                    <m:r>
                      <a:rPr lang="en-AU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A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A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sz="2800" dirty="0" smtClean="0"/>
                  <a:t>)</a:t>
                </a:r>
                <a:endParaRPr lang="en-AU" sz="24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8" y="3555996"/>
                <a:ext cx="790222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89" t="-3947" b="-114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5" y="1375116"/>
            <a:ext cx="2865998" cy="1840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27" y="1375116"/>
            <a:ext cx="2760762" cy="1840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73" y="1375116"/>
            <a:ext cx="2889337" cy="1840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1325" y="5368502"/>
                <a:ext cx="2438404" cy="100534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AU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25" y="5368502"/>
                <a:ext cx="2438404" cy="10053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04179" y="5455673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>
                    <a:solidFill>
                      <a:srgbClr val="00B050"/>
                    </a:solidFill>
                  </a:rPr>
                  <a:t>High resistivity </a:t>
                </a:r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sz="2400" dirty="0" smtClean="0">
                    <a:solidFill>
                      <a:srgbClr val="00B050"/>
                    </a:solidFill>
                  </a:rPr>
                  <a:t> means low current! </a:t>
                </a:r>
                <a:endParaRPr lang="en-A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179" y="5455673"/>
                <a:ext cx="2743200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3556" t="-5882" r="-444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901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288" y="274638"/>
            <a:ext cx="9097251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Ohm’s Law : “lie detection”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8" y="2731724"/>
            <a:ext cx="4510617" cy="3473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0888" y="1365953"/>
            <a:ext cx="7902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Sweat increases the conductance of the skin, which will change the current flowing for fixed voltage</a:t>
            </a:r>
            <a:endParaRPr lang="en-A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68622" y="3556000"/>
            <a:ext cx="3059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“machines do detect deception better than chance, but with significant error rates”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9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888" y="1365953"/>
            <a:ext cx="7902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 flow of charge is called an </a:t>
            </a:r>
            <a:r>
              <a:rPr lang="en-AU" sz="2800" dirty="0" smtClean="0">
                <a:solidFill>
                  <a:srgbClr val="FF0000"/>
                </a:solidFill>
              </a:rPr>
              <a:t>electric current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70" y="2504722"/>
            <a:ext cx="6096000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21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364" y="1216702"/>
                <a:ext cx="834213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u="sng" dirty="0" smtClean="0">
                    <a:latin typeface="Cambria Math" pitchFamily="18" charset="0"/>
                    <a:ea typeface="Cambria Math" pitchFamily="18" charset="0"/>
                  </a:rPr>
                  <a:t>Exercise:</a:t>
                </a:r>
                <a:r>
                  <a:rPr lang="en-AU" sz="2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AU" sz="2400" dirty="0">
                    <a:latin typeface="Cambria Math" pitchFamily="18" charset="0"/>
                    <a:ea typeface="Cambria Math" pitchFamily="18" charset="0"/>
                  </a:rPr>
                  <a:t> A 1.8-mm diameter copper wire carries 15 A to a household appliance.  What is the electric field in the wire?  The resistivity of copper is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itchFamily="18" charset="0"/>
                        <a:ea typeface="Cambria Math" pitchFamily="18" charset="0"/>
                      </a:rPr>
                      <m:t>1.68×</m:t>
                    </m:r>
                    <m:sSup>
                      <m:sSupPr>
                        <m:ctrlPr>
                          <a:rPr lang="en-AU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itchFamily="18" charset="0"/>
                            <a:ea typeface="Cambria Math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i="1">
                            <a:latin typeface="Cambria Math" pitchFamily="18" charset="0"/>
                            <a:ea typeface="Cambria Math" pitchFamily="18" charset="0"/>
                          </a:rPr>
                          <m:t>−8</m:t>
                        </m:r>
                      </m:sup>
                    </m:sSup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AU" sz="24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AU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4" y="1216702"/>
                <a:ext cx="8342138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170" t="-31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>
          <a:xfrm>
            <a:off x="11288" y="274638"/>
            <a:ext cx="9097251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Ohm’s Law : microscopic version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6089" y="3962413"/>
                <a:ext cx="8444089" cy="669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>
                    <a:solidFill>
                      <a:srgbClr val="FF0000"/>
                    </a:solidFill>
                  </a:rPr>
                  <a:t>Current density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(0.9×</m:t>
                            </m:r>
                            <m:sSup>
                              <m:sSupPr>
                                <m:ctrlP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=5.9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AU" sz="2400" dirty="0" smtClean="0">
                    <a:solidFill>
                      <a:srgbClr val="FF0000"/>
                    </a:solidFill>
                  </a:rPr>
                  <a:t> </a:t>
                </a:r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9" y="3962413"/>
                <a:ext cx="8444089" cy="669542"/>
              </a:xfrm>
              <a:prstGeom prst="rect">
                <a:avLst/>
              </a:prstGeom>
              <a:blipFill rotWithShape="0">
                <a:blip r:embed="rId5"/>
                <a:stretch>
                  <a:fillRect l="-1155" b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12533" y="2686757"/>
                <a:ext cx="3239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>
                    <a:solidFill>
                      <a:srgbClr val="FF0000"/>
                    </a:solidFill>
                  </a:rPr>
                  <a:t>Ohm’s Law :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33" y="2686757"/>
                <a:ext cx="323991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01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03021" y="3338290"/>
                <a:ext cx="6107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>
                    <a:solidFill>
                      <a:srgbClr val="FF0000"/>
                    </a:solidFill>
                  </a:rPr>
                  <a:t>Resistivity of copper :  </a:t>
                </a:r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=1.68×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21" y="3338290"/>
                <a:ext cx="610728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597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8046" y="4856659"/>
                <a:ext cx="8805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>
                    <a:solidFill>
                      <a:srgbClr val="FF0000"/>
                    </a:solidFill>
                  </a:rPr>
                  <a:t>Electric field 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5.9×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1.68×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=0.099 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6" y="4856659"/>
                <a:ext cx="880533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108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607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364" y="1216702"/>
                <a:ext cx="8342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u="sng" dirty="0" smtClean="0">
                    <a:latin typeface="Cambria Math" pitchFamily="18" charset="0"/>
                    <a:ea typeface="Cambria Math" pitchFamily="18" charset="0"/>
                  </a:rPr>
                  <a:t>Exercise:</a:t>
                </a:r>
                <a:r>
                  <a:rPr lang="en-AU" sz="2400" dirty="0" smtClean="0">
                    <a:latin typeface="Cambria Math" pitchFamily="18" charset="0"/>
                    <a:ea typeface="Cambria Math" pitchFamily="18" charset="0"/>
                  </a:rPr>
                  <a:t>  A copper wire 0.5 cm in diameter and 70 cm long connects your car’s battery to the starter motor.  What’s the wire’s resistance?  The resistivity of copper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itchFamily="18" charset="0"/>
                        <a:ea typeface="Cambria Math" pitchFamily="18" charset="0"/>
                      </a:rPr>
                      <m:t>1.68×</m:t>
                    </m:r>
                    <m:sSup>
                      <m:sSupPr>
                        <m:ctrlPr>
                          <a:rPr lang="en-AU" sz="2400" b="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−8</m:t>
                        </m:r>
                      </m:sup>
                    </m:sSup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AU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4" y="1216702"/>
                <a:ext cx="8342138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70" t="-4082" b="-11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>
          <a:xfrm>
            <a:off x="11288" y="274638"/>
            <a:ext cx="9097251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Ohm’s Law : microscopic version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296" y="4744480"/>
            <a:ext cx="8342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u="sng" dirty="0" smtClean="0">
                <a:latin typeface="Cambria Math" pitchFamily="18" charset="0"/>
                <a:ea typeface="Cambria Math" pitchFamily="18" charset="0"/>
              </a:rPr>
              <a:t>Exercise:</a:t>
            </a:r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  If the starter motor draws a current of 170 A, what’s the potential difference across the wire?</a:t>
            </a:r>
            <a:endParaRPr lang="en-AU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111" y="2731912"/>
            <a:ext cx="4492978" cy="634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92364" y="3236708"/>
            <a:ext cx="4264673" cy="32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75912" y="2630297"/>
                <a:ext cx="1153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12" y="2630297"/>
                <a:ext cx="1153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349" r="-5291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75914" y="2977575"/>
                <a:ext cx="1124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14" y="2977575"/>
                <a:ext cx="11241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696" r="-6522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16846" y="2630293"/>
                <a:ext cx="10512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46" y="2630293"/>
                <a:ext cx="10512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884" r="-7558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30577" y="2997184"/>
                <a:ext cx="13484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577" y="2997184"/>
                <a:ext cx="134849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23590" y="3701027"/>
                <a:ext cx="87581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90" y="3701027"/>
                <a:ext cx="875817" cy="6890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22134" y="2867376"/>
                <a:ext cx="210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34" y="2867376"/>
                <a:ext cx="21049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4118" r="-38235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flipH="1">
                <a:off x="4912323" y="2861730"/>
                <a:ext cx="3483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2323" y="2861730"/>
                <a:ext cx="34830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526" r="-7018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0743" y="2997184"/>
            <a:ext cx="10325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93331" y="2757830"/>
                <a:ext cx="1298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FF0000"/>
                    </a:solidFill>
                  </a:rPr>
                  <a:t>c</a:t>
                </a:r>
                <a:r>
                  <a:rPr lang="en-AU" sz="2400" dirty="0" smtClean="0">
                    <a:solidFill>
                      <a:srgbClr val="FF0000"/>
                    </a:solidFill>
                  </a:rPr>
                  <a:t>urrent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1" y="2757830"/>
                <a:ext cx="1298225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751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25511" y="5805874"/>
                <a:ext cx="12982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11" y="5805874"/>
                <a:ext cx="129822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11283" y="3896632"/>
                <a:ext cx="20490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283" y="3896632"/>
                <a:ext cx="204903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65866" y="3707702"/>
                <a:ext cx="832104" cy="74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66" y="3707702"/>
                <a:ext cx="832104" cy="7471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16179" y="3703457"/>
                <a:ext cx="888173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79" y="3703457"/>
                <a:ext cx="888173" cy="68903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72084" y="3645550"/>
                <a:ext cx="2827910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1.68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×0.7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(0.0025)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84" y="3645550"/>
                <a:ext cx="2827910" cy="80663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11778" y="5800228"/>
                <a:ext cx="48417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=170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6×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78" y="5800228"/>
                <a:ext cx="48417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20229" y="5794582"/>
                <a:ext cx="11966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29" y="5794582"/>
                <a:ext cx="1196617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148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2" grpId="0"/>
      <p:bldP spid="14" grpId="0"/>
      <p:bldP spid="15" grpId="0"/>
      <p:bldP spid="20" grpId="0"/>
      <p:bldP spid="16" grpId="0"/>
      <p:bldP spid="24" grpId="0"/>
      <p:bldP spid="26" grpId="0"/>
      <p:bldP spid="30" grpId="0"/>
      <p:bldP spid="31" grpId="0"/>
      <p:bldP spid="33" grpId="0"/>
      <p:bldP spid="34" grpId="0"/>
      <p:bldP spid="35" grpId="0"/>
      <p:bldP spid="36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Macroscopic    vs.    Microscopic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2846" y="3330220"/>
                <a:ext cx="404142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AU" sz="2800" dirty="0" smtClean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Current I driven by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potential difference </a:t>
                </a:r>
                <a:r>
                  <a:rPr lang="en-AU" sz="2800" dirty="0" smtClean="0"/>
                  <a:t>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Experiences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resistance</a:t>
                </a:r>
                <a:r>
                  <a:rPr lang="en-AU" sz="2800" dirty="0" smtClean="0"/>
                  <a:t> 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Ohm’s law 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AU" sz="28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6" y="3330220"/>
                <a:ext cx="4041424" cy="3108543"/>
              </a:xfrm>
              <a:prstGeom prst="rect">
                <a:avLst/>
              </a:prstGeom>
              <a:blipFill rotWithShape="0">
                <a:blip r:embed="rId4"/>
                <a:stretch>
                  <a:fillRect l="-2715" r="-2262" b="-47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8273" y="3313284"/>
                <a:ext cx="404142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AU" sz="2800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Current density J driven by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electric field </a:t>
                </a:r>
                <a:r>
                  <a:rPr lang="en-AU" sz="2800" dirty="0" smtClean="0"/>
                  <a:t>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Experiences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resistivity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AU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Ohm’s law 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AU" sz="28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73" y="3313284"/>
                <a:ext cx="4041424" cy="3108543"/>
              </a:xfrm>
              <a:prstGeom prst="rect">
                <a:avLst/>
              </a:prstGeom>
              <a:blipFill rotWithShape="0">
                <a:blip r:embed="rId5"/>
                <a:stretch>
                  <a:fillRect l="-2715" r="-1207" b="-49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7" y="1174263"/>
            <a:ext cx="3457402" cy="23932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10" y="1174263"/>
            <a:ext cx="3714750" cy="232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4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59" y="2474382"/>
            <a:ext cx="5622385" cy="3666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888" y="1365953"/>
            <a:ext cx="7902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Current can be measured using an </a:t>
            </a:r>
            <a:r>
              <a:rPr lang="en-AU" sz="2800" dirty="0" smtClean="0">
                <a:solidFill>
                  <a:srgbClr val="FF0000"/>
                </a:solidFill>
              </a:rPr>
              <a:t>ammeter</a:t>
            </a:r>
            <a:endParaRPr lang="en-AU" sz="2400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5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245660" y="360001"/>
            <a:ext cx="5111600" cy="2942758"/>
          </a:xfrm>
        </p:spPr>
        <p:txBody>
          <a:bodyPr>
            <a:noAutofit/>
          </a:bodyPr>
          <a:lstStyle/>
          <a:p>
            <a:pPr algn="l"/>
            <a:r>
              <a:rPr lang="en-AU" sz="2800" dirty="0" smtClean="0"/>
              <a:t>Two electrical measuring devices, X and Y, are placed in the circuit as shown to measure properties of the resistor. Which of the following descriptions is correct?</a:t>
            </a:r>
            <a:endParaRPr lang="en-AU" sz="28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58540861"/>
              </p:ext>
            </p:extLst>
          </p:nvPr>
        </p:nvGraphicFramePr>
        <p:xfrm>
          <a:off x="6505575" y="2951163"/>
          <a:ext cx="2746375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Chart" r:id="rId7" imgW="5715000" imgH="6429375" progId="MSGraph.Chart.8">
                  <p:embed followColorScheme="full"/>
                </p:oleObj>
              </mc:Choice>
              <mc:Fallback>
                <p:oleObj name="Chart" r:id="rId7" imgW="5715000" imgH="642937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5575" y="2951163"/>
                        <a:ext cx="2746375" cy="283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60" y="628552"/>
            <a:ext cx="3619561" cy="231709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357260" y="1527791"/>
            <a:ext cx="477671" cy="51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X</a:t>
            </a:r>
            <a:endParaRPr lang="en-AU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086297" y="1787098"/>
            <a:ext cx="13647" cy="806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273872" y="1801504"/>
            <a:ext cx="1826072" cy="1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48399" y="1797713"/>
            <a:ext cx="13647" cy="806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928204" y="1555845"/>
            <a:ext cx="477671" cy="518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73323" y="3316405"/>
            <a:ext cx="6754881" cy="223823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AU" sz="2800" b="1" dirty="0" smtClean="0">
                <a:solidFill>
                  <a:srgbClr val="FF0000"/>
                </a:solidFill>
              </a:rPr>
              <a:t>X measures current, Y measures voltage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AU" sz="2800" b="1" dirty="0" smtClean="0">
                <a:solidFill>
                  <a:srgbClr val="FF0000"/>
                </a:solidFill>
              </a:rPr>
              <a:t>X measures voltage, Y measures current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AU" sz="2800" b="1" dirty="0" smtClean="0">
                <a:solidFill>
                  <a:srgbClr val="FF0000"/>
                </a:solidFill>
              </a:rPr>
              <a:t>X and Y measure current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AU" sz="2800" b="1" dirty="0" smtClean="0">
                <a:solidFill>
                  <a:srgbClr val="FF0000"/>
                </a:solidFill>
              </a:rPr>
              <a:t>X and Y measure voltage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7503" y="5805264"/>
            <a:ext cx="8938121" cy="9361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28333" y="5782772"/>
            <a:ext cx="8488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b="1" dirty="0" smtClean="0">
                <a:latin typeface="Cambria Math" pitchFamily="18" charset="0"/>
                <a:ea typeface="Cambria Math" pitchFamily="18" charset="0"/>
              </a:rPr>
              <a:t>Current is measured at a location </a:t>
            </a:r>
            <a:r>
              <a:rPr lang="en-AU" sz="2000" dirty="0" smtClean="0">
                <a:latin typeface="Cambria Math" pitchFamily="18" charset="0"/>
                <a:ea typeface="Cambria Math" pitchFamily="18" charset="0"/>
              </a:rPr>
              <a:t>– </a:t>
            </a:r>
            <a:r>
              <a:rPr lang="en-AU" sz="2000" i="1" dirty="0" smtClean="0">
                <a:latin typeface="Cambria Math" pitchFamily="18" charset="0"/>
                <a:ea typeface="Cambria Math" pitchFamily="18" charset="0"/>
              </a:rPr>
              <a:t>ammeters in series.</a:t>
            </a:r>
          </a:p>
          <a:p>
            <a:pPr>
              <a:lnSpc>
                <a:spcPct val="150000"/>
              </a:lnSpc>
            </a:pPr>
            <a:r>
              <a:rPr lang="en-AU" sz="2000" b="1" dirty="0" smtClean="0">
                <a:latin typeface="Cambria Math" pitchFamily="18" charset="0"/>
                <a:ea typeface="Cambria Math" pitchFamily="18" charset="0"/>
              </a:rPr>
              <a:t>Voltage (potential difference) between two locations </a:t>
            </a:r>
            <a:r>
              <a:rPr lang="en-AU" sz="2000" dirty="0" smtClean="0">
                <a:latin typeface="Cambria Math" pitchFamily="18" charset="0"/>
                <a:ea typeface="Cambria Math" pitchFamily="18" charset="0"/>
              </a:rPr>
              <a:t>– </a:t>
            </a:r>
            <a:r>
              <a:rPr lang="en-AU" sz="2000" i="1" dirty="0" smtClean="0">
                <a:latin typeface="Cambria Math" pitchFamily="18" charset="0"/>
                <a:ea typeface="Cambria Math" pitchFamily="18" charset="0"/>
              </a:rPr>
              <a:t>voltmeters in parallel.</a:t>
            </a:r>
            <a:endParaRPr lang="en-AU" sz="2000" i="1" dirty="0">
              <a:latin typeface="Cambria Math" pitchFamily="18" charset="0"/>
              <a:ea typeface="Cambria Math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749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repeatDur="0" restart="neve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286747" y="548680"/>
            <a:ext cx="4968552" cy="2160240"/>
          </a:xfrm>
        </p:spPr>
        <p:txBody>
          <a:bodyPr>
            <a:noAutofit/>
          </a:bodyPr>
          <a:lstStyle/>
          <a:p>
            <a:pPr algn="l"/>
            <a:r>
              <a:rPr lang="en-AU" sz="2800" dirty="0" smtClean="0"/>
              <a:t>How does the current entering the resistor,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800" baseline="-25000" dirty="0" smtClean="0"/>
              <a:t>1</a:t>
            </a:r>
            <a:r>
              <a:rPr lang="en-AU" sz="2800" dirty="0" smtClean="0"/>
              <a:t>, compare to the current leaving the resistor, </a:t>
            </a:r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?</a:t>
            </a:r>
            <a:endParaRPr lang="en-AU" sz="2800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5203679"/>
              </p:ext>
            </p:extLst>
          </p:nvPr>
        </p:nvGraphicFramePr>
        <p:xfrm>
          <a:off x="5524500" y="2647950"/>
          <a:ext cx="3260725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Chart" r:id="rId7" imgW="5715000" imgH="6429375" progId="MSGraph.Chart.8">
                  <p:embed followColorScheme="full"/>
                </p:oleObj>
              </mc:Choice>
              <mc:Fallback>
                <p:oleObj name="Chart" r:id="rId7" imgW="5715000" imgH="6429375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4500" y="2647950"/>
                        <a:ext cx="3260725" cy="286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6" y="764704"/>
            <a:ext cx="3384377" cy="2166540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16200000">
            <a:off x="5670121" y="2039174"/>
            <a:ext cx="468054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H="1" flipV="1">
            <a:off x="7974953" y="2039174"/>
            <a:ext cx="468054" cy="504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9742" y="176798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AU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4816" y="184862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1520" y="5373216"/>
            <a:ext cx="8446898" cy="1368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795127" y="5419384"/>
            <a:ext cx="751828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AU" sz="2000" dirty="0" smtClean="0">
                <a:latin typeface="Cambria Math" pitchFamily="18" charset="0"/>
                <a:ea typeface="Cambria Math" pitchFamily="18" charset="0"/>
              </a:rPr>
              <a:t>CHARGE CONSERVATION: charge cannot be created or destroyed.</a:t>
            </a:r>
          </a:p>
          <a:p>
            <a:pPr algn="just"/>
            <a:endParaRPr lang="en-AU" sz="1400" dirty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AU" sz="2000" dirty="0" smtClean="0">
                <a:latin typeface="Cambria Math" pitchFamily="18" charset="0"/>
                <a:ea typeface="Cambria Math" pitchFamily="18" charset="0"/>
              </a:rPr>
              <a:t>Energy is dissipated as current flows through a resistance, but charge is conserved, so current in = current out.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83568" y="2543230"/>
            <a:ext cx="4098937" cy="2664296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A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&lt; I</a:t>
            </a:r>
            <a:r>
              <a:rPr lang="en-AU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A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A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A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AU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I</a:t>
            </a:r>
            <a:r>
              <a:rPr lang="en-AU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AU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373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repeatDur="0" restart="neve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power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0888" y="1365953"/>
                <a:ext cx="8263468" cy="4765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>
                    <a:solidFill>
                      <a:srgbClr val="FF0000"/>
                    </a:solidFill>
                  </a:rPr>
                  <a:t>Power </a:t>
                </a:r>
                <a:r>
                  <a:rPr lang="en-AU" sz="2800" dirty="0" smtClean="0"/>
                  <a:t>is the rate of use of energy 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𝐸𝑛𝑒𝑟𝑔𝑦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AU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>
                    <a:solidFill>
                      <a:srgbClr val="FF0000"/>
                    </a:solidFill>
                  </a:rPr>
                  <a:t>How much power does an electric circuit consume?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Moving charge Q across a potential difference V requires work 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AU" sz="2400" dirty="0" smtClean="0"/>
                  <a:t>(from last chapter)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Power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𝑊𝑜𝑟𝑘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AU" sz="2800" dirty="0" smtClean="0"/>
                  <a:t> = I V   </a:t>
                </a:r>
                <a:r>
                  <a:rPr lang="en-AU" sz="2400" dirty="0" smtClean="0"/>
                  <a:t>(in terms of current I = Q/t)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Using Ohm’s law V = I R :  </a:t>
                </a:r>
                <a:r>
                  <a:rPr lang="en-AU" sz="2800" dirty="0" smtClean="0">
                    <a:solidFill>
                      <a:srgbClr val="0070C0"/>
                    </a:solidFill>
                  </a:rPr>
                  <a:t>Power = V I = I</a:t>
                </a:r>
                <a:r>
                  <a:rPr lang="en-AU" sz="28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AU" sz="2800" dirty="0" smtClean="0">
                    <a:solidFill>
                      <a:srgbClr val="0070C0"/>
                    </a:solidFill>
                  </a:rPr>
                  <a:t>R = V</a:t>
                </a:r>
                <a:r>
                  <a:rPr lang="en-AU" sz="2800" baseline="30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AU" sz="2800" dirty="0" smtClean="0">
                    <a:solidFill>
                      <a:srgbClr val="0070C0"/>
                    </a:solidFill>
                  </a:rPr>
                  <a:t>/R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8" y="1365953"/>
                <a:ext cx="8263468" cy="4765535"/>
              </a:xfrm>
              <a:prstGeom prst="rect">
                <a:avLst/>
              </a:prstGeom>
              <a:blipFill rotWithShape="0">
                <a:blip r:embed="rId4"/>
                <a:stretch>
                  <a:fillRect l="-1328" b="-28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31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power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888" y="1365953"/>
            <a:ext cx="8263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This power is dissipated as </a:t>
            </a:r>
            <a:r>
              <a:rPr lang="en-AU" sz="2800" dirty="0" smtClean="0">
                <a:solidFill>
                  <a:srgbClr val="FF0000"/>
                </a:solidFill>
              </a:rPr>
              <a:t>heat energy in the resistance</a:t>
            </a:r>
            <a:r>
              <a:rPr lang="en-AU" sz="2800" dirty="0" smtClean="0"/>
              <a:t> – why electrical components get hot!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32" y="2720798"/>
            <a:ext cx="6467475" cy="3629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8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power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888" y="1365953"/>
            <a:ext cx="82634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Power is measured in </a:t>
            </a:r>
            <a:r>
              <a:rPr lang="en-AU" sz="2800" dirty="0" smtClean="0">
                <a:solidFill>
                  <a:srgbClr val="FF0000"/>
                </a:solidFill>
              </a:rPr>
              <a:t>Watts</a:t>
            </a:r>
            <a:r>
              <a:rPr lang="en-AU" sz="2800" dirty="0" smtClean="0"/>
              <a:t> (1 W = 1 J/s)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Your “power bill” is probably measured in “kWh” or “kilo-Watt hours”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This is really an “energy bill”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1 kWh = 1000 J/s x 3600 s = 3.6 x 10</a:t>
            </a:r>
            <a:r>
              <a:rPr lang="en-AU" sz="2800" baseline="30000" dirty="0" smtClean="0"/>
              <a:t>6</a:t>
            </a:r>
            <a:r>
              <a:rPr lang="en-AU" sz="2800" dirty="0" smtClean="0"/>
              <a:t> J = 3.6 MJ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0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power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888" y="1365953"/>
            <a:ext cx="82634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B050"/>
                </a:solidFill>
              </a:rPr>
              <a:t>Why do power lines operate at 100,000 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P = V I : high power can be delivered using high V or high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Some power will be lost in heating the transmission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P = I</a:t>
            </a:r>
            <a:r>
              <a:rPr lang="en-AU" sz="2400" baseline="30000" dirty="0" smtClean="0"/>
              <a:t>2</a:t>
            </a:r>
            <a:r>
              <a:rPr lang="en-AU" sz="2400" dirty="0" smtClean="0"/>
              <a:t>R : low current minimizes these transmission losses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60" y="2075060"/>
            <a:ext cx="4572707" cy="2743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10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888" y="1365953"/>
            <a:ext cx="7902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 flow of charge is called an </a:t>
            </a:r>
            <a:r>
              <a:rPr lang="en-AU" sz="2800" dirty="0" smtClean="0">
                <a:solidFill>
                  <a:srgbClr val="FF0000"/>
                </a:solidFill>
              </a:rPr>
              <a:t>electric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70C0"/>
                </a:solidFill>
              </a:rPr>
              <a:t>The current (symbol I) is the amount of charge Q [in Coulombs] flowing per unit time t [in seconds]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dirty="0" smtClean="0">
                <a:solidFill>
                  <a:srgbClr val="FF0000"/>
                </a:solidFill>
              </a:rPr>
              <a:t>units of current </a:t>
            </a:r>
            <a:r>
              <a:rPr lang="en-AU" sz="2800" dirty="0" smtClean="0"/>
              <a:t>are C/s or “Amperes”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70489" y="3386666"/>
                <a:ext cx="1369809" cy="92519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489" y="3386666"/>
                <a:ext cx="1369809" cy="9251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03602" y="5633156"/>
                <a:ext cx="2188484" cy="49244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2" y="5633156"/>
                <a:ext cx="218848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588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power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318" y="1442482"/>
            <a:ext cx="834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u="sng" dirty="0" smtClean="0">
                <a:latin typeface="Cambria Math" pitchFamily="18" charset="0"/>
                <a:ea typeface="Cambria Math" pitchFamily="18" charset="0"/>
              </a:rPr>
              <a:t>Exercise:</a:t>
            </a:r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 What is the resistance of a 60 W 240V light bulb?</a:t>
            </a:r>
            <a:endParaRPr lang="en-AU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175" y="2359377"/>
            <a:ext cx="2449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Power P = 60 W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Voltage V = 240 V</a:t>
            </a:r>
            <a:endParaRPr lang="en-AU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1504" y="2393238"/>
                <a:ext cx="5283203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04" y="2393238"/>
                <a:ext cx="5283203" cy="6939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30398" y="3332511"/>
                <a:ext cx="5283203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=960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8" y="3332511"/>
                <a:ext cx="5283203" cy="6939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61245" y="4502318"/>
            <a:ext cx="8557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u="sng" dirty="0" smtClean="0">
                <a:latin typeface="Cambria Math" pitchFamily="18" charset="0"/>
                <a:ea typeface="Cambria Math" pitchFamily="18" charset="0"/>
              </a:rPr>
              <a:t>Exercise:</a:t>
            </a:r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 What would be the power output if the bulb was plugged into the US mains of 110 V?</a:t>
            </a:r>
            <a:endParaRPr lang="en-AU" sz="2400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1778" y="5565424"/>
                <a:ext cx="3979359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960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78" y="5565424"/>
                <a:ext cx="3979359" cy="7411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456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85209" y="5855474"/>
            <a:ext cx="8938121" cy="8858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runaway and fuses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338" y="5944478"/>
            <a:ext cx="797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Cambria Math" pitchFamily="18" charset="0"/>
                <a:ea typeface="Cambria Math" pitchFamily="18" charset="0"/>
              </a:rPr>
              <a:t>“Circuit breakers” or “safety switches” either mechanical or electronic, are now able to offer faster and more reliable protection.</a:t>
            </a:r>
            <a:endParaRPr lang="en-AU" sz="2000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52" y="3605088"/>
            <a:ext cx="8537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If part of a circuit starts to overheat, its resistance can increase, causing larger power dissipation, causing higher resistance etc.</a:t>
            </a:r>
            <a:endParaRPr lang="en-AU" sz="24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338" y="1535365"/>
            <a:ext cx="4286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For most conductors, resistance is not completely constant, but increases with increasing temperature.</a:t>
            </a:r>
            <a:endParaRPr lang="en-AU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91" y="1124744"/>
            <a:ext cx="3849757" cy="23909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8102" y="4477138"/>
            <a:ext cx="8537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AU" sz="2400" b="1" dirty="0" smtClean="0">
                <a:latin typeface="Cambria Math" pitchFamily="18" charset="0"/>
                <a:ea typeface="Cambria Math" pitchFamily="18" charset="0"/>
              </a:rPr>
              <a:t>fuse</a:t>
            </a:r>
            <a:r>
              <a:rPr lang="en-AU" sz="2400" dirty="0" smtClean="0">
                <a:latin typeface="Cambria Math" pitchFamily="18" charset="0"/>
                <a:ea typeface="Cambria Math" pitchFamily="18" charset="0"/>
              </a:rPr>
              <a:t> protects a circuit from general damage by acting as the “weak point”; a thin wire that will physically fail (melt) if current exceeds a safe level.</a:t>
            </a:r>
            <a:endParaRPr lang="en-AU" sz="2400" dirty="0">
              <a:latin typeface="Cambria Math" pitchFamily="18" charset="0"/>
              <a:ea typeface="Cambria Math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4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A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ummary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0888" y="1580444"/>
                <a:ext cx="758613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>
                    <a:solidFill>
                      <a:srgbClr val="FF0000"/>
                    </a:solidFill>
                  </a:rPr>
                  <a:t>Electric current</a:t>
                </a:r>
                <a:r>
                  <a:rPr lang="en-AU" sz="2800" dirty="0"/>
                  <a:t> </a:t>
                </a:r>
                <a:r>
                  <a:rPr lang="en-AU" sz="2800" dirty="0" smtClean="0"/>
                  <a:t>is the rate of flow of charge measured in Amperes: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Microscopically charges q have a drift velocity v such that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𝑛𝐴𝑞𝑣</m:t>
                    </m:r>
                  </m:oMath>
                </a14:m>
                <a:r>
                  <a:rPr lang="en-AU" sz="2800" dirty="0" smtClean="0"/>
                  <a:t>  </a:t>
                </a:r>
                <a:r>
                  <a:rPr lang="en-AU" sz="2400" dirty="0" smtClean="0"/>
                  <a:t>[A=area, n=number density]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>
                    <a:solidFill>
                      <a:srgbClr val="FF0000"/>
                    </a:solidFill>
                  </a:rPr>
                  <a:t>Ohm’s law </a:t>
                </a:r>
                <a:r>
                  <a:rPr lang="en-AU" sz="2800" dirty="0" smtClean="0"/>
                  <a:t>relates the current to a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resistance</a:t>
                </a:r>
                <a:r>
                  <a:rPr lang="en-AU" sz="2800" dirty="0" smtClean="0"/>
                  <a:t> R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AU" sz="2800" dirty="0" smtClean="0"/>
                  <a:t>) or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resistivity</a:t>
                </a:r>
                <a:r>
                  <a:rPr lang="en-AU" sz="2800" dirty="0" smtClean="0"/>
                  <a:t>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sz="2800" dirty="0" smtClean="0"/>
                  <a:t> (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sz="28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Electric current dissipates </a:t>
                </a:r>
                <a:r>
                  <a:rPr lang="en-AU" sz="2800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en-AU" sz="2800" dirty="0" smtClean="0"/>
                  <a:t> P = V I</a:t>
                </a:r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8" y="1580444"/>
                <a:ext cx="7586133" cy="4401205"/>
              </a:xfrm>
              <a:prstGeom prst="rect">
                <a:avLst/>
              </a:prstGeom>
              <a:blipFill rotWithShape="0">
                <a:blip r:embed="rId4"/>
                <a:stretch>
                  <a:fillRect l="-1447" t="-1247" b="-30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636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888" y="1365953"/>
            <a:ext cx="8060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Current is in the direction that </a:t>
            </a:r>
            <a:r>
              <a:rPr lang="en-AU" sz="2800" dirty="0" smtClean="0">
                <a:solidFill>
                  <a:srgbClr val="FF0000"/>
                </a:solidFill>
              </a:rPr>
              <a:t>positive charge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But in reality, current is transported by an opposite flow of </a:t>
            </a:r>
            <a:r>
              <a:rPr lang="en-AU" sz="2800" dirty="0" smtClean="0">
                <a:solidFill>
                  <a:srgbClr val="FF0000"/>
                </a:solidFill>
              </a:rPr>
              <a:t>negatively-charged electrons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6" y="3400263"/>
            <a:ext cx="4419047" cy="3060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520266" y="3747907"/>
            <a:ext cx="3307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Sometimes described as “conventional current” (positive) or “electron current” (negative)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8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153" y="1365953"/>
            <a:ext cx="4955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70C0"/>
                </a:solidFill>
              </a:rPr>
              <a:t>How do we create an electric current?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Create an </a:t>
            </a:r>
            <a:r>
              <a:rPr lang="en-AU" sz="2800" dirty="0" smtClean="0">
                <a:solidFill>
                  <a:srgbClr val="FF0000"/>
                </a:solidFill>
              </a:rPr>
              <a:t>electric potential difference </a:t>
            </a:r>
            <a:r>
              <a:rPr lang="en-AU" sz="2800" dirty="0" smtClean="0"/>
              <a:t>between two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Connect those points to allow charge to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Dissipate the energy (e.g. into light, heat)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73" y="1422532"/>
            <a:ext cx="2520280" cy="2222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08" y="4009650"/>
            <a:ext cx="3282666" cy="2101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028263" y="4831642"/>
            <a:ext cx="219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Circuit symbols!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5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888" y="1365953"/>
            <a:ext cx="78232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Electrical power may be supplied as either a </a:t>
            </a:r>
            <a:r>
              <a:rPr lang="en-AU" sz="2800" dirty="0" smtClean="0">
                <a:solidFill>
                  <a:srgbClr val="FF0000"/>
                </a:solidFill>
              </a:rPr>
              <a:t>direct current </a:t>
            </a:r>
            <a:r>
              <a:rPr lang="en-AU" sz="2800" dirty="0" smtClean="0"/>
              <a:t>or an </a:t>
            </a:r>
            <a:r>
              <a:rPr lang="en-AU" sz="2800" dirty="0" smtClean="0">
                <a:solidFill>
                  <a:srgbClr val="FF0000"/>
                </a:solidFill>
              </a:rPr>
              <a:t>alternating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70C0"/>
                </a:solidFill>
              </a:rPr>
              <a:t>We will only cover direct current in this topic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4" y="2579858"/>
            <a:ext cx="8291984" cy="2782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04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Macroscopic vs. Microscopic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888" y="1365953"/>
            <a:ext cx="8071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In physics and chemistry we try and relate the overall </a:t>
            </a:r>
            <a:r>
              <a:rPr lang="en-AU" sz="2800" dirty="0" smtClean="0">
                <a:solidFill>
                  <a:srgbClr val="FF0000"/>
                </a:solidFill>
              </a:rPr>
              <a:t>macroscopic</a:t>
            </a:r>
            <a:r>
              <a:rPr lang="en-AU" sz="2800" dirty="0" smtClean="0"/>
              <a:t> properties of a system to its </a:t>
            </a:r>
            <a:r>
              <a:rPr lang="en-AU" sz="2800" dirty="0" smtClean="0">
                <a:solidFill>
                  <a:srgbClr val="FF0000"/>
                </a:solidFill>
              </a:rPr>
              <a:t>microscopic </a:t>
            </a:r>
            <a:r>
              <a:rPr lang="en-AU" sz="2800" dirty="0" smtClean="0"/>
              <a:t>nature</a:t>
            </a:r>
            <a:endParaRPr lang="en-AU" sz="2800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70" y="3162612"/>
            <a:ext cx="5080000" cy="313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7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nature of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888" y="1365953"/>
            <a:ext cx="782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70C0"/>
                </a:solidFill>
              </a:rPr>
              <a:t>What really happens when a battery is connected?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particles </a:t>
            </a:r>
            <a:r>
              <a:rPr lang="en-AU" sz="2800" dirty="0" smtClean="0"/>
              <a:t>are in </a:t>
            </a:r>
            <a:r>
              <a:rPr lang="en-AU" sz="2800" dirty="0" smtClean="0">
                <a:solidFill>
                  <a:srgbClr val="FF0000"/>
                </a:solidFill>
              </a:rPr>
              <a:t>constant thermal motion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4356" y="3939822"/>
            <a:ext cx="6592711" cy="22464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1794928" y="4357519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07816" y="4476054"/>
            <a:ext cx="496712" cy="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27189" y="4498632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150530" y="5175964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569152" y="4935262"/>
            <a:ext cx="694266" cy="359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82791" y="5317077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80270" y="4651031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98045" y="4769566"/>
            <a:ext cx="395113" cy="947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14132" y="4792144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13294" y="5492056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426182" y="4642561"/>
            <a:ext cx="268115" cy="968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5555" y="5633169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210764" y="4120458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2997199" y="4238991"/>
            <a:ext cx="1326453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43025" y="4261571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164679" y="445348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277567" y="4188204"/>
            <a:ext cx="349961" cy="3838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96940" y="459459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34950" y="506873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4027321" y="4790982"/>
            <a:ext cx="420517" cy="39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67211" y="520984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492066" y="5514648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074357" y="5633183"/>
            <a:ext cx="530597" cy="181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4327" y="5655761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649182" y="4188204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762070" y="4171270"/>
            <a:ext cx="903101" cy="135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81443" y="4329317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38649" y="5413050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581443" y="5531583"/>
            <a:ext cx="570094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70910" y="5554163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932310" y="480343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045198" y="4921968"/>
            <a:ext cx="496712" cy="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64571" y="494454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6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0" grpId="0" animBg="1"/>
      <p:bldP spid="42" grpId="0"/>
      <p:bldP spid="43" grpId="0" animBg="1"/>
      <p:bldP spid="45" grpId="0"/>
      <p:bldP spid="46" grpId="0" animBg="1"/>
      <p:bldP spid="48" grpId="0"/>
      <p:bldP spid="49" grpId="0" animBg="1"/>
      <p:bldP spid="51" grpId="0"/>
      <p:bldP spid="52" grpId="0" animBg="1"/>
      <p:bldP spid="54" grpId="0"/>
      <p:bldP spid="55" grpId="0" animBg="1"/>
      <p:bldP spid="57" grpId="0"/>
      <p:bldP spid="58" grpId="0" animBg="1"/>
      <p:bldP spid="60" grpId="0"/>
      <p:bldP spid="61" grpId="0" animBg="1"/>
      <p:bldP spid="63" grpId="0"/>
      <p:bldP spid="64" grpId="0" animBg="1"/>
      <p:bldP spid="66" grpId="0"/>
      <p:bldP spid="76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74638"/>
            <a:ext cx="9108540" cy="76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Microscopic nature of current</a:t>
            </a:r>
            <a:endParaRPr lang="en-A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888" y="1365953"/>
            <a:ext cx="7823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0070C0"/>
                </a:solidFill>
              </a:rPr>
              <a:t>What really happens when a battery is connected?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dirty="0" smtClean="0"/>
              <a:t>battery supplies a </a:t>
            </a:r>
            <a:r>
              <a:rPr lang="en-AU" sz="2800" dirty="0" smtClean="0">
                <a:solidFill>
                  <a:srgbClr val="FF0000"/>
                </a:solidFill>
              </a:rPr>
              <a:t>potential difference </a:t>
            </a:r>
            <a:r>
              <a:rPr lang="en-AU" sz="2800" dirty="0" smtClean="0"/>
              <a:t>hence </a:t>
            </a:r>
            <a:r>
              <a:rPr lang="en-AU" sz="2800" dirty="0" smtClean="0">
                <a:solidFill>
                  <a:srgbClr val="FF0000"/>
                </a:solidFill>
              </a:rPr>
              <a:t>electric field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4356" y="3939822"/>
            <a:ext cx="6592711" cy="22464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1794928" y="4357519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816" y="4476054"/>
            <a:ext cx="496712" cy="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7189" y="4498632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50530" y="5175964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569152" y="4935262"/>
            <a:ext cx="694266" cy="359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2791" y="5317077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80270" y="4651031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8045" y="4769566"/>
            <a:ext cx="395113" cy="947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4132" y="4792144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13294" y="5492056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426182" y="4642561"/>
            <a:ext cx="268115" cy="968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5555" y="5633169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10764" y="4120458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997199" y="4238991"/>
            <a:ext cx="1326453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43025" y="4261571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64679" y="445348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277567" y="4188204"/>
            <a:ext cx="349961" cy="3838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6940" y="459459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34950" y="506873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027321" y="4790982"/>
            <a:ext cx="420517" cy="396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67211" y="520984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92066" y="5514648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74357" y="5633183"/>
            <a:ext cx="530597" cy="181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4327" y="5655761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49182" y="4188204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762070" y="4171270"/>
            <a:ext cx="903101" cy="135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81443" y="4329317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38649" y="5413050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581443" y="5531583"/>
            <a:ext cx="570094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0910" y="5554163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32310" y="4803433"/>
            <a:ext cx="214489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45198" y="4921968"/>
            <a:ext cx="496712" cy="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64571" y="4944546"/>
            <a:ext cx="57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+q</a:t>
            </a:r>
            <a:endParaRPr lang="en-AU" sz="24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69152" y="3510845"/>
            <a:ext cx="54017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7016068" y="3194754"/>
            <a:ext cx="434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rgbClr val="FF0000"/>
                </a:solidFill>
              </a:rPr>
              <a:t>E</a:t>
            </a:r>
            <a:endParaRPr lang="en-AU" sz="3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0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  <p:bldP spid="14" grpId="0"/>
      <p:bldP spid="15" grpId="0" animBg="1"/>
      <p:bldP spid="17" grpId="0"/>
      <p:bldP spid="18" grpId="0" animBg="1"/>
      <p:bldP spid="20" grpId="0"/>
      <p:bldP spid="21" grpId="0" animBg="1"/>
      <p:bldP spid="23" grpId="0"/>
      <p:bldP spid="24" grpId="0" animBg="1"/>
      <p:bldP spid="26" grpId="0"/>
      <p:bldP spid="27" grpId="0" animBg="1"/>
      <p:bldP spid="29" grpId="0"/>
      <p:bldP spid="30" grpId="0" animBg="1"/>
      <p:bldP spid="32" grpId="0"/>
      <p:bldP spid="33" grpId="0" animBg="1"/>
      <p:bldP spid="35" grpId="0"/>
      <p:bldP spid="36" grpId="0" animBg="1"/>
      <p:bldP spid="38" grpId="0"/>
      <p:bldP spid="39" grpId="0" animBg="1"/>
      <p:bldP spid="4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VERSION" val="14.0"/>
  <p:tag name="PPVERSION" val="14.0"/>
  <p:tag name="DELIMITERS" val="3.1"/>
  <p:tag name="SHOWBARVISIBLE" val="True"/>
  <p:tag name="USESECONDARYMONITOR" val="True"/>
  <p:tag name="SAVECSVWITHSESSION" val="Fals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0"/>
  <p:tag name="CHARTLABELS" val="1"/>
  <p:tag name="RESETCHARTS" val="True"/>
  <p:tag name="INCLUDENONRESPONDERS" val="False"/>
  <p:tag name="MULTIRESPDIVISOR" val="1"/>
  <p:tag name="INCLUDEPPT" val="True"/>
  <p:tag name="ALLOWUSERFEEDBACK" val="True"/>
  <p:tag name="CORRECTPOINTVALUE" val="1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Tru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TASKPANEKEY" val="559d0d74-4e4b-44c4-8588-cd2101f2c9da"/>
  <p:tag name="INCLUDESESSION" val="True"/>
  <p:tag name="LUIDIAENABLED" val="False"/>
  <p:tag name="EXPANDSHOWBAR" val="True"/>
  <p:tag name="WASPOLLED" val="6C67C4C5796445CBA1959C1D85777071"/>
  <p:tag name="TPVERSION" val="5"/>
  <p:tag name="TPFULLVERSION" val="5.2.0.3121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DABE77572894BAABF265799279EFE30"/>
  <p:tag name="SLIDEID" val="1DABE77572894BAABF265799279EFE30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Two electrical measuring devices, X and Y, are placed in the circuit as shown to measure properties of the resistor. Which of the following descriptions is correct?"/>
  <p:tag name="ANSWERSALIAS" val="X measures current, Y measures voltage|smicln|X measures voltage, Y measures current|smicln|X and Y measure current|smicln|X and Y measure voltage"/>
  <p:tag name="ANONYMOUSTEMP" val="False"/>
  <p:tag name="TOTALRESPONSES" val="0"/>
  <p:tag name="VALUES" val="No Value|smicln|No Value|smicln|No Value|smicln|No Value"/>
  <p:tag name="AUTOFORMATCHART" val="True"/>
  <p:tag name="AUTOOPENPOLL" val="True"/>
  <p:tag name="TPQUESTIONXML" val="﻿&lt;?xml version=&quot;1.0&quot; encoding=&quot;utf-8&quot;?&gt;&#10;&lt;questionlist&gt;&#10;    &lt;properties&gt;&#10;        &lt;guid&gt;D084F6BA9CA74983B2EDDF22CDF8FA11&lt;/guid&gt;&#10;        &lt;description /&gt;&#10;        &lt;date&gt;5/7/2016 5:10:4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7B6142BBAD046FA997828EECC1D4E60&lt;/guid&gt;&#10;            &lt;repollguid&gt;DF1FA4B9777C4010A0F63DB9CD3CA58F&lt;/repollguid&gt;&#10;            &lt;sourceid&gt;575B12E624024BE999D9E75ABFE045C1&lt;/sourceid&gt;&#10;            &lt;questiontext&gt;Two electrical measuring devices, X and Y, are placed in the circuit as shown to measure properties of the resistor. Which of the following descriptions is correct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8C83027E09D24F71BE298E839502FE8C&lt;/guid&gt;&#10;                    &lt;answertext&gt;X measures current, Y measures voltage &lt;/answertext&gt;&#10;                    &lt;valuetype&gt;0&lt;/valuetype&gt;&#10;                &lt;/answer&gt;&#10;                &lt;answer&gt;&#10;                    &lt;guid&gt;A52D4EBF75E740C78657D39ED93599CB&lt;/guid&gt;&#10;                    &lt;answertext&gt;X measures voltage, Y measures current &lt;/answertext&gt;&#10;                    &lt;valuetype&gt;0&lt;/valuetype&gt;&#10;                &lt;/answer&gt;&#10;                &lt;answer&gt;&#10;                    &lt;guid&gt;F13EA7FE9A704A0A96EE7AD7DB83115E&lt;/guid&gt;&#10;                    &lt;answertext&gt;X and Y measure current &lt;/answertext&gt;&#10;                    &lt;valuetype&gt;0&lt;/valuetype&gt;&#10;                &lt;/answer&gt;&#10;                &lt;answer&gt;&#10;                    &lt;guid&gt;4AEF9B3C803146E78FE760053574D6AB&lt;/guid&gt;&#10;                    &lt;answertext&gt;X and Y measure voltage&lt;/answertext&gt;&#10;                    &lt;valuetype&gt;0&lt;/valuetype&gt;&#10;                &lt;/answer&gt;&#10;            &lt;/answers&gt;&#10;        &lt;/multichoice&gt;&#10;    &lt;/questions&gt;&#10;&lt;/questionlist&gt;"/>
  <p:tag name="TYPE" val="MultiChoiceSlide"/>
  <p:tag name="LIVECHARTING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125"/>
  <p:tag name="FONTSIZE" val="28"/>
  <p:tag name="BULLETTYPE" val="ppBulletArabicPeriod"/>
  <p:tag name="ANSWERTEXT" val="X measures current, Y measures voltage&#10;X measures voltage, Y measures current&#10;X and Y measure current&#10;X and Y measure voltag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2898BBCE4704D3685A30213C6B3868D"/>
  <p:tag name="SLIDEID" val="02898BBCE4704D3685A30213C6B3868D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How does the current entering the resistor, I1, compare to the current leaving the resistor, I2?"/>
  <p:tag name="ANONYMOUSTEMP" val="False"/>
  <p:tag name="TOTALRESPONSES" val="0"/>
  <p:tag name="ANSWERSALIAS" val="I1 &lt; I2|smicln|I1 &gt; I2|smicln|I1 = I2"/>
  <p:tag name="VALUES" val="No Value|smicln|No Value|smicln|No Value"/>
  <p:tag name="AUTOFORMATCHART" val="True"/>
  <p:tag name="AUTOOPENPOLL" val="True"/>
  <p:tag name="TPQUESTIONXML" val="﻿&lt;?xml version=&quot;1.0&quot; encoding=&quot;utf-8&quot;?&gt;&#10;&lt;questionlist&gt;&#10;    &lt;properties&gt;&#10;        &lt;guid&gt;4D941C8AD1964CDAA3ACDFB5EB3AFC9D&lt;/guid&gt;&#10;        &lt;description /&gt;&#10;        &lt;date&gt;5/7/2016 10:54:50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E40D1E15EAE431DB722B0CB758C6311&lt;/guid&gt;&#10;            &lt;repollguid&gt;0DC4E531A52A4849B284B291470D6940&lt;/repollguid&gt;&#10;            &lt;sourceid&gt;00886D4F248E483E91B55DA4BF615DC4&lt;/sourceid&gt;&#10;            &lt;questiontext&gt;How does the current entering the resistor, I1, compare to the current leaving the resistor, I2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E0CF2972CBE49578E79845E291CCAF6&lt;/guid&gt;&#10;                    &lt;answertext&gt;I1 &amp;lt; I2 &lt;/answertext&gt;&#10;                    &lt;valuetype&gt;0&lt;/valuetype&gt;&#10;                &lt;/answer&gt;&#10;                &lt;answer&gt;&#10;                    &lt;guid&gt;378DBD0BF3764FF591A5C2C99B52EF69&lt;/guid&gt;&#10;                    &lt;answertext&gt;I1 &amp;gt; I2 &lt;/answertext&gt;&#10;                    &lt;valuetype&gt;0&lt;/valuetype&gt;&#10;                &lt;/answer&gt;&#10;                &lt;answer&gt;&#10;                    &lt;guid&gt;A62B548CB61747D0A2418782ED958FF8&lt;/guid&gt;&#10;                    &lt;answertext&gt;I1 = I2&lt;/answertext&gt;&#10;                    &lt;valuetype&gt;0&lt;/valuetype&gt;&#10;                &lt;/answer&gt;&#10;            &lt;/answers&gt;&#10;        &lt;/multichoice&gt;&#10;    &lt;/questions&gt;&#10;&lt;/questionlist&gt;"/>
  <p:tag name="TYPE" val="MultiChoiceSlide"/>
  <p:tag name="LIVECHARTING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23"/>
  <p:tag name="FONTSIZE" val="32"/>
  <p:tag name="BULLETTYPE" val="ppBulletArabicPeriod"/>
  <p:tag name="ANSWERTEXT" val="I1 &lt; I2&#10;I1 &gt; I2&#10;I1 = I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47364</TotalTime>
  <Words>1603</Words>
  <Application>Microsoft Office PowerPoint</Application>
  <PresentationFormat>On-screen Show (4:3)</PresentationFormat>
  <Paragraphs>323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electrical measuring devices, X and Y, are placed in the circuit as shown to measure properties of the resistor. Which of the following descriptions is correct?</vt:lpstr>
      <vt:lpstr>How does the current entering the resistor, I1, compare to the current leaving the resistor, I2?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Swinbune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Swinburne University of Technology</dc:creator>
  <cp:lastModifiedBy>Rizwan Fazal</cp:lastModifiedBy>
  <cp:revision>514</cp:revision>
  <dcterms:created xsi:type="dcterms:W3CDTF">2012-01-25T05:42:10Z</dcterms:created>
  <dcterms:modified xsi:type="dcterms:W3CDTF">2018-10-03T06:11:34Z</dcterms:modified>
</cp:coreProperties>
</file>