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25"/>
  </p:notesMasterIdLst>
  <p:sldIdLst>
    <p:sldId id="256" r:id="rId2"/>
    <p:sldId id="257" r:id="rId3"/>
    <p:sldId id="259" r:id="rId4"/>
    <p:sldId id="260" r:id="rId5"/>
    <p:sldId id="267" r:id="rId6"/>
    <p:sldId id="297" r:id="rId7"/>
    <p:sldId id="280" r:id="rId8"/>
    <p:sldId id="298" r:id="rId9"/>
    <p:sldId id="299" r:id="rId10"/>
    <p:sldId id="300" r:id="rId11"/>
    <p:sldId id="301" r:id="rId12"/>
    <p:sldId id="302" r:id="rId13"/>
    <p:sldId id="293" r:id="rId14"/>
    <p:sldId id="292" r:id="rId15"/>
    <p:sldId id="295" r:id="rId16"/>
    <p:sldId id="294" r:id="rId17"/>
    <p:sldId id="281" r:id="rId18"/>
    <p:sldId id="296" r:id="rId19"/>
    <p:sldId id="282" r:id="rId20"/>
    <p:sldId id="305" r:id="rId21"/>
    <p:sldId id="283" r:id="rId22"/>
    <p:sldId id="30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5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CD20E-BAC8-44CD-9C8E-576B240EF03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116CFD1-23D0-46F6-9F0D-3DCA0C60D43E}">
      <dgm:prSet phldrT="[Text]"/>
      <dgm:spPr/>
      <dgm:t>
        <a:bodyPr/>
        <a:lstStyle/>
        <a:p>
          <a:r>
            <a:rPr lang="en-US" dirty="0" smtClean="0"/>
            <a:t>Mobile applications</a:t>
          </a:r>
          <a:endParaRPr lang="en-US" dirty="0"/>
        </a:p>
      </dgm:t>
    </dgm:pt>
    <dgm:pt modelId="{7B8859CC-076F-465A-9593-3A9713967109}" type="parTrans" cxnId="{87BC8C40-E09E-4D6B-8698-81B5017E266C}">
      <dgm:prSet/>
      <dgm:spPr/>
      <dgm:t>
        <a:bodyPr/>
        <a:lstStyle/>
        <a:p>
          <a:endParaRPr lang="en-US"/>
        </a:p>
      </dgm:t>
    </dgm:pt>
    <dgm:pt modelId="{FC49B836-3726-444D-9414-F328DC83CF10}" type="sibTrans" cxnId="{87BC8C40-E09E-4D6B-8698-81B5017E266C}">
      <dgm:prSet/>
      <dgm:spPr/>
      <dgm:t>
        <a:bodyPr/>
        <a:lstStyle/>
        <a:p>
          <a:endParaRPr lang="en-US"/>
        </a:p>
      </dgm:t>
    </dgm:pt>
    <dgm:pt modelId="{85378D64-AEBB-4257-B1B6-ABD5158CD6AC}">
      <dgm:prSet/>
      <dgm:spPr/>
      <dgm:t>
        <a:bodyPr/>
        <a:lstStyle/>
        <a:p>
          <a:r>
            <a:rPr lang="en-US" smtClean="0"/>
            <a:t>Desktop applications</a:t>
          </a:r>
          <a:endParaRPr lang="en-US" dirty="0"/>
        </a:p>
      </dgm:t>
    </dgm:pt>
    <dgm:pt modelId="{E02967CF-AD07-4140-BEC2-25B52C08EBB8}" type="parTrans" cxnId="{84C4E266-8858-4930-8F13-891218948866}">
      <dgm:prSet/>
      <dgm:spPr/>
      <dgm:t>
        <a:bodyPr/>
        <a:lstStyle/>
        <a:p>
          <a:endParaRPr lang="en-US"/>
        </a:p>
      </dgm:t>
    </dgm:pt>
    <dgm:pt modelId="{8F0A7C09-C8D8-4788-B9DD-2938E5755E9A}" type="sibTrans" cxnId="{84C4E266-8858-4930-8F13-891218948866}">
      <dgm:prSet/>
      <dgm:spPr/>
      <dgm:t>
        <a:bodyPr/>
        <a:lstStyle/>
        <a:p>
          <a:endParaRPr lang="en-US"/>
        </a:p>
      </dgm:t>
    </dgm:pt>
    <dgm:pt modelId="{CEC16231-4B18-48F1-88CE-DA16FDB86525}">
      <dgm:prSet/>
      <dgm:spPr/>
      <dgm:t>
        <a:bodyPr/>
        <a:lstStyle/>
        <a:p>
          <a:r>
            <a:rPr lang="en-US" smtClean="0"/>
            <a:t>Web applications</a:t>
          </a:r>
          <a:endParaRPr lang="en-US" dirty="0"/>
        </a:p>
      </dgm:t>
    </dgm:pt>
    <dgm:pt modelId="{12ECE36C-73B6-4281-A02A-3F97C49ED842}" type="parTrans" cxnId="{BC0FD116-D846-46CC-94FE-67647A46F271}">
      <dgm:prSet/>
      <dgm:spPr/>
      <dgm:t>
        <a:bodyPr/>
        <a:lstStyle/>
        <a:p>
          <a:endParaRPr lang="en-US"/>
        </a:p>
      </dgm:t>
    </dgm:pt>
    <dgm:pt modelId="{FAC4650B-6B4C-408A-9150-F8993E832FC2}" type="sibTrans" cxnId="{BC0FD116-D846-46CC-94FE-67647A46F271}">
      <dgm:prSet/>
      <dgm:spPr/>
      <dgm:t>
        <a:bodyPr/>
        <a:lstStyle/>
        <a:p>
          <a:endParaRPr lang="en-US"/>
        </a:p>
      </dgm:t>
    </dgm:pt>
    <dgm:pt modelId="{65DE30C8-2BEE-4651-8343-5AB3DD399AF1}">
      <dgm:prSet/>
      <dgm:spPr/>
      <dgm:t>
        <a:bodyPr/>
        <a:lstStyle/>
        <a:p>
          <a:r>
            <a:rPr lang="en-US" smtClean="0"/>
            <a:t>Web services</a:t>
          </a:r>
          <a:endParaRPr lang="en-US" dirty="0"/>
        </a:p>
      </dgm:t>
    </dgm:pt>
    <dgm:pt modelId="{5BFC664C-A71F-42DA-914F-74EB14B4A7C9}" type="parTrans" cxnId="{78BC562C-F2EB-492B-A227-75464E4FA20A}">
      <dgm:prSet/>
      <dgm:spPr/>
      <dgm:t>
        <a:bodyPr/>
        <a:lstStyle/>
        <a:p>
          <a:endParaRPr lang="en-US"/>
        </a:p>
      </dgm:t>
    </dgm:pt>
    <dgm:pt modelId="{AA853F0B-0263-4BD8-803F-5BEA32622D40}" type="sibTrans" cxnId="{78BC562C-F2EB-492B-A227-75464E4FA20A}">
      <dgm:prSet/>
      <dgm:spPr/>
      <dgm:t>
        <a:bodyPr/>
        <a:lstStyle/>
        <a:p>
          <a:endParaRPr lang="en-US"/>
        </a:p>
      </dgm:t>
    </dgm:pt>
    <dgm:pt modelId="{BE9D9385-0D19-4500-850E-74D9DC17A63E}">
      <dgm:prSet/>
      <dgm:spPr/>
      <dgm:t>
        <a:bodyPr/>
        <a:lstStyle/>
        <a:p>
          <a:r>
            <a:rPr lang="en-US" smtClean="0"/>
            <a:t>Web sites</a:t>
          </a:r>
          <a:endParaRPr lang="en-US" dirty="0"/>
        </a:p>
      </dgm:t>
    </dgm:pt>
    <dgm:pt modelId="{FD762B3F-0361-4552-A151-C4A669718E08}" type="parTrans" cxnId="{42493C0B-4684-4C1E-A4BD-13D220DD5DFE}">
      <dgm:prSet/>
      <dgm:spPr/>
      <dgm:t>
        <a:bodyPr/>
        <a:lstStyle/>
        <a:p>
          <a:endParaRPr lang="en-US"/>
        </a:p>
      </dgm:t>
    </dgm:pt>
    <dgm:pt modelId="{1A5ACE10-6F04-47F3-84E9-910DAB88D1D9}" type="sibTrans" cxnId="{42493C0B-4684-4C1E-A4BD-13D220DD5DFE}">
      <dgm:prSet/>
      <dgm:spPr/>
      <dgm:t>
        <a:bodyPr/>
        <a:lstStyle/>
        <a:p>
          <a:endParaRPr lang="en-US"/>
        </a:p>
      </dgm:t>
    </dgm:pt>
    <dgm:pt modelId="{39794E67-EA3B-416A-8E39-ADC1FF3CE127}">
      <dgm:prSet/>
      <dgm:spPr/>
      <dgm:t>
        <a:bodyPr/>
        <a:lstStyle/>
        <a:p>
          <a:r>
            <a:rPr lang="en-US" smtClean="0"/>
            <a:t>Games</a:t>
          </a:r>
          <a:endParaRPr lang="en-US" dirty="0"/>
        </a:p>
      </dgm:t>
    </dgm:pt>
    <dgm:pt modelId="{5A109DB4-35CB-482F-B847-12E1BBBDB7AA}" type="parTrans" cxnId="{749D94F4-001B-4D53-8A74-A5D26186EF17}">
      <dgm:prSet/>
      <dgm:spPr/>
      <dgm:t>
        <a:bodyPr/>
        <a:lstStyle/>
        <a:p>
          <a:endParaRPr lang="en-US"/>
        </a:p>
      </dgm:t>
    </dgm:pt>
    <dgm:pt modelId="{722FDA11-F474-4621-B362-558714EA4D70}" type="sibTrans" cxnId="{749D94F4-001B-4D53-8A74-A5D26186EF17}">
      <dgm:prSet/>
      <dgm:spPr/>
      <dgm:t>
        <a:bodyPr/>
        <a:lstStyle/>
        <a:p>
          <a:endParaRPr lang="en-US"/>
        </a:p>
      </dgm:t>
    </dgm:pt>
    <dgm:pt modelId="{39FA4F51-1F05-4EE3-A6A5-FF7A004E2660}">
      <dgm:prSet/>
      <dgm:spPr/>
      <dgm:t>
        <a:bodyPr/>
        <a:lstStyle/>
        <a:p>
          <a:r>
            <a:rPr lang="en-US" smtClean="0"/>
            <a:t>Database applications</a:t>
          </a:r>
          <a:endParaRPr lang="en-US" dirty="0"/>
        </a:p>
      </dgm:t>
    </dgm:pt>
    <dgm:pt modelId="{05028DB9-6B9D-41C1-890F-D434DB1890B3}" type="parTrans" cxnId="{ED7E6230-3EF0-40AD-B44F-D9B5B299B7F2}">
      <dgm:prSet/>
      <dgm:spPr/>
      <dgm:t>
        <a:bodyPr/>
        <a:lstStyle/>
        <a:p>
          <a:endParaRPr lang="en-US"/>
        </a:p>
      </dgm:t>
    </dgm:pt>
    <dgm:pt modelId="{26D5979A-6297-4629-A397-FFA4AF26961B}" type="sibTrans" cxnId="{ED7E6230-3EF0-40AD-B44F-D9B5B299B7F2}">
      <dgm:prSet/>
      <dgm:spPr/>
      <dgm:t>
        <a:bodyPr/>
        <a:lstStyle/>
        <a:p>
          <a:endParaRPr lang="en-US"/>
        </a:p>
      </dgm:t>
    </dgm:pt>
    <dgm:pt modelId="{86FEA0F0-74DA-4441-8769-B6B63813826C}">
      <dgm:prSet/>
      <dgm:spPr/>
      <dgm:t>
        <a:bodyPr/>
        <a:lstStyle/>
        <a:p>
          <a:r>
            <a:rPr lang="en-US" smtClean="0"/>
            <a:t>And much, much more!</a:t>
          </a:r>
          <a:endParaRPr lang="en-US" dirty="0"/>
        </a:p>
      </dgm:t>
    </dgm:pt>
    <dgm:pt modelId="{9C1F8D69-56B8-4585-AED8-45561C31D45B}" type="parTrans" cxnId="{CEA8C834-ECA4-4979-B391-79A1129627CA}">
      <dgm:prSet/>
      <dgm:spPr/>
      <dgm:t>
        <a:bodyPr/>
        <a:lstStyle/>
        <a:p>
          <a:endParaRPr lang="en-US"/>
        </a:p>
      </dgm:t>
    </dgm:pt>
    <dgm:pt modelId="{53395214-1A15-40A0-8CFF-5D7A5F0A930B}" type="sibTrans" cxnId="{CEA8C834-ECA4-4979-B391-79A1129627CA}">
      <dgm:prSet/>
      <dgm:spPr/>
      <dgm:t>
        <a:bodyPr/>
        <a:lstStyle/>
        <a:p>
          <a:endParaRPr lang="en-US"/>
        </a:p>
      </dgm:t>
    </dgm:pt>
    <dgm:pt modelId="{D83B43E9-3115-449C-9B55-2A8EA4354E02}" type="pres">
      <dgm:prSet presAssocID="{D55CD20E-BAC8-44CD-9C8E-576B240EF03B}" presName="diagram" presStyleCnt="0">
        <dgm:presLayoutVars>
          <dgm:dir/>
          <dgm:resizeHandles val="exact"/>
        </dgm:presLayoutVars>
      </dgm:prSet>
      <dgm:spPr/>
      <dgm:t>
        <a:bodyPr/>
        <a:lstStyle/>
        <a:p>
          <a:endParaRPr lang="en-US"/>
        </a:p>
      </dgm:t>
    </dgm:pt>
    <dgm:pt modelId="{A9A3B316-B782-4F67-AA1D-D122FB8BA017}" type="pres">
      <dgm:prSet presAssocID="{A116CFD1-23D0-46F6-9F0D-3DCA0C60D43E}" presName="node" presStyleLbl="node1" presStyleIdx="0" presStyleCnt="8">
        <dgm:presLayoutVars>
          <dgm:bulletEnabled val="1"/>
        </dgm:presLayoutVars>
      </dgm:prSet>
      <dgm:spPr/>
      <dgm:t>
        <a:bodyPr/>
        <a:lstStyle/>
        <a:p>
          <a:endParaRPr lang="en-US"/>
        </a:p>
      </dgm:t>
    </dgm:pt>
    <dgm:pt modelId="{9F61DC9A-9AAD-48CA-AE40-85E42AF1C870}" type="pres">
      <dgm:prSet presAssocID="{FC49B836-3726-444D-9414-F328DC83CF10}" presName="sibTrans" presStyleCnt="0"/>
      <dgm:spPr/>
    </dgm:pt>
    <dgm:pt modelId="{674EB52F-3134-4F82-A81C-15680EB3658A}" type="pres">
      <dgm:prSet presAssocID="{85378D64-AEBB-4257-B1B6-ABD5158CD6AC}" presName="node" presStyleLbl="node1" presStyleIdx="1" presStyleCnt="8">
        <dgm:presLayoutVars>
          <dgm:bulletEnabled val="1"/>
        </dgm:presLayoutVars>
      </dgm:prSet>
      <dgm:spPr/>
      <dgm:t>
        <a:bodyPr/>
        <a:lstStyle/>
        <a:p>
          <a:endParaRPr lang="en-US"/>
        </a:p>
      </dgm:t>
    </dgm:pt>
    <dgm:pt modelId="{D0703392-67B5-479E-8FE7-87664AC95D66}" type="pres">
      <dgm:prSet presAssocID="{8F0A7C09-C8D8-4788-B9DD-2938E5755E9A}" presName="sibTrans" presStyleCnt="0"/>
      <dgm:spPr/>
    </dgm:pt>
    <dgm:pt modelId="{A1ADC28E-20C5-4D19-A744-B258536CF197}" type="pres">
      <dgm:prSet presAssocID="{CEC16231-4B18-48F1-88CE-DA16FDB86525}" presName="node" presStyleLbl="node1" presStyleIdx="2" presStyleCnt="8">
        <dgm:presLayoutVars>
          <dgm:bulletEnabled val="1"/>
        </dgm:presLayoutVars>
      </dgm:prSet>
      <dgm:spPr/>
      <dgm:t>
        <a:bodyPr/>
        <a:lstStyle/>
        <a:p>
          <a:endParaRPr lang="en-US"/>
        </a:p>
      </dgm:t>
    </dgm:pt>
    <dgm:pt modelId="{BDF98C68-AFF1-4A26-A052-D7135BE94066}" type="pres">
      <dgm:prSet presAssocID="{FAC4650B-6B4C-408A-9150-F8993E832FC2}" presName="sibTrans" presStyleCnt="0"/>
      <dgm:spPr/>
    </dgm:pt>
    <dgm:pt modelId="{46638F8E-D605-4C66-A342-7447DD31C197}" type="pres">
      <dgm:prSet presAssocID="{65DE30C8-2BEE-4651-8343-5AB3DD399AF1}" presName="node" presStyleLbl="node1" presStyleIdx="3" presStyleCnt="8">
        <dgm:presLayoutVars>
          <dgm:bulletEnabled val="1"/>
        </dgm:presLayoutVars>
      </dgm:prSet>
      <dgm:spPr/>
      <dgm:t>
        <a:bodyPr/>
        <a:lstStyle/>
        <a:p>
          <a:endParaRPr lang="en-US"/>
        </a:p>
      </dgm:t>
    </dgm:pt>
    <dgm:pt modelId="{09E46DB5-1878-4180-9F0B-9C2291AFCB22}" type="pres">
      <dgm:prSet presAssocID="{AA853F0B-0263-4BD8-803F-5BEA32622D40}" presName="sibTrans" presStyleCnt="0"/>
      <dgm:spPr/>
    </dgm:pt>
    <dgm:pt modelId="{649535D4-069E-4536-81A3-29BA9855C8E4}" type="pres">
      <dgm:prSet presAssocID="{BE9D9385-0D19-4500-850E-74D9DC17A63E}" presName="node" presStyleLbl="node1" presStyleIdx="4" presStyleCnt="8">
        <dgm:presLayoutVars>
          <dgm:bulletEnabled val="1"/>
        </dgm:presLayoutVars>
      </dgm:prSet>
      <dgm:spPr/>
      <dgm:t>
        <a:bodyPr/>
        <a:lstStyle/>
        <a:p>
          <a:endParaRPr lang="en-US"/>
        </a:p>
      </dgm:t>
    </dgm:pt>
    <dgm:pt modelId="{A6720D28-B4FB-421C-99C2-529F491B3626}" type="pres">
      <dgm:prSet presAssocID="{1A5ACE10-6F04-47F3-84E9-910DAB88D1D9}" presName="sibTrans" presStyleCnt="0"/>
      <dgm:spPr/>
    </dgm:pt>
    <dgm:pt modelId="{A203EB18-9632-427E-95AB-9E8EA62173FA}" type="pres">
      <dgm:prSet presAssocID="{39794E67-EA3B-416A-8E39-ADC1FF3CE127}" presName="node" presStyleLbl="node1" presStyleIdx="5" presStyleCnt="8">
        <dgm:presLayoutVars>
          <dgm:bulletEnabled val="1"/>
        </dgm:presLayoutVars>
      </dgm:prSet>
      <dgm:spPr/>
      <dgm:t>
        <a:bodyPr/>
        <a:lstStyle/>
        <a:p>
          <a:endParaRPr lang="en-US"/>
        </a:p>
      </dgm:t>
    </dgm:pt>
    <dgm:pt modelId="{73D03ECE-5126-4903-B0B6-44F854A79E78}" type="pres">
      <dgm:prSet presAssocID="{722FDA11-F474-4621-B362-558714EA4D70}" presName="sibTrans" presStyleCnt="0"/>
      <dgm:spPr/>
    </dgm:pt>
    <dgm:pt modelId="{737BFC1A-546D-4D54-AB70-420AB8A564D4}" type="pres">
      <dgm:prSet presAssocID="{39FA4F51-1F05-4EE3-A6A5-FF7A004E2660}" presName="node" presStyleLbl="node1" presStyleIdx="6" presStyleCnt="8">
        <dgm:presLayoutVars>
          <dgm:bulletEnabled val="1"/>
        </dgm:presLayoutVars>
      </dgm:prSet>
      <dgm:spPr/>
      <dgm:t>
        <a:bodyPr/>
        <a:lstStyle/>
        <a:p>
          <a:endParaRPr lang="en-US"/>
        </a:p>
      </dgm:t>
    </dgm:pt>
    <dgm:pt modelId="{79F78A3F-CDD3-4D82-BD69-BFF1D93EFCAF}" type="pres">
      <dgm:prSet presAssocID="{26D5979A-6297-4629-A397-FFA4AF26961B}" presName="sibTrans" presStyleCnt="0"/>
      <dgm:spPr/>
    </dgm:pt>
    <dgm:pt modelId="{46CC47C0-94C8-47C6-89A4-D3558F88E7C7}" type="pres">
      <dgm:prSet presAssocID="{86FEA0F0-74DA-4441-8769-B6B63813826C}" presName="node" presStyleLbl="node1" presStyleIdx="7" presStyleCnt="8">
        <dgm:presLayoutVars>
          <dgm:bulletEnabled val="1"/>
        </dgm:presLayoutVars>
      </dgm:prSet>
      <dgm:spPr/>
      <dgm:t>
        <a:bodyPr/>
        <a:lstStyle/>
        <a:p>
          <a:endParaRPr lang="en-US"/>
        </a:p>
      </dgm:t>
    </dgm:pt>
  </dgm:ptLst>
  <dgm:cxnLst>
    <dgm:cxn modelId="{E8F3332F-7846-48C2-963A-AC340B8BE0CD}" type="presOf" srcId="{A116CFD1-23D0-46F6-9F0D-3DCA0C60D43E}" destId="{A9A3B316-B782-4F67-AA1D-D122FB8BA017}" srcOrd="0" destOrd="0" presId="urn:microsoft.com/office/officeart/2005/8/layout/default"/>
    <dgm:cxn modelId="{78BC562C-F2EB-492B-A227-75464E4FA20A}" srcId="{D55CD20E-BAC8-44CD-9C8E-576B240EF03B}" destId="{65DE30C8-2BEE-4651-8343-5AB3DD399AF1}" srcOrd="3" destOrd="0" parTransId="{5BFC664C-A71F-42DA-914F-74EB14B4A7C9}" sibTransId="{AA853F0B-0263-4BD8-803F-5BEA32622D40}"/>
    <dgm:cxn modelId="{ED7E6230-3EF0-40AD-B44F-D9B5B299B7F2}" srcId="{D55CD20E-BAC8-44CD-9C8E-576B240EF03B}" destId="{39FA4F51-1F05-4EE3-A6A5-FF7A004E2660}" srcOrd="6" destOrd="0" parTransId="{05028DB9-6B9D-41C1-890F-D434DB1890B3}" sibTransId="{26D5979A-6297-4629-A397-FFA4AF26961B}"/>
    <dgm:cxn modelId="{CEA8C834-ECA4-4979-B391-79A1129627CA}" srcId="{D55CD20E-BAC8-44CD-9C8E-576B240EF03B}" destId="{86FEA0F0-74DA-4441-8769-B6B63813826C}" srcOrd="7" destOrd="0" parTransId="{9C1F8D69-56B8-4585-AED8-45561C31D45B}" sibTransId="{53395214-1A15-40A0-8CFF-5D7A5F0A930B}"/>
    <dgm:cxn modelId="{BC0FD116-D846-46CC-94FE-67647A46F271}" srcId="{D55CD20E-BAC8-44CD-9C8E-576B240EF03B}" destId="{CEC16231-4B18-48F1-88CE-DA16FDB86525}" srcOrd="2" destOrd="0" parTransId="{12ECE36C-73B6-4281-A02A-3F97C49ED842}" sibTransId="{FAC4650B-6B4C-408A-9150-F8993E832FC2}"/>
    <dgm:cxn modelId="{87BC8C40-E09E-4D6B-8698-81B5017E266C}" srcId="{D55CD20E-BAC8-44CD-9C8E-576B240EF03B}" destId="{A116CFD1-23D0-46F6-9F0D-3DCA0C60D43E}" srcOrd="0" destOrd="0" parTransId="{7B8859CC-076F-465A-9593-3A9713967109}" sibTransId="{FC49B836-3726-444D-9414-F328DC83CF10}"/>
    <dgm:cxn modelId="{0DD20518-5201-49D0-8C07-4847CE8E082E}" type="presOf" srcId="{39794E67-EA3B-416A-8E39-ADC1FF3CE127}" destId="{A203EB18-9632-427E-95AB-9E8EA62173FA}" srcOrd="0" destOrd="0" presId="urn:microsoft.com/office/officeart/2005/8/layout/default"/>
    <dgm:cxn modelId="{A736F1CB-9E6F-4894-A858-0331E022B45D}" type="presOf" srcId="{65DE30C8-2BEE-4651-8343-5AB3DD399AF1}" destId="{46638F8E-D605-4C66-A342-7447DD31C197}" srcOrd="0" destOrd="0" presId="urn:microsoft.com/office/officeart/2005/8/layout/default"/>
    <dgm:cxn modelId="{84C4E266-8858-4930-8F13-891218948866}" srcId="{D55CD20E-BAC8-44CD-9C8E-576B240EF03B}" destId="{85378D64-AEBB-4257-B1B6-ABD5158CD6AC}" srcOrd="1" destOrd="0" parTransId="{E02967CF-AD07-4140-BEC2-25B52C08EBB8}" sibTransId="{8F0A7C09-C8D8-4788-B9DD-2938E5755E9A}"/>
    <dgm:cxn modelId="{AAA0D0D6-D008-4C12-B25C-376301ABCD36}" type="presOf" srcId="{85378D64-AEBB-4257-B1B6-ABD5158CD6AC}" destId="{674EB52F-3134-4F82-A81C-15680EB3658A}" srcOrd="0" destOrd="0" presId="urn:microsoft.com/office/officeart/2005/8/layout/default"/>
    <dgm:cxn modelId="{DDA7CA98-2B27-492F-82B5-22237FB32ACE}" type="presOf" srcId="{D55CD20E-BAC8-44CD-9C8E-576B240EF03B}" destId="{D83B43E9-3115-449C-9B55-2A8EA4354E02}" srcOrd="0" destOrd="0" presId="urn:microsoft.com/office/officeart/2005/8/layout/default"/>
    <dgm:cxn modelId="{9F5BB2AC-A62B-488B-BF22-E910F21C7DB2}" type="presOf" srcId="{CEC16231-4B18-48F1-88CE-DA16FDB86525}" destId="{A1ADC28E-20C5-4D19-A744-B258536CF197}" srcOrd="0" destOrd="0" presId="urn:microsoft.com/office/officeart/2005/8/layout/default"/>
    <dgm:cxn modelId="{EDC3AA99-E890-4D9B-B1FD-4B8241382FC1}" type="presOf" srcId="{39FA4F51-1F05-4EE3-A6A5-FF7A004E2660}" destId="{737BFC1A-546D-4D54-AB70-420AB8A564D4}" srcOrd="0" destOrd="0" presId="urn:microsoft.com/office/officeart/2005/8/layout/default"/>
    <dgm:cxn modelId="{749D94F4-001B-4D53-8A74-A5D26186EF17}" srcId="{D55CD20E-BAC8-44CD-9C8E-576B240EF03B}" destId="{39794E67-EA3B-416A-8E39-ADC1FF3CE127}" srcOrd="5" destOrd="0" parTransId="{5A109DB4-35CB-482F-B847-12E1BBBDB7AA}" sibTransId="{722FDA11-F474-4621-B362-558714EA4D70}"/>
    <dgm:cxn modelId="{427B6613-F1C6-45AA-AD2B-0819E0FE7A32}" type="presOf" srcId="{86FEA0F0-74DA-4441-8769-B6B63813826C}" destId="{46CC47C0-94C8-47C6-89A4-D3558F88E7C7}" srcOrd="0" destOrd="0" presId="urn:microsoft.com/office/officeart/2005/8/layout/default"/>
    <dgm:cxn modelId="{9A6B84A3-8910-4BAB-93D5-067EDF3ED61A}" type="presOf" srcId="{BE9D9385-0D19-4500-850E-74D9DC17A63E}" destId="{649535D4-069E-4536-81A3-29BA9855C8E4}" srcOrd="0" destOrd="0" presId="urn:microsoft.com/office/officeart/2005/8/layout/default"/>
    <dgm:cxn modelId="{42493C0B-4684-4C1E-A4BD-13D220DD5DFE}" srcId="{D55CD20E-BAC8-44CD-9C8E-576B240EF03B}" destId="{BE9D9385-0D19-4500-850E-74D9DC17A63E}" srcOrd="4" destOrd="0" parTransId="{FD762B3F-0361-4552-A151-C4A669718E08}" sibTransId="{1A5ACE10-6F04-47F3-84E9-910DAB88D1D9}"/>
    <dgm:cxn modelId="{9A7282AE-0A12-4185-9BE7-BF7B91793654}" type="presParOf" srcId="{D83B43E9-3115-449C-9B55-2A8EA4354E02}" destId="{A9A3B316-B782-4F67-AA1D-D122FB8BA017}" srcOrd="0" destOrd="0" presId="urn:microsoft.com/office/officeart/2005/8/layout/default"/>
    <dgm:cxn modelId="{A281F3A0-4C62-4609-8501-53538E69B560}" type="presParOf" srcId="{D83B43E9-3115-449C-9B55-2A8EA4354E02}" destId="{9F61DC9A-9AAD-48CA-AE40-85E42AF1C870}" srcOrd="1" destOrd="0" presId="urn:microsoft.com/office/officeart/2005/8/layout/default"/>
    <dgm:cxn modelId="{370A45FC-D345-4A9F-8FF6-8B707DD3165D}" type="presParOf" srcId="{D83B43E9-3115-449C-9B55-2A8EA4354E02}" destId="{674EB52F-3134-4F82-A81C-15680EB3658A}" srcOrd="2" destOrd="0" presId="urn:microsoft.com/office/officeart/2005/8/layout/default"/>
    <dgm:cxn modelId="{DBC839F5-1D81-4C7F-9EBB-4075EFF365F1}" type="presParOf" srcId="{D83B43E9-3115-449C-9B55-2A8EA4354E02}" destId="{D0703392-67B5-479E-8FE7-87664AC95D66}" srcOrd="3" destOrd="0" presId="urn:microsoft.com/office/officeart/2005/8/layout/default"/>
    <dgm:cxn modelId="{066A8743-2280-4AC0-9ED9-05C959C26077}" type="presParOf" srcId="{D83B43E9-3115-449C-9B55-2A8EA4354E02}" destId="{A1ADC28E-20C5-4D19-A744-B258536CF197}" srcOrd="4" destOrd="0" presId="urn:microsoft.com/office/officeart/2005/8/layout/default"/>
    <dgm:cxn modelId="{EBA63916-8516-49B5-B0FE-6C2C8FB1C549}" type="presParOf" srcId="{D83B43E9-3115-449C-9B55-2A8EA4354E02}" destId="{BDF98C68-AFF1-4A26-A052-D7135BE94066}" srcOrd="5" destOrd="0" presId="urn:microsoft.com/office/officeart/2005/8/layout/default"/>
    <dgm:cxn modelId="{26945659-007A-4B76-B900-D38AD2182877}" type="presParOf" srcId="{D83B43E9-3115-449C-9B55-2A8EA4354E02}" destId="{46638F8E-D605-4C66-A342-7447DD31C197}" srcOrd="6" destOrd="0" presId="urn:microsoft.com/office/officeart/2005/8/layout/default"/>
    <dgm:cxn modelId="{EDE3490E-C728-491E-97C0-ACA913DC735F}" type="presParOf" srcId="{D83B43E9-3115-449C-9B55-2A8EA4354E02}" destId="{09E46DB5-1878-4180-9F0B-9C2291AFCB22}" srcOrd="7" destOrd="0" presId="urn:microsoft.com/office/officeart/2005/8/layout/default"/>
    <dgm:cxn modelId="{1ABEB9AF-BEE3-445A-BA9A-6B528E22DFA5}" type="presParOf" srcId="{D83B43E9-3115-449C-9B55-2A8EA4354E02}" destId="{649535D4-069E-4536-81A3-29BA9855C8E4}" srcOrd="8" destOrd="0" presId="urn:microsoft.com/office/officeart/2005/8/layout/default"/>
    <dgm:cxn modelId="{28E8C5F9-7689-4E6F-B6BE-B9191D6A2126}" type="presParOf" srcId="{D83B43E9-3115-449C-9B55-2A8EA4354E02}" destId="{A6720D28-B4FB-421C-99C2-529F491B3626}" srcOrd="9" destOrd="0" presId="urn:microsoft.com/office/officeart/2005/8/layout/default"/>
    <dgm:cxn modelId="{3F25753E-F3AA-4A80-9C55-E354DF4B87EB}" type="presParOf" srcId="{D83B43E9-3115-449C-9B55-2A8EA4354E02}" destId="{A203EB18-9632-427E-95AB-9E8EA62173FA}" srcOrd="10" destOrd="0" presId="urn:microsoft.com/office/officeart/2005/8/layout/default"/>
    <dgm:cxn modelId="{3440D26F-2CB8-4C02-BFBE-C7BBEBBFFE80}" type="presParOf" srcId="{D83B43E9-3115-449C-9B55-2A8EA4354E02}" destId="{73D03ECE-5126-4903-B0B6-44F854A79E78}" srcOrd="11" destOrd="0" presId="urn:microsoft.com/office/officeart/2005/8/layout/default"/>
    <dgm:cxn modelId="{9B5BC3C8-2EAB-46B3-8DC0-3525A8502465}" type="presParOf" srcId="{D83B43E9-3115-449C-9B55-2A8EA4354E02}" destId="{737BFC1A-546D-4D54-AB70-420AB8A564D4}" srcOrd="12" destOrd="0" presId="urn:microsoft.com/office/officeart/2005/8/layout/default"/>
    <dgm:cxn modelId="{7B9621BE-C03B-4A9B-B038-D9328EAF412E}" type="presParOf" srcId="{D83B43E9-3115-449C-9B55-2A8EA4354E02}" destId="{79F78A3F-CDD3-4D82-BD69-BFF1D93EFCAF}" srcOrd="13" destOrd="0" presId="urn:microsoft.com/office/officeart/2005/8/layout/default"/>
    <dgm:cxn modelId="{41991C00-AC84-4BDC-802E-2FCBCAC126B3}" type="presParOf" srcId="{D83B43E9-3115-449C-9B55-2A8EA4354E02}" destId="{46CC47C0-94C8-47C6-89A4-D3558F88E7C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3B316-B782-4F67-AA1D-D122FB8BA017}">
      <dsp:nvSpPr>
        <dsp:cNvPr id="0" name=""/>
        <dsp:cNvSpPr/>
      </dsp:nvSpPr>
      <dsp:spPr>
        <a:xfrm>
          <a:off x="439169" y="229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Mobile applications</a:t>
          </a:r>
          <a:endParaRPr lang="en-US" sz="2500" kern="1200" dirty="0"/>
        </a:p>
      </dsp:txBody>
      <dsp:txXfrm>
        <a:off x="439169" y="2295"/>
        <a:ext cx="2165349" cy="1299209"/>
      </dsp:txXfrm>
    </dsp:sp>
    <dsp:sp modelId="{674EB52F-3134-4F82-A81C-15680EB3658A}">
      <dsp:nvSpPr>
        <dsp:cNvPr id="0" name=""/>
        <dsp:cNvSpPr/>
      </dsp:nvSpPr>
      <dsp:spPr>
        <a:xfrm>
          <a:off x="2821054" y="229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Desktop applications</a:t>
          </a:r>
          <a:endParaRPr lang="en-US" sz="2500" kern="1200" dirty="0"/>
        </a:p>
      </dsp:txBody>
      <dsp:txXfrm>
        <a:off x="2821054" y="2295"/>
        <a:ext cx="2165349" cy="1299209"/>
      </dsp:txXfrm>
    </dsp:sp>
    <dsp:sp modelId="{A1ADC28E-20C5-4D19-A744-B258536CF197}">
      <dsp:nvSpPr>
        <dsp:cNvPr id="0" name=""/>
        <dsp:cNvSpPr/>
      </dsp:nvSpPr>
      <dsp:spPr>
        <a:xfrm>
          <a:off x="5202939" y="229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Web applications</a:t>
          </a:r>
          <a:endParaRPr lang="en-US" sz="2500" kern="1200" dirty="0"/>
        </a:p>
      </dsp:txBody>
      <dsp:txXfrm>
        <a:off x="5202939" y="2295"/>
        <a:ext cx="2165349" cy="1299209"/>
      </dsp:txXfrm>
    </dsp:sp>
    <dsp:sp modelId="{46638F8E-D605-4C66-A342-7447DD31C197}">
      <dsp:nvSpPr>
        <dsp:cNvPr id="0" name=""/>
        <dsp:cNvSpPr/>
      </dsp:nvSpPr>
      <dsp:spPr>
        <a:xfrm>
          <a:off x="439169" y="1518040"/>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Web services</a:t>
          </a:r>
          <a:endParaRPr lang="en-US" sz="2500" kern="1200" dirty="0"/>
        </a:p>
      </dsp:txBody>
      <dsp:txXfrm>
        <a:off x="439169" y="1518040"/>
        <a:ext cx="2165349" cy="1299209"/>
      </dsp:txXfrm>
    </dsp:sp>
    <dsp:sp modelId="{649535D4-069E-4536-81A3-29BA9855C8E4}">
      <dsp:nvSpPr>
        <dsp:cNvPr id="0" name=""/>
        <dsp:cNvSpPr/>
      </dsp:nvSpPr>
      <dsp:spPr>
        <a:xfrm>
          <a:off x="2821054" y="1518040"/>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Web sites</a:t>
          </a:r>
          <a:endParaRPr lang="en-US" sz="2500" kern="1200" dirty="0"/>
        </a:p>
      </dsp:txBody>
      <dsp:txXfrm>
        <a:off x="2821054" y="1518040"/>
        <a:ext cx="2165349" cy="1299209"/>
      </dsp:txXfrm>
    </dsp:sp>
    <dsp:sp modelId="{A203EB18-9632-427E-95AB-9E8EA62173FA}">
      <dsp:nvSpPr>
        <dsp:cNvPr id="0" name=""/>
        <dsp:cNvSpPr/>
      </dsp:nvSpPr>
      <dsp:spPr>
        <a:xfrm>
          <a:off x="5202939" y="1518040"/>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Games</a:t>
          </a:r>
          <a:endParaRPr lang="en-US" sz="2500" kern="1200" dirty="0"/>
        </a:p>
      </dsp:txBody>
      <dsp:txXfrm>
        <a:off x="5202939" y="1518040"/>
        <a:ext cx="2165349" cy="1299209"/>
      </dsp:txXfrm>
    </dsp:sp>
    <dsp:sp modelId="{737BFC1A-546D-4D54-AB70-420AB8A564D4}">
      <dsp:nvSpPr>
        <dsp:cNvPr id="0" name=""/>
        <dsp:cNvSpPr/>
      </dsp:nvSpPr>
      <dsp:spPr>
        <a:xfrm>
          <a:off x="1630112" y="303378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Database applications</a:t>
          </a:r>
          <a:endParaRPr lang="en-US" sz="2500" kern="1200" dirty="0"/>
        </a:p>
      </dsp:txBody>
      <dsp:txXfrm>
        <a:off x="1630112" y="3033785"/>
        <a:ext cx="2165349" cy="1299209"/>
      </dsp:txXfrm>
    </dsp:sp>
    <dsp:sp modelId="{46CC47C0-94C8-47C6-89A4-D3558F88E7C7}">
      <dsp:nvSpPr>
        <dsp:cNvPr id="0" name=""/>
        <dsp:cNvSpPr/>
      </dsp:nvSpPr>
      <dsp:spPr>
        <a:xfrm>
          <a:off x="4011996" y="3033785"/>
          <a:ext cx="2165349" cy="129920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And much, much more!</a:t>
          </a:r>
          <a:endParaRPr lang="en-US" sz="2500" kern="1200" dirty="0"/>
        </a:p>
      </dsp:txBody>
      <dsp:txXfrm>
        <a:off x="4011996" y="3033785"/>
        <a:ext cx="2165349" cy="12992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91036-EF0A-4599-8915-2231134AF3CD}" type="datetimeFigureOut">
              <a:rPr lang="en-US" smtClean="0"/>
              <a:t>29-Sep-22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F7183-0697-4494-9460-E0CCC6D80349}" type="slidenum">
              <a:rPr lang="en-US" smtClean="0"/>
              <a:t>‹#›</a:t>
            </a:fld>
            <a:endParaRPr lang="en-US"/>
          </a:p>
        </p:txBody>
      </p:sp>
    </p:spTree>
    <p:extLst>
      <p:ext uri="{BB962C8B-B14F-4D97-AF65-F5344CB8AC3E}">
        <p14:creationId xmlns:p14="http://schemas.microsoft.com/office/powerpoint/2010/main" val="19508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0F7183-0697-4494-9460-E0CCC6D80349}" type="slidenum">
              <a:rPr lang="en-US" smtClean="0"/>
              <a:t>1</a:t>
            </a:fld>
            <a:endParaRPr lang="en-US"/>
          </a:p>
        </p:txBody>
      </p:sp>
    </p:spTree>
    <p:extLst>
      <p:ext uri="{BB962C8B-B14F-4D97-AF65-F5344CB8AC3E}">
        <p14:creationId xmlns:p14="http://schemas.microsoft.com/office/powerpoint/2010/main" val="1244361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380E78-A804-486B-9736-60E39A9E8481}" type="datetime1">
              <a:rPr lang="en-US" smtClean="0"/>
              <a:t>29-Sep-22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73088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BA23A1-E821-4658-9FBD-816816CA25C6}" type="datetime1">
              <a:rPr lang="en-US" smtClean="0"/>
              <a:t>29-Sep-22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90486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0FC8B1-3408-498E-9CA2-256CAC24C843}" type="datetime1">
              <a:rPr lang="en-US" smtClean="0"/>
              <a:t>29-Sep-22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84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276956-9355-422E-9712-5DF0DCDA5EDA}" type="datetime1">
              <a:rPr lang="en-US" smtClean="0"/>
              <a:t>29-Sep-22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428344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CC5708-1C60-4F78-AEE7-65289B0F67AF}" type="datetime1">
              <a:rPr lang="en-US" smtClean="0"/>
              <a:t>29-Sep-22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71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20B032E-EB0D-4762-B6D8-FC8AFE8FE159}" type="datetime1">
              <a:rPr lang="en-US" smtClean="0"/>
              <a:t>29-Sep-22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68727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3538A0-57D2-4BF2-BCB4-FFB5CA15B3BC}" type="datetime1">
              <a:rPr lang="en-US" smtClean="0"/>
              <a:t>29-Sep-22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516155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F339C7-8FA0-4B83-9493-95BA2F81931E}" type="datetime1">
              <a:rPr lang="en-US" smtClean="0"/>
              <a:t>29-Sep-22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71642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35358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A26CAC-403F-4748-8E58-D5EEFE60DBFE}" type="datetime1">
              <a:rPr lang="en-US" smtClean="0"/>
              <a:t>29-Sep-22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3050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1FC44C-199E-4470-A6CB-A71BE828272F}" type="datetime1">
              <a:rPr lang="en-US" smtClean="0"/>
              <a:t>29-Sep-22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040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6D2A61-183C-4D64-93B7-36756F1816F5}" type="datetime1">
              <a:rPr lang="en-US" smtClean="0"/>
              <a:t>29-Sep-22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03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6C5D09-9C2D-4D1E-92C7-B2F39CB08674}" type="datetime1">
              <a:rPr lang="en-US" smtClean="0"/>
              <a:t>29-Sep-22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43814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16554-D2AB-42C9-BAF9-F6B8D02C72B4}" type="datetime1">
              <a:rPr lang="en-US" smtClean="0"/>
              <a:t>29-Sep-22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197866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26790A-5CAD-48C5-8B7C-F014143A29E6}" type="datetime1">
              <a:rPr lang="en-US" smtClean="0"/>
              <a:t>29-Sep-22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5423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DAD5D-82BB-4795-9D7E-7BF7D3F746CA}" type="datetime1">
              <a:rPr lang="en-US" smtClean="0"/>
              <a:t>29-Sep-22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237BF9-6925-4FE3-8F98-72FCD8F1A9AE}" type="slidenum">
              <a:rPr lang="en-US" smtClean="0"/>
              <a:t>‹#›</a:t>
            </a:fld>
            <a:endParaRPr lang="en-US"/>
          </a:p>
        </p:txBody>
      </p:sp>
    </p:spTree>
    <p:extLst>
      <p:ext uri="{BB962C8B-B14F-4D97-AF65-F5344CB8AC3E}">
        <p14:creationId xmlns:p14="http://schemas.microsoft.com/office/powerpoint/2010/main" val="248691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CE470A-CCDC-455A-9FB8-F477D1EA7080}" type="datetime1">
              <a:rPr lang="en-US" smtClean="0"/>
              <a:t>29-Sep-22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237BF9-6925-4FE3-8F98-72FCD8F1A9AE}" type="slidenum">
              <a:rPr lang="en-US" smtClean="0"/>
              <a:t>‹#›</a:t>
            </a:fld>
            <a:endParaRPr lang="en-US"/>
          </a:p>
        </p:txBody>
      </p:sp>
    </p:spTree>
    <p:extLst>
      <p:ext uri="{BB962C8B-B14F-4D97-AF65-F5344CB8AC3E}">
        <p14:creationId xmlns:p14="http://schemas.microsoft.com/office/powerpoint/2010/main" val="28781088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site/ramshamashood2018/labs/computer-programming-1-a-b?pageMoved=Labs" TargetMode="External"/><Relationship Id="rId2" Type="http://schemas.openxmlformats.org/officeDocument/2006/relationships/hyperlink" Target="mailto:rmsiddiqui93@gmail.com,ramshamashood.bukc@bahria.edu.p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Digraphs_and_trigraphs#C" TargetMode="External"/><Relationship Id="rId2" Type="http://schemas.openxmlformats.org/officeDocument/2006/relationships/hyperlink" Target="https://en.wikipedia.org/wiki/Formfee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visualstudio/get-started/tutorial-projects-solutions?view=vs-2019" TargetMode="External"/><Relationship Id="rId7" Type="http://schemas.openxmlformats.org/officeDocument/2006/relationships/hyperlink" Target="https://docs.microsoft.com/en-us/azure/devops/repos/tfvc/overview" TargetMode="External"/><Relationship Id="rId2" Type="http://schemas.openxmlformats.org/officeDocument/2006/relationships/hyperlink" Target="https://docs.microsoft.com/en-us/visualstudio/ide/solutions-and-projects-in-visual-studio?view=vs-2019" TargetMode="External"/><Relationship Id="rId1" Type="http://schemas.openxmlformats.org/officeDocument/2006/relationships/slideLayout" Target="../slideLayouts/slideLayout2.xml"/><Relationship Id="rId6" Type="http://schemas.openxmlformats.org/officeDocument/2006/relationships/hyperlink" Target="https://git-scm.com/" TargetMode="External"/><Relationship Id="rId5" Type="http://schemas.openxmlformats.org/officeDocument/2006/relationships/hyperlink" Target="https://docs.microsoft.com/en-us/azure/devops/user-guide/work-team-explorer" TargetMode="External"/><Relationship Id="rId4" Type="http://schemas.openxmlformats.org/officeDocument/2006/relationships/hyperlink" Target="https://docs.microsoft.com/en-us/visualstudio/ide/writing-code-in-the-code-and-text-editor?view=vs-201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4047866" y="2412717"/>
            <a:ext cx="8144134" cy="14771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IN" b="1" dirty="0" smtClean="0">
                <a:latin typeface="Arial" panose="020B0604020202020204" pitchFamily="34" charset="0"/>
                <a:cs typeface="Arial" panose="020B0604020202020204" pitchFamily="34" charset="0"/>
              </a:rPr>
              <a:t> Lab 1</a:t>
            </a:r>
            <a:br>
              <a:rPr lang="en-IN" b="1" dirty="0" smtClean="0">
                <a:latin typeface="Arial" panose="020B0604020202020204" pitchFamily="34" charset="0"/>
                <a:cs typeface="Arial" panose="020B0604020202020204" pitchFamily="34" charset="0"/>
              </a:rPr>
            </a:br>
            <a:r>
              <a:rPr lang="en-IN" dirty="0"/>
              <a:t>Programming </a:t>
            </a:r>
            <a:br>
              <a:rPr lang="en-IN" dirty="0"/>
            </a:br>
            <a:r>
              <a:rPr lang="en-IN" dirty="0"/>
              <a:t>Basic</a:t>
            </a:r>
            <a:r>
              <a:rPr lang="en-IN" b="1" dirty="0" smtClean="0">
                <a:solidFill>
                  <a:schemeClr val="tx1"/>
                </a:solidFill>
                <a:latin typeface="Arial" panose="020B0604020202020204" pitchFamily="34" charset="0"/>
                <a:cs typeface="Arial" panose="020B0604020202020204" pitchFamily="34" charset="0"/>
              </a:rPr>
              <a:t/>
            </a:r>
            <a:br>
              <a:rPr lang="en-IN" b="1" dirty="0" smtClean="0">
                <a:solidFill>
                  <a:schemeClr val="tx1"/>
                </a:solidFill>
                <a:latin typeface="Arial" panose="020B0604020202020204" pitchFamily="34" charset="0"/>
                <a:cs typeface="Arial" panose="020B0604020202020204" pitchFamily="34" charset="0"/>
              </a:rPr>
            </a:br>
            <a:endParaRPr lang="en-US" sz="4400" b="1" dirty="0" smtClean="0">
              <a:solidFill>
                <a:srgbClr val="0070C0"/>
              </a:solidFill>
              <a:latin typeface="Arial" panose="020B0604020202020204" pitchFamily="34" charset="0"/>
              <a:cs typeface="Arial" panose="020B0604020202020204" pitchFamily="34" charset="0"/>
            </a:endParaRPr>
          </a:p>
        </p:txBody>
      </p:sp>
      <p:sp>
        <p:nvSpPr>
          <p:cNvPr id="7" name="Subtitle 2"/>
          <p:cNvSpPr>
            <a:spLocks noGrp="1"/>
          </p:cNvSpPr>
          <p:nvPr/>
        </p:nvSpPr>
        <p:spPr>
          <a:xfrm>
            <a:off x="4047866" y="5191369"/>
            <a:ext cx="8144134"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latin typeface="Arial" panose="020B0604020202020204" pitchFamily="34" charset="0"/>
                <a:cs typeface="Arial" panose="020B0604020202020204" pitchFamily="34" charset="0"/>
              </a:rPr>
              <a:t>CSC-113 </a:t>
            </a:r>
          </a:p>
          <a:p>
            <a:r>
              <a:rPr lang="en-IN" sz="1800" b="1" dirty="0" smtClean="0">
                <a:solidFill>
                  <a:schemeClr val="tx1"/>
                </a:solidFill>
                <a:latin typeface="Arial" panose="020B0604020202020204" pitchFamily="34" charset="0"/>
                <a:cs typeface="Arial" panose="020B0604020202020204" pitchFamily="34" charset="0"/>
              </a:rPr>
              <a:t>Engr. </a:t>
            </a:r>
            <a:r>
              <a:rPr lang="en-IN" sz="1800" b="1" dirty="0" err="1" smtClean="0">
                <a:latin typeface="Arial" panose="020B0604020202020204" pitchFamily="34" charset="0"/>
                <a:cs typeface="Arial" panose="020B0604020202020204" pitchFamily="34" charset="0"/>
              </a:rPr>
              <a:t>Ramsha</a:t>
            </a:r>
            <a:r>
              <a:rPr lang="en-IN" sz="1800" b="1" dirty="0" smtClean="0">
                <a:latin typeface="Arial" panose="020B0604020202020204" pitchFamily="34" charset="0"/>
                <a:cs typeface="Arial" panose="020B0604020202020204" pitchFamily="34" charset="0"/>
              </a:rPr>
              <a:t> </a:t>
            </a:r>
            <a:r>
              <a:rPr lang="en-IN" sz="1800" b="1" dirty="0" err="1" smtClean="0">
                <a:latin typeface="Arial" panose="020B0604020202020204" pitchFamily="34" charset="0"/>
                <a:cs typeface="Arial" panose="020B0604020202020204" pitchFamily="34" charset="0"/>
              </a:rPr>
              <a:t>Mashood</a:t>
            </a:r>
            <a:endParaRPr lang="en-IN" sz="1800" b="1" dirty="0" smtClean="0">
              <a:latin typeface="Arial" panose="020B0604020202020204" pitchFamily="34" charset="0"/>
              <a:cs typeface="Arial" panose="020B0604020202020204" pitchFamily="34" charset="0"/>
            </a:endParaRPr>
          </a:p>
          <a:p>
            <a:r>
              <a:rPr lang="en-US" sz="1800" b="1" dirty="0" smtClean="0">
                <a:latin typeface="Arial" panose="020B0604020202020204" pitchFamily="34" charset="0"/>
                <a:cs typeface="Arial" panose="020B0604020202020204" pitchFamily="34" charset="0"/>
              </a:rPr>
              <a:t>COMPUTER PROGRAMMING </a:t>
            </a:r>
            <a:endParaRPr lang="en-US" sz="1800" b="1" dirty="0">
              <a:latin typeface="Arial" panose="020B0604020202020204" pitchFamily="34" charset="0"/>
              <a:cs typeface="Arial" panose="020B0604020202020204" pitchFamily="34" charset="0"/>
            </a:endParaRPr>
          </a:p>
          <a:p>
            <a:endParaRPr lang="en-IN"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5861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PRODUCTIVITY FEATURES</a:t>
            </a:r>
            <a:endParaRPr lang="en-US" dirty="0"/>
          </a:p>
        </p:txBody>
      </p:sp>
      <p:sp>
        <p:nvSpPr>
          <p:cNvPr id="3" name="Content Placeholder 2"/>
          <p:cNvSpPr>
            <a:spLocks noGrp="1"/>
          </p:cNvSpPr>
          <p:nvPr>
            <p:ph idx="1"/>
          </p:nvPr>
        </p:nvSpPr>
        <p:spPr>
          <a:xfrm>
            <a:off x="2383374" y="2017690"/>
            <a:ext cx="8915400" cy="3777622"/>
          </a:xfrm>
        </p:spPr>
        <p:txBody>
          <a:bodyPr>
            <a:normAutofit/>
          </a:bodyPr>
          <a:lstStyle/>
          <a:p>
            <a:r>
              <a:rPr lang="en-US" dirty="0"/>
              <a:t>Refactoring </a:t>
            </a:r>
            <a:endParaRPr lang="en-US" dirty="0" smtClean="0"/>
          </a:p>
          <a:p>
            <a:pPr marL="0" indent="0">
              <a:buNone/>
            </a:pPr>
            <a:r>
              <a:rPr lang="en-US" dirty="0" smtClean="0"/>
              <a:t>Refactoring includes </a:t>
            </a:r>
            <a:r>
              <a:rPr lang="en-US" dirty="0"/>
              <a:t>operations such as intelligent renaming of variables, extracting one or more lines of code into a new method, changing the order of method parameters, and more.</a:t>
            </a:r>
          </a:p>
          <a:p>
            <a:pPr marL="0" indent="0">
              <a:buNone/>
            </a:pPr>
            <a:r>
              <a:rPr lang="en-US" dirty="0"/>
              <a:t/>
            </a:r>
            <a:br>
              <a:rPr lang="en-US" dirty="0"/>
            </a:br>
            <a:endParaRPr lang="en-US" dirty="0"/>
          </a:p>
          <a:p>
            <a:endParaRPr lang="en-US" dirty="0" smtClean="0"/>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10</a:t>
            </a:fld>
            <a:endParaRPr lang="en-US"/>
          </a:p>
        </p:txBody>
      </p:sp>
      <p:pic>
        <p:nvPicPr>
          <p:cNvPr id="3074" name="Picture 2" descr="Refactoring in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031" y="3412029"/>
            <a:ext cx="4638675"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25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PRODUCTIVITY FEATURES</a:t>
            </a:r>
            <a:endParaRPr lang="en-US" dirty="0"/>
          </a:p>
        </p:txBody>
      </p:sp>
      <p:sp>
        <p:nvSpPr>
          <p:cNvPr id="3" name="Content Placeholder 2"/>
          <p:cNvSpPr>
            <a:spLocks noGrp="1"/>
          </p:cNvSpPr>
          <p:nvPr>
            <p:ph idx="1"/>
          </p:nvPr>
        </p:nvSpPr>
        <p:spPr>
          <a:xfrm>
            <a:off x="2383374" y="2017690"/>
            <a:ext cx="8915400" cy="3777622"/>
          </a:xfrm>
        </p:spPr>
        <p:txBody>
          <a:bodyPr/>
          <a:lstStyle/>
          <a:p>
            <a:r>
              <a:rPr lang="en-US" dirty="0"/>
              <a:t>IntelliSense </a:t>
            </a:r>
          </a:p>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11</a:t>
            </a:fld>
            <a:endParaRPr lang="en-US"/>
          </a:p>
        </p:txBody>
      </p:sp>
      <p:pic>
        <p:nvPicPr>
          <p:cNvPr id="4098" name="Picture 2" descr="Visual Studio Member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37" y="2548162"/>
            <a:ext cx="88296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8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PRODUCTIVITY FEATURES</a:t>
            </a:r>
            <a:endParaRPr lang="en-US" dirty="0"/>
          </a:p>
        </p:txBody>
      </p:sp>
      <p:sp>
        <p:nvSpPr>
          <p:cNvPr id="3" name="Content Placeholder 2"/>
          <p:cNvSpPr>
            <a:spLocks noGrp="1"/>
          </p:cNvSpPr>
          <p:nvPr>
            <p:ph idx="1"/>
          </p:nvPr>
        </p:nvSpPr>
        <p:spPr>
          <a:xfrm>
            <a:off x="2383374" y="2017690"/>
            <a:ext cx="8915400" cy="3777622"/>
          </a:xfrm>
        </p:spPr>
        <p:txBody>
          <a:bodyPr/>
          <a:lstStyle/>
          <a:p>
            <a:r>
              <a:rPr lang="en-US" dirty="0" smtClean="0"/>
              <a:t>Go to definition</a:t>
            </a:r>
          </a:p>
          <a:p>
            <a:endParaRPr lang="en-US" dirty="0"/>
          </a:p>
          <a:p>
            <a:pPr marL="0" indent="0">
              <a:buNone/>
            </a:pPr>
            <a:endParaRPr lang="en-US" dirty="0"/>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12</a:t>
            </a:fld>
            <a:endParaRPr lang="en-US"/>
          </a:p>
        </p:txBody>
      </p:sp>
      <p:pic>
        <p:nvPicPr>
          <p:cNvPr id="5122" name="Picture 2" descr="Go to Defin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018" y="2920663"/>
            <a:ext cx="615315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14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589212" y="1725769"/>
            <a:ext cx="8915400" cy="4185453"/>
          </a:xfrm>
        </p:spPr>
        <p:txBody>
          <a:bodyPr>
            <a:normAutofit/>
          </a:bodyPr>
          <a:lstStyle/>
          <a:p>
            <a:pPr marL="0" lvl="1" indent="0">
              <a:lnSpc>
                <a:spcPct val="90000"/>
              </a:lnSpc>
              <a:buNone/>
            </a:pPr>
            <a:r>
              <a:rPr lang="en-US" sz="2000" b="1" dirty="0" smtClean="0"/>
              <a:t>Use of computers</a:t>
            </a:r>
          </a:p>
          <a:p>
            <a:pPr marL="342900" lvl="2" indent="-342900">
              <a:lnSpc>
                <a:spcPct val="90000"/>
              </a:lnSpc>
            </a:pPr>
            <a:r>
              <a:rPr lang="en-US" sz="2000" dirty="0" smtClean="0"/>
              <a:t>Solve </a:t>
            </a:r>
            <a:r>
              <a:rPr lang="en-US" sz="2000" dirty="0"/>
              <a:t>problems</a:t>
            </a:r>
          </a:p>
          <a:p>
            <a:pPr marL="342900" lvl="2" indent="-342900">
              <a:lnSpc>
                <a:spcPct val="90000"/>
              </a:lnSpc>
            </a:pPr>
            <a:r>
              <a:rPr lang="en-US" sz="2000" dirty="0"/>
              <a:t>Perform calculations</a:t>
            </a:r>
          </a:p>
          <a:p>
            <a:pPr marL="0" lvl="1" indent="0">
              <a:lnSpc>
                <a:spcPct val="90000"/>
              </a:lnSpc>
              <a:buNone/>
            </a:pPr>
            <a:r>
              <a:rPr lang="en-GB" sz="2000" b="1" dirty="0"/>
              <a:t>Program</a:t>
            </a:r>
          </a:p>
          <a:p>
            <a:pPr marL="342900" lvl="1" indent="-342900">
              <a:lnSpc>
                <a:spcPct val="90000"/>
              </a:lnSpc>
            </a:pPr>
            <a:r>
              <a:rPr lang="en-GB" sz="2000" dirty="0"/>
              <a:t>"A program is a precise sequence of steps to solve a particular problem</a:t>
            </a:r>
            <a:r>
              <a:rPr lang="en-GB" sz="2000" dirty="0" smtClean="0"/>
              <a:t>.”</a:t>
            </a:r>
          </a:p>
          <a:p>
            <a:pPr marL="0" lvl="1" indent="0">
              <a:lnSpc>
                <a:spcPct val="90000"/>
              </a:lnSpc>
              <a:buNone/>
            </a:pPr>
            <a:r>
              <a:rPr lang="en-GB" sz="2000" dirty="0"/>
              <a:t>		or</a:t>
            </a:r>
          </a:p>
          <a:p>
            <a:pPr marL="342900" lvl="2" indent="-342900">
              <a:lnSpc>
                <a:spcPct val="90000"/>
              </a:lnSpc>
            </a:pPr>
            <a:r>
              <a:rPr lang="en-US" sz="2000" dirty="0"/>
              <a:t>“A program is a sequence of steps written to run on a machine.”</a:t>
            </a:r>
            <a:endParaRPr lang="en-GB" sz="2000" dirty="0"/>
          </a:p>
          <a:p>
            <a:pPr marL="457200" lvl="1" indent="0" algn="just">
              <a:buNone/>
            </a:pPr>
            <a:endParaRPr lang="en-GB" dirty="0">
              <a:solidFill>
                <a:schemeClr val="accent2">
                  <a:lumMod val="50000"/>
                </a:schemeClr>
              </a:solidFill>
            </a:endParaRPr>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13</a:t>
            </a:fld>
            <a:endParaRPr lang="en-US"/>
          </a:p>
        </p:txBody>
      </p:sp>
    </p:spTree>
    <p:extLst>
      <p:ext uri="{BB962C8B-B14F-4D97-AF65-F5344CB8AC3E}">
        <p14:creationId xmlns:p14="http://schemas.microsoft.com/office/powerpoint/2010/main" val="338939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367" y="509820"/>
            <a:ext cx="8911687" cy="1280890"/>
          </a:xfrm>
        </p:spPr>
        <p:txBody>
          <a:bodyPr/>
          <a:lstStyle/>
          <a:p>
            <a:r>
              <a:rPr lang="en-US" b="1" dirty="0"/>
              <a:t>What is C#?</a:t>
            </a:r>
            <a:br>
              <a:rPr lang="en-US" b="1" dirty="0"/>
            </a:br>
            <a:endParaRPr lang="en-US" dirty="0"/>
          </a:p>
        </p:txBody>
      </p:sp>
      <p:sp>
        <p:nvSpPr>
          <p:cNvPr id="3" name="Content Placeholder 2"/>
          <p:cNvSpPr>
            <a:spLocks noGrp="1"/>
          </p:cNvSpPr>
          <p:nvPr>
            <p:ph idx="1"/>
          </p:nvPr>
        </p:nvSpPr>
        <p:spPr>
          <a:xfrm>
            <a:off x="2307745" y="1515390"/>
            <a:ext cx="10178322" cy="4620418"/>
          </a:xfrm>
        </p:spPr>
        <p:txBody>
          <a:bodyPr>
            <a:normAutofit/>
          </a:bodyPr>
          <a:lstStyle/>
          <a:p>
            <a:r>
              <a:rPr lang="en-US" dirty="0" smtClean="0"/>
              <a:t>C</a:t>
            </a:r>
            <a:r>
              <a:rPr lang="en-US" dirty="0"/>
              <a:t># is pronounced "C-Sharp".</a:t>
            </a:r>
          </a:p>
          <a:p>
            <a:r>
              <a:rPr lang="en-US" dirty="0"/>
              <a:t>It is an object-oriented programming language created by Microsoft that runs on the .NET Framework.</a:t>
            </a:r>
          </a:p>
          <a:p>
            <a:r>
              <a:rPr lang="en-US" dirty="0"/>
              <a:t>C# has roots from the C family, and the language is close to other popular languages like </a:t>
            </a:r>
            <a:r>
              <a:rPr lang="en-US" dirty="0">
                <a:hlinkClick r:id="rId2"/>
              </a:rPr>
              <a:t>C++</a:t>
            </a:r>
            <a:r>
              <a:rPr lang="en-US" dirty="0"/>
              <a:t> and </a:t>
            </a:r>
            <a:r>
              <a:rPr lang="en-US" dirty="0">
                <a:hlinkClick r:id="rId3"/>
              </a:rPr>
              <a:t>Java</a:t>
            </a:r>
            <a:r>
              <a:rPr lang="en-US" dirty="0"/>
              <a:t>.</a:t>
            </a:r>
          </a:p>
          <a:p>
            <a:r>
              <a:rPr lang="en-US" dirty="0"/>
              <a:t>The first version was released in year 2002. The latest version, </a:t>
            </a:r>
            <a:r>
              <a:rPr lang="en-US" b="1" dirty="0"/>
              <a:t>C# 8</a:t>
            </a:r>
            <a:r>
              <a:rPr lang="en-US" dirty="0"/>
              <a:t>, was released in September 2019</a:t>
            </a:r>
            <a:r>
              <a:rPr lang="en-US" dirty="0" smtClean="0"/>
              <a:t>.</a:t>
            </a:r>
            <a:endParaRPr lang="en-US" dirty="0"/>
          </a:p>
        </p:txBody>
      </p:sp>
      <p:sp>
        <p:nvSpPr>
          <p:cNvPr id="6" name="Footer Placeholder 5"/>
          <p:cNvSpPr>
            <a:spLocks noGrp="1"/>
          </p:cNvSpPr>
          <p:nvPr>
            <p:ph type="ftr" sz="quarter" idx="11"/>
          </p:nvPr>
        </p:nvSpPr>
        <p:spPr/>
        <p:txBody>
          <a:bodyPr/>
          <a:lstStyle/>
          <a:p>
            <a:r>
              <a:rPr lang="en-US" dirty="0"/>
              <a:t>CSC-113 Computer Programming</a:t>
            </a:r>
          </a:p>
        </p:txBody>
      </p:sp>
      <p:sp>
        <p:nvSpPr>
          <p:cNvPr id="7" name="Slide Number Placeholder 6"/>
          <p:cNvSpPr>
            <a:spLocks noGrp="1"/>
          </p:cNvSpPr>
          <p:nvPr>
            <p:ph type="sldNum" sz="quarter" idx="12"/>
          </p:nvPr>
        </p:nvSpPr>
        <p:spPr/>
        <p:txBody>
          <a:bodyPr/>
          <a:lstStyle/>
          <a:p>
            <a:fld id="{FC7A2E8A-5C13-4B5F-A839-A032F2BF169B}" type="slidenum">
              <a:rPr lang="en-US" smtClean="0"/>
              <a:t>14</a:t>
            </a:fld>
            <a:endParaRPr lang="en-US"/>
          </a:p>
        </p:txBody>
      </p:sp>
    </p:spTree>
    <p:extLst>
      <p:ext uri="{BB962C8B-B14F-4D97-AF65-F5344CB8AC3E}">
        <p14:creationId xmlns:p14="http://schemas.microsoft.com/office/powerpoint/2010/main" val="262947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C#</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15</a:t>
            </a:fld>
            <a:endParaRPr lang="en-US"/>
          </a:p>
        </p:txBody>
      </p:sp>
      <p:graphicFrame>
        <p:nvGraphicFramePr>
          <p:cNvPr id="7" name="Diagram 6"/>
          <p:cNvGraphicFramePr/>
          <p:nvPr>
            <p:extLst>
              <p:ext uri="{D42A27DB-BD31-4B8C-83A1-F6EECF244321}">
                <p14:modId xmlns:p14="http://schemas.microsoft.com/office/powerpoint/2010/main" val="1788571159"/>
              </p:ext>
            </p:extLst>
          </p:nvPr>
        </p:nvGraphicFramePr>
        <p:xfrm>
          <a:off x="2032000" y="1803042"/>
          <a:ext cx="7807459" cy="433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77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C#</a:t>
            </a:r>
            <a:endParaRPr lang="en-US" dirty="0"/>
          </a:p>
        </p:txBody>
      </p:sp>
      <p:sp>
        <p:nvSpPr>
          <p:cNvPr id="3" name="Content Placeholder 2"/>
          <p:cNvSpPr>
            <a:spLocks noGrp="1"/>
          </p:cNvSpPr>
          <p:nvPr>
            <p:ph idx="1"/>
          </p:nvPr>
        </p:nvSpPr>
        <p:spPr/>
        <p:txBody>
          <a:bodyPr/>
          <a:lstStyle/>
          <a:p>
            <a:r>
              <a:rPr lang="en-US" dirty="0" smtClean="0"/>
              <a:t>It </a:t>
            </a:r>
            <a:r>
              <a:rPr lang="en-US" dirty="0"/>
              <a:t>is one of the most popular programming language in the world</a:t>
            </a:r>
          </a:p>
          <a:p>
            <a:r>
              <a:rPr lang="en-US" dirty="0"/>
              <a:t>It is easy to learn and simple to use</a:t>
            </a:r>
          </a:p>
          <a:p>
            <a:r>
              <a:rPr lang="en-US" dirty="0"/>
              <a:t>It has a huge community support</a:t>
            </a:r>
          </a:p>
          <a:p>
            <a:r>
              <a:rPr lang="en-US" dirty="0"/>
              <a:t>C# is an object oriented language which gives a clear structure to programs and allows code to be reused, lowering development costs.</a:t>
            </a:r>
          </a:p>
          <a:p>
            <a:r>
              <a:rPr lang="en-US" dirty="0"/>
              <a:t>As C# is close to C, </a:t>
            </a:r>
            <a:r>
              <a:rPr lang="en-US" dirty="0">
                <a:hlinkClick r:id="rId2"/>
              </a:rPr>
              <a:t>C++</a:t>
            </a:r>
            <a:r>
              <a:rPr lang="en-US" dirty="0"/>
              <a:t> and </a:t>
            </a:r>
            <a:r>
              <a:rPr lang="en-US" dirty="0">
                <a:hlinkClick r:id="rId3"/>
              </a:rPr>
              <a:t>Java</a:t>
            </a:r>
            <a:r>
              <a:rPr lang="en-US" dirty="0"/>
              <a:t>, it makes it easy for programmers to switch to C# or vice versa</a:t>
            </a:r>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16</a:t>
            </a:fld>
            <a:endParaRPr lang="en-US"/>
          </a:p>
        </p:txBody>
      </p:sp>
    </p:spTree>
    <p:extLst>
      <p:ext uri="{BB962C8B-B14F-4D97-AF65-F5344CB8AC3E}">
        <p14:creationId xmlns:p14="http://schemas.microsoft.com/office/powerpoint/2010/main" val="117490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321903" y="400878"/>
            <a:ext cx="7345017" cy="762000"/>
          </a:xfrm>
        </p:spPr>
        <p:txBody>
          <a:bodyPr>
            <a:normAutofit/>
          </a:bodyPr>
          <a:lstStyle/>
          <a:p>
            <a:r>
              <a:rPr lang="en-US" dirty="0"/>
              <a:t>Working of a C# Program</a:t>
            </a:r>
          </a:p>
        </p:txBody>
      </p:sp>
      <p:sp>
        <p:nvSpPr>
          <p:cNvPr id="67587" name="Rectangle 3"/>
          <p:cNvSpPr>
            <a:spLocks noGrp="1" noChangeArrowheads="1"/>
          </p:cNvSpPr>
          <p:nvPr>
            <p:ph idx="1"/>
          </p:nvPr>
        </p:nvSpPr>
        <p:spPr>
          <a:xfrm>
            <a:off x="1321903" y="1335156"/>
            <a:ext cx="9120809" cy="4495800"/>
          </a:xfrm>
        </p:spPr>
        <p:txBody>
          <a:bodyPr>
            <a:normAutofit/>
          </a:bodyPr>
          <a:lstStyle/>
          <a:p>
            <a:r>
              <a:rPr lang="en-US" sz="2400" dirty="0">
                <a:solidFill>
                  <a:schemeClr val="tx1"/>
                </a:solidFill>
              </a:rPr>
              <a:t>void Main() must be present in all the programs</a:t>
            </a:r>
          </a:p>
          <a:p>
            <a:r>
              <a:rPr lang="en-US" sz="2400" dirty="0">
                <a:solidFill>
                  <a:schemeClr val="tx1"/>
                </a:solidFill>
              </a:rPr>
              <a:t>{ and } specify the beginning and the end of the program</a:t>
            </a:r>
          </a:p>
          <a:p>
            <a:r>
              <a:rPr lang="en-US" sz="2400" dirty="0">
                <a:solidFill>
                  <a:schemeClr val="tx1"/>
                </a:solidFill>
              </a:rPr>
              <a:t>Initial statements are for the declaration of variables</a:t>
            </a:r>
          </a:p>
          <a:p>
            <a:r>
              <a:rPr lang="en-US" sz="2400" dirty="0">
                <a:solidFill>
                  <a:schemeClr val="tx1"/>
                </a:solidFill>
              </a:rPr>
              <a:t>Statements that follow the declaration are the processing statements</a:t>
            </a:r>
          </a:p>
          <a:p>
            <a:r>
              <a:rPr lang="en-US" sz="2400" dirty="0">
                <a:solidFill>
                  <a:schemeClr val="tx1"/>
                </a:solidFill>
              </a:rPr>
              <a:t>All statements should end with a semicolon</a:t>
            </a:r>
          </a:p>
        </p:txBody>
      </p:sp>
    </p:spTree>
    <p:extLst>
      <p:ext uri="{BB962C8B-B14F-4D97-AF65-F5344CB8AC3E}">
        <p14:creationId xmlns:p14="http://schemas.microsoft.com/office/powerpoint/2010/main" val="735634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587">
                                            <p:txEl>
                                              <p:pRg st="4" end="4"/>
                                            </p:txEl>
                                          </p:spTgt>
                                        </p:tgtEl>
                                        <p:attrNameLst>
                                          <p:attrName>style.visibility</p:attrName>
                                        </p:attrNameLst>
                                      </p:cBhvr>
                                      <p:to>
                                        <p:strVal val="visible"/>
                                      </p:to>
                                    </p:set>
                                    <p:anim calcmode="lin" valueType="num">
                                      <p:cBhvr additive="base">
                                        <p:cTn id="31" dur="500" fill="hold"/>
                                        <p:tgtEl>
                                          <p:spTgt spid="675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758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18</a:t>
            </a:fld>
            <a:endParaRPr lang="en-US"/>
          </a:p>
        </p:txBody>
      </p:sp>
      <p:sp>
        <p:nvSpPr>
          <p:cNvPr id="6" name="Rectangle 2"/>
          <p:cNvSpPr>
            <a:spLocks noGrp="1" noChangeArrowheads="1"/>
          </p:cNvSpPr>
          <p:nvPr>
            <p:ph idx="1"/>
          </p:nvPr>
        </p:nvSpPr>
        <p:spPr bwMode="auto">
          <a:xfrm>
            <a:off x="2589212" y="1514037"/>
            <a:ext cx="7295267" cy="501675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anose="020B0609020204030204" pitchFamily="49" charset="0"/>
              </a:rPr>
              <a:t>using </a:t>
            </a:r>
            <a:r>
              <a:rPr kumimoji="0" lang="en-US" sz="2800" b="0" i="0" u="none" strike="noStrike" cap="none" normalizeH="0" baseline="0" dirty="0" smtClean="0">
                <a:ln>
                  <a:noFill/>
                </a:ln>
                <a:solidFill>
                  <a:srgbClr val="DD4A68"/>
                </a:solidFill>
                <a:effectLst/>
                <a:latin typeface="Consolas" panose="020B0609020204030204" pitchFamily="49" charset="0"/>
              </a:rPr>
              <a:t>System</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anose="020B0609020204030204" pitchFamily="49" charset="0"/>
              </a:rPr>
              <a:t>namespace </a:t>
            </a:r>
            <a:r>
              <a:rPr kumimoji="0" lang="en-US" sz="2800" b="0" i="0" u="none" strike="noStrike" cap="none" normalizeH="0" baseline="0" dirty="0" err="1" smtClean="0">
                <a:ln>
                  <a:noFill/>
                </a:ln>
                <a:solidFill>
                  <a:srgbClr val="DD4A68"/>
                </a:solidFill>
                <a:effectLst/>
                <a:latin typeface="Consolas" panose="020B0609020204030204" pitchFamily="49" charset="0"/>
              </a:rPr>
              <a:t>HelloWorld</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rPr>
              <a:t>class</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DD4A68"/>
                </a:solidFill>
                <a:effectLst/>
                <a:latin typeface="Consolas" panose="020B0609020204030204" pitchFamily="49" charset="0"/>
              </a:rPr>
              <a:t>Program</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rPr>
              <a:t>static</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0077AA"/>
                </a:solidFill>
                <a:effectLst/>
                <a:latin typeface="Consolas" panose="020B0609020204030204" pitchFamily="49" charset="0"/>
              </a:rPr>
              <a:t>void</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smtClean="0">
                <a:ln>
                  <a:noFill/>
                </a:ln>
                <a:solidFill>
                  <a:srgbClr val="DD4A68"/>
                </a:solidFill>
                <a:effectLst/>
                <a:latin typeface="Consolas" panose="020B0609020204030204" pitchFamily="49" charset="0"/>
              </a:rPr>
              <a:t>Main</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string</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err="1" smtClean="0">
                <a:ln>
                  <a:noFill/>
                </a:ln>
                <a:solidFill>
                  <a:srgbClr val="000000"/>
                </a:solidFill>
                <a:effectLst/>
                <a:latin typeface="Consolas" panose="020B0609020204030204" pitchFamily="49" charset="0"/>
              </a:rPr>
              <a:t>args</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2800" b="0" i="0" u="none" strike="noStrike" cap="none" normalizeH="0" baseline="0" dirty="0" err="1" smtClean="0">
                <a:ln>
                  <a:noFill/>
                </a:ln>
                <a:solidFill>
                  <a:srgbClr val="DD4A68"/>
                </a:solidFill>
                <a:effectLst/>
                <a:latin typeface="Consolas" panose="020B0609020204030204" pitchFamily="49" charset="0"/>
              </a:rPr>
              <a:t>Console</a:t>
            </a:r>
            <a:r>
              <a:rPr kumimoji="0" lang="en-US" sz="2800" b="0" i="0" u="none" strike="noStrike" cap="none" normalizeH="0" baseline="0" dirty="0" err="1" smtClean="0">
                <a:ln>
                  <a:noFill/>
                </a:ln>
                <a:solidFill>
                  <a:srgbClr val="999999"/>
                </a:solidFill>
                <a:effectLst/>
                <a:latin typeface="Consolas" panose="020B0609020204030204" pitchFamily="49" charset="0"/>
              </a:rPr>
              <a:t>.</a:t>
            </a:r>
            <a:r>
              <a:rPr kumimoji="0" lang="en-US" sz="2800" b="0" i="0" u="none" strike="noStrike" cap="none" normalizeH="0" baseline="0" dirty="0" err="1" smtClean="0">
                <a:ln>
                  <a:noFill/>
                </a:ln>
                <a:solidFill>
                  <a:srgbClr val="DD4A68"/>
                </a:solidFill>
                <a:effectLst/>
                <a:latin typeface="Consolas" panose="020B0609020204030204" pitchFamily="49" charset="0"/>
              </a:rPr>
              <a:t>WriteLine</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669900"/>
                </a:solidFill>
                <a:effectLst/>
                <a:latin typeface="Consolas" panose="020B0609020204030204" pitchFamily="49" charset="0"/>
              </a:rPr>
              <a:t>"Hello World!"</a:t>
            </a: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999999"/>
                </a:solidFill>
                <a:effectLst/>
                <a:latin typeface="Consolas" panose="020B0609020204030204" pitchFamily="49" charset="0"/>
              </a:rPr>
              <a:t>}</a:t>
            </a:r>
            <a:r>
              <a:rPr kumimoji="0" lang="en-US" sz="2800" b="0" i="0" u="none" strike="noStrike" cap="none" normalizeH="0" baseline="0" dirty="0" smtClean="0">
                <a:ln>
                  <a:noFill/>
                </a:ln>
                <a:solidFill>
                  <a:srgbClr val="000000"/>
                </a:solidFill>
                <a:effectLst/>
                <a:latin typeface="Consolas" panose="020B0609020204030204" pitchFamily="49" charset="0"/>
              </a:rPr>
              <a:t> </a:t>
            </a:r>
            <a:r>
              <a:rPr kumimoji="0" lang="en-US" sz="1100" b="0" i="0" u="none" strike="noStrike" cap="none" normalizeH="0" baseline="0" dirty="0" smtClean="0">
                <a:ln>
                  <a:noFill/>
                </a:ln>
                <a:solidFill>
                  <a:schemeClr val="tx1"/>
                </a:solidFill>
                <a:effectLst/>
              </a:rPr>
              <a:t/>
            </a:r>
            <a:br>
              <a:rPr kumimoji="0" lang="en-US" sz="11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93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dirty="0"/>
              <a:t>…</a:t>
            </a:r>
            <a:endParaRPr lang="en-US" dirty="0"/>
          </a:p>
        </p:txBody>
      </p:sp>
      <p:sp>
        <p:nvSpPr>
          <p:cNvPr id="3" name="Content Placeholder 2"/>
          <p:cNvSpPr>
            <a:spLocks noGrp="1"/>
          </p:cNvSpPr>
          <p:nvPr>
            <p:ph idx="1"/>
          </p:nvPr>
        </p:nvSpPr>
        <p:spPr>
          <a:xfrm>
            <a:off x="1238799" y="1300766"/>
            <a:ext cx="10178322" cy="4179581"/>
          </a:xfrm>
        </p:spPr>
        <p:txBody>
          <a:bodyPr>
            <a:normAutofit/>
          </a:bodyPr>
          <a:lstStyle/>
          <a:p>
            <a:r>
              <a:rPr lang="en-IN" sz="2800" dirty="0">
                <a:solidFill>
                  <a:schemeClr val="tx1"/>
                </a:solidFill>
              </a:rPr>
              <a:t>To write: </a:t>
            </a:r>
          </a:p>
          <a:p>
            <a:pPr marL="800100" lvl="1" indent="-342900">
              <a:buFont typeface="+mj-lt"/>
              <a:buAutoNum type="arabicPeriod"/>
            </a:pPr>
            <a:r>
              <a:rPr lang="en-US" sz="2800" dirty="0" err="1">
                <a:solidFill>
                  <a:schemeClr val="tx1"/>
                </a:solidFill>
              </a:rPr>
              <a:t>Console.Write</a:t>
            </a:r>
            <a:r>
              <a:rPr lang="en-US" sz="2800" dirty="0">
                <a:solidFill>
                  <a:schemeClr val="tx1"/>
                </a:solidFill>
              </a:rPr>
              <a:t>(“First Name");</a:t>
            </a:r>
          </a:p>
          <a:p>
            <a:pPr marL="800100" lvl="1" indent="-342900">
              <a:buFont typeface="+mj-lt"/>
              <a:buAutoNum type="arabicPeriod"/>
            </a:pPr>
            <a:r>
              <a:rPr lang="en-US" sz="2800" dirty="0" err="1">
                <a:solidFill>
                  <a:schemeClr val="tx1"/>
                </a:solidFill>
              </a:rPr>
              <a:t>Console.Write</a:t>
            </a:r>
            <a:r>
              <a:rPr lang="en-US" sz="2800" dirty="0">
                <a:solidFill>
                  <a:schemeClr val="tx1"/>
                </a:solidFill>
              </a:rPr>
              <a:t>(“Last Name");</a:t>
            </a:r>
          </a:p>
          <a:p>
            <a:pPr marL="457200" lvl="1" indent="0">
              <a:buNone/>
            </a:pPr>
            <a:endParaRPr lang="en-US" sz="2800" dirty="0">
              <a:solidFill>
                <a:schemeClr val="tx1"/>
              </a:solidFill>
            </a:endParaRPr>
          </a:p>
          <a:p>
            <a:r>
              <a:rPr lang="en-IN" sz="2800" dirty="0">
                <a:solidFill>
                  <a:schemeClr val="tx1"/>
                </a:solidFill>
              </a:rPr>
              <a:t>To write in single line</a:t>
            </a:r>
            <a:r>
              <a:rPr lang="en-US" sz="2800" dirty="0">
                <a:solidFill>
                  <a:schemeClr val="tx1"/>
                </a:solidFill>
              </a:rPr>
              <a:t>:</a:t>
            </a:r>
          </a:p>
          <a:p>
            <a:pPr marL="800100" lvl="1" indent="-342900">
              <a:buFont typeface="+mj-lt"/>
              <a:buAutoNum type="arabicPeriod"/>
            </a:pPr>
            <a:r>
              <a:rPr lang="en-US" sz="2800" dirty="0" err="1">
                <a:solidFill>
                  <a:schemeClr val="tx1"/>
                </a:solidFill>
              </a:rPr>
              <a:t>Console.WriteLine</a:t>
            </a:r>
            <a:r>
              <a:rPr lang="en-US" sz="2800" dirty="0">
                <a:solidFill>
                  <a:schemeClr val="tx1"/>
                </a:solidFill>
              </a:rPr>
              <a:t>(“First Name");</a:t>
            </a:r>
          </a:p>
        </p:txBody>
      </p:sp>
      <p:sp>
        <p:nvSpPr>
          <p:cNvPr id="4" name="Footer Placeholder 3"/>
          <p:cNvSpPr>
            <a:spLocks noGrp="1"/>
          </p:cNvSpPr>
          <p:nvPr>
            <p:ph type="ftr" sz="quarter" idx="11"/>
          </p:nvPr>
        </p:nvSpPr>
        <p:spPr/>
        <p:txBody>
          <a:bodyPr/>
          <a:lstStyle/>
          <a:p>
            <a:r>
              <a:rPr lang="en-US"/>
              <a:t>CSC-113 Computer Programming</a:t>
            </a:r>
          </a:p>
        </p:txBody>
      </p:sp>
      <p:sp>
        <p:nvSpPr>
          <p:cNvPr id="5" name="Slide Number Placeholder 4"/>
          <p:cNvSpPr>
            <a:spLocks noGrp="1"/>
          </p:cNvSpPr>
          <p:nvPr>
            <p:ph type="sldNum" sz="quarter" idx="12"/>
          </p:nvPr>
        </p:nvSpPr>
        <p:spPr/>
        <p:txBody>
          <a:bodyPr/>
          <a:lstStyle/>
          <a:p>
            <a:fld id="{FC7A2E8A-5C13-4B5F-A839-A032F2BF169B}" type="slidenum">
              <a:rPr lang="en-US" smtClean="0"/>
              <a:t>19</a:t>
            </a:fld>
            <a:endParaRPr lang="en-US"/>
          </a:p>
        </p:txBody>
      </p:sp>
    </p:spTree>
    <p:extLst>
      <p:ext uri="{BB962C8B-B14F-4D97-AF65-F5344CB8AC3E}">
        <p14:creationId xmlns:p14="http://schemas.microsoft.com/office/powerpoint/2010/main" val="90459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Teacher</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sz="2200" dirty="0" smtClean="0">
                <a:solidFill>
                  <a:schemeClr val="tx1"/>
                </a:solidFill>
              </a:rPr>
              <a:t>Engr. </a:t>
            </a:r>
            <a:r>
              <a:rPr lang="en-US" sz="2200" dirty="0" err="1" smtClean="0">
                <a:solidFill>
                  <a:schemeClr val="tx1"/>
                </a:solidFill>
              </a:rPr>
              <a:t>Ramsha</a:t>
            </a:r>
            <a:r>
              <a:rPr lang="en-US" sz="2200" dirty="0" smtClean="0">
                <a:solidFill>
                  <a:schemeClr val="tx1"/>
                </a:solidFill>
              </a:rPr>
              <a:t> </a:t>
            </a:r>
            <a:r>
              <a:rPr lang="en-US" sz="2200" dirty="0" err="1" smtClean="0">
                <a:solidFill>
                  <a:schemeClr val="tx1"/>
                </a:solidFill>
              </a:rPr>
              <a:t>Mashood</a:t>
            </a:r>
            <a:r>
              <a:rPr lang="en-US" sz="2200" dirty="0" smtClean="0">
                <a:solidFill>
                  <a:schemeClr val="tx1"/>
                </a:solidFill>
              </a:rPr>
              <a:t> </a:t>
            </a:r>
          </a:p>
          <a:p>
            <a:r>
              <a:rPr lang="en-US" sz="2200" dirty="0" smtClean="0">
                <a:solidFill>
                  <a:schemeClr val="tx1"/>
                </a:solidFill>
              </a:rPr>
              <a:t>Working as </a:t>
            </a:r>
            <a:r>
              <a:rPr lang="en-US" sz="2200" dirty="0">
                <a:solidFill>
                  <a:schemeClr val="tx1"/>
                </a:solidFill>
              </a:rPr>
              <a:t>Junior Lecturer/ Lab </a:t>
            </a:r>
            <a:r>
              <a:rPr lang="en-US" sz="2200" dirty="0" smtClean="0">
                <a:solidFill>
                  <a:schemeClr val="tx1"/>
                </a:solidFill>
              </a:rPr>
              <a:t>Engineer.</a:t>
            </a:r>
          </a:p>
          <a:p>
            <a:r>
              <a:rPr lang="en-US" sz="2200" dirty="0" smtClean="0">
                <a:solidFill>
                  <a:schemeClr val="tx1"/>
                </a:solidFill>
              </a:rPr>
              <a:t>Formerly worked as Senior Software Engineer in </a:t>
            </a:r>
            <a:r>
              <a:rPr lang="en-US" sz="2200" dirty="0" err="1" smtClean="0">
                <a:solidFill>
                  <a:schemeClr val="tx1"/>
                </a:solidFill>
              </a:rPr>
              <a:t>Gul</a:t>
            </a:r>
            <a:r>
              <a:rPr lang="en-US" sz="2200" dirty="0" smtClean="0">
                <a:solidFill>
                  <a:schemeClr val="tx1"/>
                </a:solidFill>
              </a:rPr>
              <a:t> Ahmed Textile Mills.</a:t>
            </a:r>
          </a:p>
          <a:p>
            <a:r>
              <a:rPr lang="en-US" sz="2200" dirty="0" smtClean="0">
                <a:solidFill>
                  <a:schemeClr val="tx1"/>
                </a:solidFill>
              </a:rPr>
              <a:t>Passionate and Enthusiastic.</a:t>
            </a:r>
          </a:p>
          <a:p>
            <a:r>
              <a:rPr lang="en-US" sz="2200" dirty="0" smtClean="0">
                <a:solidFill>
                  <a:schemeClr val="tx1"/>
                </a:solidFill>
              </a:rPr>
              <a:t>Email Addresses:</a:t>
            </a:r>
          </a:p>
          <a:p>
            <a:pPr marL="0" indent="0" algn="ctr">
              <a:buNone/>
            </a:pPr>
            <a:r>
              <a:rPr lang="en-US" sz="2200" dirty="0" smtClean="0">
                <a:solidFill>
                  <a:schemeClr val="tx1"/>
                </a:solidFill>
                <a:hlinkClick r:id="rId2"/>
              </a:rPr>
              <a:t>rmsiddiqui93@gmail.com</a:t>
            </a:r>
            <a:endParaRPr lang="en-US" sz="2200" dirty="0">
              <a:solidFill>
                <a:schemeClr val="tx1"/>
              </a:solidFill>
              <a:hlinkClick r:id="rId2"/>
            </a:endParaRPr>
          </a:p>
          <a:p>
            <a:pPr marL="0" indent="0" algn="ctr">
              <a:buNone/>
            </a:pPr>
            <a:r>
              <a:rPr lang="en-US" sz="2200" dirty="0" smtClean="0">
                <a:solidFill>
                  <a:schemeClr val="tx1"/>
                </a:solidFill>
                <a:hlinkClick r:id="rId2"/>
              </a:rPr>
              <a:t>ramshamashood.bukc@bahria.edu.pk</a:t>
            </a:r>
            <a:r>
              <a:rPr lang="en-US" sz="2200" dirty="0" smtClean="0">
                <a:solidFill>
                  <a:schemeClr val="tx1"/>
                </a:solidFill>
              </a:rPr>
              <a:t> </a:t>
            </a:r>
          </a:p>
          <a:p>
            <a:r>
              <a:rPr lang="en-US" sz="2200" dirty="0">
                <a:solidFill>
                  <a:schemeClr val="tx1"/>
                </a:solidFill>
              </a:rPr>
              <a:t>Site link: </a:t>
            </a:r>
            <a:r>
              <a:rPr lang="en-US" sz="2200" dirty="0">
                <a:solidFill>
                  <a:schemeClr val="tx1"/>
                </a:solidFill>
                <a:hlinkClick r:id="rId3"/>
              </a:rPr>
              <a:t>https://</a:t>
            </a:r>
            <a:r>
              <a:rPr lang="en-US" sz="2200" dirty="0" smtClean="0">
                <a:solidFill>
                  <a:schemeClr val="tx1"/>
                </a:solidFill>
                <a:hlinkClick r:id="rId3"/>
              </a:rPr>
              <a:t>sites.google.com/site/ramshamashood2018/labs/computer-programming-1-a-b?pageMoved=Labs</a:t>
            </a:r>
            <a:endParaRPr lang="en-US" sz="2200" dirty="0" smtClean="0">
              <a:solidFill>
                <a:schemeClr val="tx1"/>
              </a:solidFill>
            </a:endParaRPr>
          </a:p>
          <a:p>
            <a:endParaRPr lang="en-US" sz="2200" dirty="0" smtClean="0">
              <a:solidFill>
                <a:schemeClr val="tx1"/>
              </a:solidFill>
            </a:endParaRPr>
          </a:p>
          <a:p>
            <a:pPr marL="0" indent="0">
              <a:buNone/>
            </a:pPr>
            <a:endParaRPr lang="en-US" dirty="0" smtClean="0">
              <a:solidFill>
                <a:schemeClr val="tx1"/>
              </a:solidFill>
            </a:endParaRPr>
          </a:p>
          <a:p>
            <a:pPr marL="0" indent="0">
              <a:buNone/>
            </a:pPr>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a:t>
            </a:fld>
            <a:endParaRPr lang="en-US"/>
          </a:p>
        </p:txBody>
      </p:sp>
    </p:spTree>
    <p:extLst>
      <p:ext uri="{BB962C8B-B14F-4D97-AF65-F5344CB8AC3E}">
        <p14:creationId xmlns:p14="http://schemas.microsoft.com/office/powerpoint/2010/main" val="191341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reading from user </a:t>
            </a:r>
            <a:endParaRPr lang="en-US" dirty="0"/>
          </a:p>
        </p:txBody>
      </p:sp>
      <p:sp>
        <p:nvSpPr>
          <p:cNvPr id="3" name="Content Placeholder 2"/>
          <p:cNvSpPr>
            <a:spLocks noGrp="1"/>
          </p:cNvSpPr>
          <p:nvPr>
            <p:ph idx="1"/>
          </p:nvPr>
        </p:nvSpPr>
        <p:spPr/>
        <p:txBody>
          <a:bodyPr/>
          <a:lstStyle/>
          <a:p>
            <a:r>
              <a:rPr lang="en-US" dirty="0" err="1" smtClean="0"/>
              <a:t>Console.readline</a:t>
            </a:r>
            <a:r>
              <a:rPr lang="en-US" dirty="0" smtClean="0"/>
              <a:t>();</a:t>
            </a:r>
          </a:p>
          <a:p>
            <a:pPr marL="0" indent="0">
              <a:buNone/>
            </a:pPr>
            <a:endParaRPr lang="en-US" dirty="0"/>
          </a:p>
          <a:p>
            <a:pPr marL="0" indent="0">
              <a:buNone/>
            </a:pPr>
            <a:r>
              <a:rPr lang="en-US" dirty="0"/>
              <a:t>static void Main(string[] </a:t>
            </a:r>
            <a:r>
              <a:rPr lang="en-US" dirty="0" err="1"/>
              <a:t>args</a:t>
            </a:r>
            <a:r>
              <a:rPr lang="en-US" dirty="0"/>
              <a:t>)</a:t>
            </a:r>
          </a:p>
          <a:p>
            <a:pPr marL="0" indent="0">
              <a:buNone/>
            </a:pPr>
            <a:r>
              <a:rPr lang="en-US" dirty="0"/>
              <a:t>        {</a:t>
            </a:r>
          </a:p>
          <a:p>
            <a:pPr marL="0" indent="0">
              <a:buNone/>
            </a:pPr>
            <a:r>
              <a:rPr lang="en-US" dirty="0"/>
              <a:t>            string </a:t>
            </a:r>
            <a:r>
              <a:rPr lang="en-US" dirty="0" err="1"/>
              <a:t>myname</a:t>
            </a:r>
            <a:r>
              <a:rPr lang="en-US" dirty="0"/>
              <a:t>;</a:t>
            </a:r>
          </a:p>
          <a:p>
            <a:pPr marL="0" indent="0">
              <a:buNone/>
            </a:pPr>
            <a:r>
              <a:rPr lang="en-US" dirty="0"/>
              <a:t>            </a:t>
            </a:r>
            <a:r>
              <a:rPr lang="en-US" dirty="0" err="1"/>
              <a:t>Console.Write</a:t>
            </a:r>
            <a:r>
              <a:rPr lang="en-US" dirty="0"/>
              <a:t>("write your name ");</a:t>
            </a:r>
          </a:p>
          <a:p>
            <a:pPr marL="0" indent="0">
              <a:buNone/>
            </a:pPr>
            <a:r>
              <a:rPr lang="en-US" dirty="0"/>
              <a:t>            </a:t>
            </a:r>
            <a:r>
              <a:rPr lang="en-US" dirty="0" err="1"/>
              <a:t>myname</a:t>
            </a:r>
            <a:r>
              <a:rPr lang="en-US" dirty="0"/>
              <a:t> = </a:t>
            </a:r>
            <a:r>
              <a:rPr lang="en-US" dirty="0" err="1"/>
              <a:t>Console.ReadLine</a:t>
            </a:r>
            <a:r>
              <a:rPr lang="en-US" dirty="0"/>
              <a:t>();</a:t>
            </a:r>
          </a:p>
          <a:p>
            <a:pPr marL="0" indent="0">
              <a:buNone/>
            </a:pPr>
            <a:r>
              <a:rPr lang="en-US" dirty="0"/>
              <a:t>            </a:t>
            </a:r>
            <a:r>
              <a:rPr lang="en-US" dirty="0" err="1"/>
              <a:t>Console.WriteLine</a:t>
            </a:r>
            <a:r>
              <a:rPr lang="en-US" dirty="0"/>
              <a:t>("my name is "+ </a:t>
            </a:r>
            <a:r>
              <a:rPr lang="en-US" dirty="0" err="1"/>
              <a:t>myname</a:t>
            </a:r>
            <a:r>
              <a:rPr lang="en-US" dirty="0"/>
              <a:t>);</a:t>
            </a:r>
          </a:p>
          <a:p>
            <a:pPr marL="0" indent="0">
              <a:buNone/>
            </a:pPr>
            <a:r>
              <a:rPr lang="en-US" dirty="0"/>
              <a:t>        }</a:t>
            </a:r>
            <a:endParaRPr lang="en-US" dirty="0" smtClean="0"/>
          </a:p>
          <a:p>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20</a:t>
            </a:fld>
            <a:endParaRPr lang="en-US"/>
          </a:p>
        </p:txBody>
      </p:sp>
    </p:spTree>
    <p:extLst>
      <p:ext uri="{BB962C8B-B14F-4D97-AF65-F5344CB8AC3E}">
        <p14:creationId xmlns:p14="http://schemas.microsoft.com/office/powerpoint/2010/main" val="48399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EScape</a:t>
            </a:r>
            <a:r>
              <a:rPr lang="en-IN" dirty="0"/>
              <a:t> Sequences </a:t>
            </a:r>
            <a:endParaRPr lang="en-US" dirty="0"/>
          </a:p>
        </p:txBody>
      </p:sp>
      <p:sp>
        <p:nvSpPr>
          <p:cNvPr id="4" name="Footer Placeholder 3"/>
          <p:cNvSpPr>
            <a:spLocks noGrp="1"/>
          </p:cNvSpPr>
          <p:nvPr>
            <p:ph type="ftr" sz="quarter" idx="11"/>
          </p:nvPr>
        </p:nvSpPr>
        <p:spPr/>
        <p:txBody>
          <a:bodyPr/>
          <a:lstStyle/>
          <a:p>
            <a:r>
              <a:rPr lang="en-US" dirty="0"/>
              <a:t>CSC-113 Computer Programming</a:t>
            </a:r>
          </a:p>
        </p:txBody>
      </p:sp>
      <p:sp>
        <p:nvSpPr>
          <p:cNvPr id="5" name="Slide Number Placeholder 4"/>
          <p:cNvSpPr>
            <a:spLocks noGrp="1"/>
          </p:cNvSpPr>
          <p:nvPr>
            <p:ph type="sldNum" sz="quarter" idx="12"/>
          </p:nvPr>
        </p:nvSpPr>
        <p:spPr/>
        <p:txBody>
          <a:bodyPr/>
          <a:lstStyle/>
          <a:p>
            <a:fld id="{FC7A2E8A-5C13-4B5F-A839-A032F2BF169B}" type="slidenum">
              <a:rPr lang="en-US" smtClean="0"/>
              <a:t>21</a:t>
            </a:fld>
            <a:endParaRPr lang="en-US"/>
          </a:p>
        </p:txBody>
      </p:sp>
      <p:graphicFrame>
        <p:nvGraphicFramePr>
          <p:cNvPr id="3" name="Content Placeholder 2">
            <a:extLst>
              <a:ext uri="{FF2B5EF4-FFF2-40B4-BE49-F238E27FC236}">
                <a16:creationId xmlns:a16="http://schemas.microsoft.com/office/drawing/2014/main" id="{8655F53D-6B9B-4D0B-B97E-EA04D7846793}"/>
              </a:ext>
            </a:extLst>
          </p:cNvPr>
          <p:cNvGraphicFramePr>
            <a:graphicFrameLocks noGrp="1"/>
          </p:cNvGraphicFramePr>
          <p:nvPr>
            <p:ph idx="1"/>
            <p:extLst/>
          </p:nvPr>
        </p:nvGraphicFramePr>
        <p:xfrm>
          <a:off x="1212848" y="1551306"/>
          <a:ext cx="9931402" cy="4838657"/>
        </p:xfrm>
        <a:graphic>
          <a:graphicData uri="http://schemas.openxmlformats.org/drawingml/2006/table">
            <a:tbl>
              <a:tblPr/>
              <a:tblGrid>
                <a:gridCol w="2216152">
                  <a:extLst>
                    <a:ext uri="{9D8B030D-6E8A-4147-A177-3AD203B41FA5}">
                      <a16:colId xmlns:a16="http://schemas.microsoft.com/office/drawing/2014/main" val="4293321631"/>
                    </a:ext>
                  </a:extLst>
                </a:gridCol>
                <a:gridCol w="7715250">
                  <a:extLst>
                    <a:ext uri="{9D8B030D-6E8A-4147-A177-3AD203B41FA5}">
                      <a16:colId xmlns:a16="http://schemas.microsoft.com/office/drawing/2014/main" val="3307033621"/>
                    </a:ext>
                  </a:extLst>
                </a:gridCol>
              </a:tblGrid>
              <a:tr h="340172">
                <a:tc>
                  <a:txBody>
                    <a:bodyPr/>
                    <a:lstStyle/>
                    <a:p>
                      <a:pPr algn="ctr"/>
                      <a:r>
                        <a:rPr lang="en-US" sz="1800">
                          <a:effectLst/>
                        </a:rPr>
                        <a:t>Escape sequence</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sz="1800" dirty="0">
                          <a:effectLst/>
                        </a:rPr>
                        <a:t>Character represented</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855341867"/>
                  </a:ext>
                </a:extLst>
              </a:tr>
              <a:tr h="510258">
                <a:tc>
                  <a:txBody>
                    <a:bodyPr/>
                    <a:lstStyle/>
                    <a:p>
                      <a:r>
                        <a:rPr lang="en-US" sz="1800">
                          <a:effectLst/>
                          <a:latin typeface="Courier New" panose="02070309020205020404" pitchFamily="49" charset="0"/>
                        </a:rPr>
                        <a:t>\a</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Alert (Beep, Bell)</a:t>
                      </a:r>
                      <a:r>
                        <a:rPr lang="en-US" sz="1800" u="none" dirty="0">
                          <a:solidFill>
                            <a:schemeClr val="tx1"/>
                          </a:solidFill>
                          <a:effectLst/>
                        </a:rPr>
                        <a:t> (added in C89)</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91542121"/>
                  </a:ext>
                </a:extLst>
              </a:tr>
              <a:tr h="271463">
                <a:tc>
                  <a:txBody>
                    <a:bodyPr/>
                    <a:lstStyle/>
                    <a:p>
                      <a:r>
                        <a:rPr lang="en-US" sz="1800">
                          <a:effectLst/>
                          <a:latin typeface="Courier New" panose="02070309020205020404" pitchFamily="49" charset="0"/>
                        </a:rPr>
                        <a:t>\b</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Backspace</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5069714"/>
                  </a:ext>
                </a:extLst>
              </a:tr>
              <a:tr h="283477">
                <a:tc>
                  <a:txBody>
                    <a:bodyPr/>
                    <a:lstStyle/>
                    <a:p>
                      <a:r>
                        <a:rPr lang="en-US" sz="1800" dirty="0">
                          <a:effectLst/>
                          <a:latin typeface="Courier New" panose="02070309020205020404" pitchFamily="49" charset="0"/>
                        </a:rPr>
                        <a:t>\e</a:t>
                      </a:r>
                      <a:endParaRPr lang="en-US" sz="1800" dirty="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escape character</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59353009"/>
                  </a:ext>
                </a:extLst>
              </a:tr>
              <a:tr h="340172">
                <a:tc>
                  <a:txBody>
                    <a:bodyPr/>
                    <a:lstStyle/>
                    <a:p>
                      <a:r>
                        <a:rPr lang="en-US" sz="1800">
                          <a:effectLst/>
                          <a:latin typeface="Courier New" panose="02070309020205020404" pitchFamily="49" charset="0"/>
                        </a:rPr>
                        <a:t>\f</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hlinkClick r:id="rId2" tooltip="Formfeed">
                            <a:extLst>
                              <a:ext uri="{A12FA001-AC4F-418D-AE19-62706E023703}">
                                <ahyp:hlinkClr xmlns="" xmlns:ahyp="http://schemas.microsoft.com/office/drawing/2018/hyperlinkcolor" val="tx"/>
                              </a:ext>
                            </a:extLst>
                          </a:hlinkClick>
                        </a:rPr>
                        <a:t>Form feed</a:t>
                      </a:r>
                      <a:r>
                        <a:rPr lang="en-US" sz="1800" u="none" dirty="0">
                          <a:solidFill>
                            <a:schemeClr val="tx1"/>
                          </a:solidFill>
                          <a:effectLst/>
                        </a:rPr>
                        <a:t> </a:t>
                      </a:r>
                      <a:r>
                        <a:rPr lang="en-US" sz="1800" u="none" strike="noStrike" dirty="0">
                          <a:solidFill>
                            <a:schemeClr val="tx1"/>
                          </a:solidFill>
                          <a:effectLst/>
                        </a:rPr>
                        <a:t>Page Break</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815636047"/>
                  </a:ext>
                </a:extLst>
              </a:tr>
              <a:tr h="623649">
                <a:tc>
                  <a:txBody>
                    <a:bodyPr/>
                    <a:lstStyle/>
                    <a:p>
                      <a:r>
                        <a:rPr lang="en-US" sz="1800">
                          <a:effectLst/>
                          <a:latin typeface="Courier New" panose="02070309020205020404" pitchFamily="49" charset="0"/>
                        </a:rPr>
                        <a:t>\n</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Newline</a:t>
                      </a:r>
                      <a:r>
                        <a:rPr lang="en-US" sz="1800" u="none" dirty="0">
                          <a:solidFill>
                            <a:schemeClr val="tx1"/>
                          </a:solidFill>
                          <a:effectLst/>
                        </a:rPr>
                        <a:t> (Line Feed)</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61411583"/>
                  </a:ext>
                </a:extLst>
              </a:tr>
              <a:tr h="271463">
                <a:tc>
                  <a:txBody>
                    <a:bodyPr/>
                    <a:lstStyle/>
                    <a:p>
                      <a:r>
                        <a:rPr lang="en-US" sz="1800">
                          <a:effectLst/>
                          <a:latin typeface="Courier New" panose="02070309020205020404" pitchFamily="49" charset="0"/>
                        </a:rPr>
                        <a:t>\r</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Carriage Return</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22802427"/>
                  </a:ext>
                </a:extLst>
              </a:tr>
              <a:tr h="271463">
                <a:tc>
                  <a:txBody>
                    <a:bodyPr/>
                    <a:lstStyle/>
                    <a:p>
                      <a:r>
                        <a:rPr lang="en-US" sz="1800">
                          <a:effectLst/>
                          <a:latin typeface="Courier New" panose="02070309020205020404" pitchFamily="49" charset="0"/>
                        </a:rPr>
                        <a:t>\t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Horizontal Tab</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64976799"/>
                  </a:ext>
                </a:extLst>
              </a:tr>
              <a:tr h="271463">
                <a:tc>
                  <a:txBody>
                    <a:bodyPr/>
                    <a:lstStyle/>
                    <a:p>
                      <a:r>
                        <a:rPr lang="en-US" sz="1800">
                          <a:effectLst/>
                          <a:latin typeface="Courier New" panose="02070309020205020404" pitchFamily="49" charset="0"/>
                        </a:rPr>
                        <a:t>\v</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Vertical Tab</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74203597"/>
                  </a:ext>
                </a:extLst>
              </a:tr>
              <a:tr h="271463">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Backslash</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047927368"/>
                  </a:ext>
                </a:extLst>
              </a:tr>
              <a:tr h="542926">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Apostrophe</a:t>
                      </a:r>
                      <a:r>
                        <a:rPr lang="en-US" sz="1800" u="none" dirty="0">
                          <a:solidFill>
                            <a:schemeClr val="tx1"/>
                          </a:solidFill>
                          <a:effectLst/>
                        </a:rPr>
                        <a:t> or single quotation mark</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12520541"/>
                  </a:ext>
                </a:extLst>
              </a:tr>
              <a:tr h="283477">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dirty="0">
                          <a:solidFill>
                            <a:schemeClr val="tx1"/>
                          </a:solidFill>
                          <a:effectLst/>
                        </a:rPr>
                        <a:t>Double </a:t>
                      </a:r>
                      <a:r>
                        <a:rPr lang="en-US" sz="1800" u="none" strike="noStrike" dirty="0">
                          <a:solidFill>
                            <a:schemeClr val="tx1"/>
                          </a:solidFill>
                          <a:effectLst/>
                        </a:rPr>
                        <a:t>quotation mark</a:t>
                      </a:r>
                      <a:endParaRPr lang="en-US" sz="1800" u="none" dirty="0">
                        <a:solidFill>
                          <a:schemeClr val="tx1"/>
                        </a:solidFill>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41238730"/>
                  </a:ext>
                </a:extLst>
              </a:tr>
              <a:tr h="542926">
                <a:tc>
                  <a:txBody>
                    <a:bodyPr/>
                    <a:lstStyle/>
                    <a:p>
                      <a:r>
                        <a:rPr lang="en-US" sz="1800">
                          <a:effectLst/>
                          <a:latin typeface="Courier New" panose="02070309020205020404" pitchFamily="49" charset="0"/>
                        </a:rPr>
                        <a:t>\?</a:t>
                      </a:r>
                      <a:endParaRPr lang="en-US" sz="1800">
                        <a:effectLst/>
                      </a:endParaRP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r>
                        <a:rPr lang="en-US" sz="1800" u="none" strike="noStrike" dirty="0">
                          <a:solidFill>
                            <a:schemeClr val="tx1"/>
                          </a:solidFill>
                          <a:effectLst/>
                        </a:rPr>
                        <a:t>Question mark</a:t>
                      </a:r>
                      <a:r>
                        <a:rPr lang="en-US" sz="1800" u="none" dirty="0">
                          <a:solidFill>
                            <a:schemeClr val="tx1"/>
                          </a:solidFill>
                          <a:effectLst/>
                        </a:rPr>
                        <a:t> (used to avoid </a:t>
                      </a:r>
                      <a:r>
                        <a:rPr lang="en-US" sz="1800" u="none" strike="noStrike" dirty="0">
                          <a:solidFill>
                            <a:schemeClr val="tx1"/>
                          </a:solidFill>
                          <a:effectLst/>
                          <a:hlinkClick r:id="rId3" tooltip="Digraphs and trigraphs">
                            <a:extLst>
                              <a:ext uri="{A12FA001-AC4F-418D-AE19-62706E023703}">
                                <ahyp:hlinkClr xmlns="" xmlns:ahyp="http://schemas.microsoft.com/office/drawing/2018/hyperlinkcolor" val="tx"/>
                              </a:ext>
                            </a:extLst>
                          </a:hlinkClick>
                        </a:rPr>
                        <a:t>trigraphs</a:t>
                      </a:r>
                      <a:r>
                        <a:rPr lang="en-US" sz="1800" u="none" dirty="0">
                          <a:solidFill>
                            <a:schemeClr val="tx1"/>
                          </a:solidFill>
                          <a:effectLst/>
                        </a:rPr>
                        <a:t>)</a:t>
                      </a:r>
                    </a:p>
                  </a:txBody>
                  <a:tcPr marL="0" marR="0" marT="0" marB="0"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63989443"/>
                  </a:ext>
                </a:extLst>
              </a:tr>
            </a:tbl>
          </a:graphicData>
        </a:graphic>
      </p:graphicFrame>
    </p:spTree>
    <p:extLst>
      <p:ext uri="{BB962C8B-B14F-4D97-AF65-F5344CB8AC3E}">
        <p14:creationId xmlns:p14="http://schemas.microsoft.com/office/powerpoint/2010/main" val="70324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Write step how to install visual studio </a:t>
            </a:r>
          </a:p>
          <a:p>
            <a:pPr>
              <a:buFont typeface="+mj-lt"/>
              <a:buAutoNum type="arabicPeriod"/>
            </a:pPr>
            <a:r>
              <a:rPr lang="en-US" dirty="0" smtClean="0"/>
              <a:t>Show the output of all examples mention in the lab</a:t>
            </a:r>
            <a:endParaRPr lang="en-US" dirty="0"/>
          </a:p>
          <a:p>
            <a:pPr>
              <a:buFont typeface="+mj-lt"/>
              <a:buAutoNum type="arabicPeriod"/>
            </a:pPr>
            <a:r>
              <a:rPr lang="en-US" dirty="0" smtClean="0"/>
              <a:t>Write a program to print your profile using c#.</a:t>
            </a:r>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22</a:t>
            </a:fld>
            <a:endParaRPr lang="en-US"/>
          </a:p>
        </p:txBody>
      </p:sp>
    </p:spTree>
    <p:extLst>
      <p:ext uri="{BB962C8B-B14F-4D97-AF65-F5344CB8AC3E}">
        <p14:creationId xmlns:p14="http://schemas.microsoft.com/office/powerpoint/2010/main" val="3165333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08" y="2408087"/>
            <a:ext cx="8911687" cy="1280890"/>
          </a:xfrm>
        </p:spPr>
        <p:txBody>
          <a:bodyPr>
            <a:noAutofit/>
          </a:bodyPr>
          <a:lstStyle/>
          <a:p>
            <a:pPr algn="ctr"/>
            <a:r>
              <a:rPr lang="en-US" sz="9600" dirty="0" smtClean="0"/>
              <a:t>Thanks You </a:t>
            </a:r>
            <a:endParaRPr lang="en-US" sz="9600"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23</a:t>
            </a:fld>
            <a:endParaRPr lang="en-US"/>
          </a:p>
        </p:txBody>
      </p:sp>
    </p:spTree>
    <p:extLst>
      <p:ext uri="{BB962C8B-B14F-4D97-AF65-F5344CB8AC3E}">
        <p14:creationId xmlns:p14="http://schemas.microsoft.com/office/powerpoint/2010/main" val="442366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solidFill>
                  <a:schemeClr val="tx1"/>
                </a:solidFill>
              </a:rPr>
              <a:t>Attendance</a:t>
            </a:r>
          </a:p>
          <a:p>
            <a:pPr algn="just"/>
            <a:r>
              <a:rPr lang="en-US" dirty="0">
                <a:solidFill>
                  <a:schemeClr val="tx1"/>
                </a:solidFill>
              </a:rPr>
              <a:t>Students are expected to attend all </a:t>
            </a:r>
            <a:r>
              <a:rPr lang="en-US" dirty="0" smtClean="0">
                <a:solidFill>
                  <a:schemeClr val="tx1"/>
                </a:solidFill>
              </a:rPr>
              <a:t>Labs. </a:t>
            </a:r>
            <a:r>
              <a:rPr lang="en-US" dirty="0">
                <a:solidFill>
                  <a:schemeClr val="tx1"/>
                </a:solidFill>
              </a:rPr>
              <a:t>If a student misses </a:t>
            </a:r>
            <a:r>
              <a:rPr lang="en-US" b="1" dirty="0">
                <a:solidFill>
                  <a:schemeClr val="tx1"/>
                </a:solidFill>
              </a:rPr>
              <a:t>3 sessions from lab or 10 hours</a:t>
            </a:r>
            <a:r>
              <a:rPr lang="en-US" dirty="0">
                <a:solidFill>
                  <a:schemeClr val="tx1"/>
                </a:solidFill>
              </a:rPr>
              <a:t> in total without an acceptable reason, the student will be barred from the final lab </a:t>
            </a:r>
            <a:r>
              <a:rPr lang="en-US" dirty="0" smtClean="0">
                <a:solidFill>
                  <a:schemeClr val="tx1"/>
                </a:solidFill>
              </a:rPr>
              <a:t>exams.</a:t>
            </a:r>
            <a:endParaRPr lang="en-US" dirty="0">
              <a:solidFill>
                <a:schemeClr val="tx1"/>
              </a:solidFill>
            </a:endParaRPr>
          </a:p>
          <a:p>
            <a:pPr marL="0" indent="0" algn="just">
              <a:buNone/>
            </a:pPr>
            <a:r>
              <a:rPr lang="en-US" b="1" dirty="0">
                <a:solidFill>
                  <a:schemeClr val="tx1"/>
                </a:solidFill>
              </a:rPr>
              <a:t>Code of Conduct </a:t>
            </a:r>
          </a:p>
          <a:p>
            <a:pPr algn="just"/>
            <a:r>
              <a:rPr lang="en-US" dirty="0">
                <a:solidFill>
                  <a:schemeClr val="tx1"/>
                </a:solidFill>
              </a:rPr>
              <a:t>The </a:t>
            </a:r>
            <a:r>
              <a:rPr lang="en-US" dirty="0" smtClean="0">
                <a:solidFill>
                  <a:schemeClr val="tx1"/>
                </a:solidFill>
              </a:rPr>
              <a:t>assignments and </a:t>
            </a:r>
            <a:r>
              <a:rPr lang="en-US" dirty="0">
                <a:solidFill>
                  <a:schemeClr val="tx1"/>
                </a:solidFill>
              </a:rPr>
              <a:t>exams need to be done individually. </a:t>
            </a:r>
            <a:endParaRPr lang="en-US" dirty="0" smtClean="0">
              <a:solidFill>
                <a:schemeClr val="tx1"/>
              </a:solidFill>
            </a:endParaRPr>
          </a:p>
          <a:p>
            <a:pPr algn="just"/>
            <a:r>
              <a:rPr lang="en-US" dirty="0" smtClean="0">
                <a:solidFill>
                  <a:schemeClr val="tx1"/>
                </a:solidFill>
              </a:rPr>
              <a:t>Project Deadlines </a:t>
            </a:r>
            <a:endParaRPr lang="en-US" dirty="0">
              <a:solidFill>
                <a:schemeClr val="tx1"/>
              </a:solidFill>
            </a:endParaRPr>
          </a:p>
          <a:p>
            <a:pPr algn="just"/>
            <a:r>
              <a:rPr lang="en-US" dirty="0">
                <a:solidFill>
                  <a:schemeClr val="tx1"/>
                </a:solidFill>
              </a:rPr>
              <a:t>Copying of another student's work or code, even if changes are subsequently made, is inappropriate, and such work or code will not be accepted. However, in case of group assignments, copying of another group’s work or code, even if changes are subsequently made, is inappropriate, and such work or code will not be </a:t>
            </a:r>
            <a:r>
              <a:rPr lang="en-US" dirty="0" smtClean="0">
                <a:solidFill>
                  <a:schemeClr val="tx1"/>
                </a:solidFill>
              </a:rPr>
              <a:t>accepted.</a:t>
            </a:r>
            <a:endParaRPr lang="en-US" dirty="0">
              <a:solidFill>
                <a:schemeClr val="tx1"/>
              </a:solidFill>
            </a:endParaRPr>
          </a:p>
          <a:p>
            <a:pPr marL="0" indent="0">
              <a:buNone/>
            </a:pPr>
            <a:endParaRPr lang="en-US" dirty="0">
              <a:solidFill>
                <a:schemeClr val="tx1"/>
              </a:solidFill>
            </a:endParaRPr>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3</a:t>
            </a:fld>
            <a:endParaRPr lang="en-US"/>
          </a:p>
        </p:txBody>
      </p:sp>
    </p:spTree>
    <p:extLst>
      <p:ext uri="{BB962C8B-B14F-4D97-AF65-F5344CB8AC3E}">
        <p14:creationId xmlns:p14="http://schemas.microsoft.com/office/powerpoint/2010/main" val="2921382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 (Tentative):</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a:xfrm>
            <a:off x="383530" y="624110"/>
            <a:ext cx="779767" cy="365125"/>
          </a:xfrm>
        </p:spPr>
        <p:txBody>
          <a:bodyPr/>
          <a:lstStyle/>
          <a:p>
            <a:fld id="{34237BF9-6925-4FE3-8F98-72FCD8F1A9AE}" type="slidenum">
              <a:rPr lang="en-US" smtClean="0"/>
              <a:t>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195993828"/>
              </p:ext>
            </p:extLst>
          </p:nvPr>
        </p:nvGraphicFramePr>
        <p:xfrm>
          <a:off x="2589213" y="1523999"/>
          <a:ext cx="8915400" cy="3914932"/>
        </p:xfrm>
        <a:graphic>
          <a:graphicData uri="http://schemas.openxmlformats.org/drawingml/2006/table">
            <a:tbl>
              <a:tblPr firstRow="1" firstCol="1" bandRow="1">
                <a:tableStyleId>{5C22544A-7EE6-4342-B048-85BDC9FD1C3A}</a:tableStyleId>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380914">
                <a:tc gridSpan="2">
                  <a:txBody>
                    <a:bodyPr/>
                    <a:lstStyle/>
                    <a:p>
                      <a:pPr marL="0" marR="0">
                        <a:spcBef>
                          <a:spcPts val="0"/>
                        </a:spcBef>
                        <a:spcAft>
                          <a:spcPts val="0"/>
                        </a:spcAft>
                      </a:pPr>
                      <a:r>
                        <a:rPr lang="en-US" sz="1600" cap="small" dirty="0">
                          <a:effectLst/>
                          <a:latin typeface="+mj-lt"/>
                        </a:rPr>
                        <a:t>LAB EVALUATION</a:t>
                      </a:r>
                      <a:endParaRPr lang="en-US" sz="1600" dirty="0">
                        <a:effectLst/>
                        <a:latin typeface="+mj-lt"/>
                        <a:ea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10000"/>
                  </a:ext>
                </a:extLst>
              </a:tr>
              <a:tr h="380914">
                <a:tc>
                  <a:txBody>
                    <a:bodyPr/>
                    <a:lstStyle/>
                    <a:p>
                      <a:pPr marL="0" marR="0">
                        <a:spcBef>
                          <a:spcPts val="0"/>
                        </a:spcBef>
                        <a:spcAft>
                          <a:spcPts val="0"/>
                        </a:spcAft>
                      </a:pPr>
                      <a:r>
                        <a:rPr lang="en-US" sz="1600" cap="small" dirty="0">
                          <a:effectLst/>
                          <a:latin typeface="+mj-lt"/>
                        </a:rPr>
                        <a:t>Evaluation Instruments (EI)</a:t>
                      </a:r>
                      <a:endParaRPr lang="en-US" sz="1600" dirty="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cap="small">
                          <a:effectLst/>
                          <a:latin typeface="+mj-lt"/>
                        </a:rPr>
                        <a:t>Marks</a:t>
                      </a:r>
                      <a:endParaRPr lang="en-US" sz="1600">
                        <a:effectLst/>
                        <a:latin typeface="+mj-lt"/>
                        <a:ea typeface="Times New Roman" panose="02020603050405020304" pitchFamily="18" charset="0"/>
                      </a:endParaRPr>
                    </a:p>
                  </a:txBody>
                  <a:tcPr/>
                </a:tc>
                <a:extLst>
                  <a:ext uri="{0D108BD9-81ED-4DB2-BD59-A6C34878D82A}">
                    <a16:rowId xmlns:a16="http://schemas.microsoft.com/office/drawing/2014/main" val="10001"/>
                  </a:ext>
                </a:extLst>
              </a:tr>
              <a:tr h="358508">
                <a:tc>
                  <a:txBody>
                    <a:bodyPr/>
                    <a:lstStyle/>
                    <a:p>
                      <a:pPr marL="0" marR="0">
                        <a:spcBef>
                          <a:spcPts val="0"/>
                        </a:spcBef>
                        <a:spcAft>
                          <a:spcPts val="0"/>
                        </a:spcAft>
                      </a:pPr>
                      <a:r>
                        <a:rPr lang="en-US" sz="1600" dirty="0">
                          <a:effectLst/>
                          <a:latin typeface="+mj-lt"/>
                        </a:rPr>
                        <a:t>LAB WORK</a:t>
                      </a:r>
                      <a:endParaRPr lang="en-US" sz="1600" dirty="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60</a:t>
                      </a:r>
                      <a:endParaRPr lang="en-US" sz="1600" dirty="0">
                        <a:solidFill>
                          <a:srgbClr val="FF0000"/>
                        </a:solidFill>
                        <a:effectLst/>
                        <a:latin typeface="+mj-lt"/>
                        <a:ea typeface="Times New Roman" panose="02020603050405020304" pitchFamily="18" charset="0"/>
                      </a:endParaRPr>
                    </a:p>
                  </a:txBody>
                  <a:tcPr/>
                </a:tc>
                <a:extLst>
                  <a:ext uri="{0D108BD9-81ED-4DB2-BD59-A6C34878D82A}">
                    <a16:rowId xmlns:a16="http://schemas.microsoft.com/office/drawing/2014/main" val="10002"/>
                  </a:ext>
                </a:extLst>
              </a:tr>
              <a:tr h="1030710">
                <a:tc>
                  <a:txBody>
                    <a:bodyPr/>
                    <a:lstStyle/>
                    <a:p>
                      <a:pPr marL="342900" marR="0" lvl="0" indent="-342900">
                        <a:lnSpc>
                          <a:spcPct val="115000"/>
                        </a:lnSpc>
                        <a:spcBef>
                          <a:spcPts val="0"/>
                        </a:spcBef>
                        <a:spcAft>
                          <a:spcPts val="0"/>
                        </a:spcAft>
                        <a:buFont typeface="Symbol" panose="05050102010706020507" pitchFamily="18" charset="2"/>
                        <a:buChar char=""/>
                      </a:pPr>
                      <a:r>
                        <a:rPr lang="en-US" sz="1600" dirty="0">
                          <a:effectLst/>
                          <a:latin typeface="+mj-lt"/>
                        </a:rPr>
                        <a:t>LAB PERFORMANCE +OPEN ENDED LAB</a:t>
                      </a:r>
                    </a:p>
                    <a:p>
                      <a:pPr marL="342900" marR="0" lvl="0" indent="-342900">
                        <a:lnSpc>
                          <a:spcPct val="115000"/>
                        </a:lnSpc>
                        <a:spcBef>
                          <a:spcPts val="0"/>
                        </a:spcBef>
                        <a:spcAft>
                          <a:spcPts val="0"/>
                        </a:spcAft>
                        <a:buFont typeface="Symbol" panose="05050102010706020507" pitchFamily="18" charset="2"/>
                        <a:buChar char=""/>
                      </a:pPr>
                      <a:r>
                        <a:rPr lang="en-US" sz="1600" dirty="0">
                          <a:effectLst/>
                          <a:latin typeface="+mj-lt"/>
                        </a:rPr>
                        <a:t>LAB EXAM/VIVA VOCE </a:t>
                      </a:r>
                    </a:p>
                    <a:p>
                      <a:pPr marL="342900" marR="0" lvl="0" indent="-342900">
                        <a:lnSpc>
                          <a:spcPct val="115000"/>
                        </a:lnSpc>
                        <a:spcBef>
                          <a:spcPts val="0"/>
                        </a:spcBef>
                        <a:spcAft>
                          <a:spcPts val="1000"/>
                        </a:spcAft>
                        <a:buFont typeface="Symbol" panose="05050102010706020507" pitchFamily="18" charset="2"/>
                        <a:buChar char=""/>
                      </a:pPr>
                      <a:r>
                        <a:rPr lang="en-US" sz="1600" dirty="0">
                          <a:effectLst/>
                          <a:latin typeface="+mj-lt"/>
                        </a:rPr>
                        <a:t>LAB JOURNAL </a:t>
                      </a:r>
                      <a:endParaRPr lang="en-US" sz="1600" dirty="0">
                        <a:effectLst/>
                        <a:latin typeface="+mj-lt"/>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600" dirty="0">
                          <a:effectLst/>
                          <a:latin typeface="+mj-lt"/>
                        </a:rPr>
                        <a:t>30</a:t>
                      </a:r>
                    </a:p>
                    <a:p>
                      <a:pPr marL="0" marR="0">
                        <a:spcBef>
                          <a:spcPts val="0"/>
                        </a:spcBef>
                        <a:spcAft>
                          <a:spcPts val="0"/>
                        </a:spcAft>
                      </a:pPr>
                      <a:r>
                        <a:rPr lang="en-US" sz="1600" dirty="0">
                          <a:effectLst/>
                          <a:latin typeface="+mj-lt"/>
                        </a:rPr>
                        <a:t>10</a:t>
                      </a:r>
                    </a:p>
                    <a:p>
                      <a:pPr marL="0" marR="0">
                        <a:spcBef>
                          <a:spcPts val="0"/>
                        </a:spcBef>
                        <a:spcAft>
                          <a:spcPts val="0"/>
                        </a:spcAft>
                      </a:pPr>
                      <a:r>
                        <a:rPr lang="en-US" sz="1600" dirty="0">
                          <a:effectLst/>
                          <a:latin typeface="+mj-lt"/>
                        </a:rPr>
                        <a:t>20</a:t>
                      </a:r>
                    </a:p>
                    <a:p>
                      <a:pPr marL="0" marR="0">
                        <a:spcBef>
                          <a:spcPts val="0"/>
                        </a:spcBef>
                        <a:spcAft>
                          <a:spcPts val="0"/>
                        </a:spcAft>
                      </a:pPr>
                      <a:r>
                        <a:rPr lang="en-US" sz="1600" dirty="0">
                          <a:effectLst/>
                          <a:latin typeface="+mj-lt"/>
                        </a:rPr>
                        <a:t> </a:t>
                      </a:r>
                      <a:endParaRPr lang="en-US" sz="1600" dirty="0">
                        <a:effectLst/>
                        <a:latin typeface="+mj-lt"/>
                        <a:ea typeface="Times New Roman" panose="02020603050405020304" pitchFamily="18" charset="0"/>
                      </a:endParaRPr>
                    </a:p>
                  </a:txBody>
                  <a:tcPr/>
                </a:tc>
                <a:extLst>
                  <a:ext uri="{0D108BD9-81ED-4DB2-BD59-A6C34878D82A}">
                    <a16:rowId xmlns:a16="http://schemas.microsoft.com/office/drawing/2014/main" val="10003"/>
                  </a:ext>
                </a:extLst>
              </a:tr>
              <a:tr h="358508">
                <a:tc>
                  <a:txBody>
                    <a:bodyPr/>
                    <a:lstStyle/>
                    <a:p>
                      <a:pPr marL="0" marR="0">
                        <a:spcBef>
                          <a:spcPts val="0"/>
                        </a:spcBef>
                        <a:spcAft>
                          <a:spcPts val="0"/>
                        </a:spcAft>
                      </a:pPr>
                      <a:r>
                        <a:rPr lang="en-US" sz="1600">
                          <a:effectLst/>
                          <a:latin typeface="+mj-lt"/>
                        </a:rPr>
                        <a:t>ASSIGNMENT (2 Assignments) </a:t>
                      </a:r>
                      <a:endParaRPr lang="en-US" sz="160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10</a:t>
                      </a:r>
                      <a:endParaRPr lang="en-US" sz="1600" dirty="0">
                        <a:solidFill>
                          <a:srgbClr val="FF0000"/>
                        </a:solidFill>
                        <a:effectLst/>
                        <a:latin typeface="+mj-lt"/>
                        <a:ea typeface="Times New Roman" panose="02020603050405020304" pitchFamily="18" charset="0"/>
                      </a:endParaRPr>
                    </a:p>
                  </a:txBody>
                  <a:tcPr/>
                </a:tc>
                <a:extLst>
                  <a:ext uri="{0D108BD9-81ED-4DB2-BD59-A6C34878D82A}">
                    <a16:rowId xmlns:a16="http://schemas.microsoft.com/office/drawing/2014/main" val="10004"/>
                  </a:ext>
                </a:extLst>
              </a:tr>
              <a:tr h="358508">
                <a:tc>
                  <a:txBody>
                    <a:bodyPr/>
                    <a:lstStyle/>
                    <a:p>
                      <a:pPr marL="0" marR="0">
                        <a:spcBef>
                          <a:spcPts val="0"/>
                        </a:spcBef>
                        <a:spcAft>
                          <a:spcPts val="0"/>
                        </a:spcAft>
                      </a:pPr>
                      <a:r>
                        <a:rPr lang="en-US" sz="1600">
                          <a:effectLst/>
                          <a:latin typeface="+mj-lt"/>
                        </a:rPr>
                        <a:t>PROJECT   </a:t>
                      </a:r>
                      <a:endParaRPr lang="en-US" sz="160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30</a:t>
                      </a:r>
                      <a:endParaRPr lang="en-US" sz="1600" dirty="0">
                        <a:solidFill>
                          <a:srgbClr val="FF0000"/>
                        </a:solidFill>
                        <a:effectLst/>
                        <a:latin typeface="+mj-lt"/>
                        <a:ea typeface="Times New Roman" panose="02020603050405020304" pitchFamily="18" charset="0"/>
                      </a:endParaRPr>
                    </a:p>
                  </a:txBody>
                  <a:tcPr/>
                </a:tc>
                <a:extLst>
                  <a:ext uri="{0D108BD9-81ED-4DB2-BD59-A6C34878D82A}">
                    <a16:rowId xmlns:a16="http://schemas.microsoft.com/office/drawing/2014/main" val="10005"/>
                  </a:ext>
                </a:extLst>
              </a:tr>
              <a:tr h="632898">
                <a:tc>
                  <a:txBody>
                    <a:bodyPr/>
                    <a:lstStyle/>
                    <a:p>
                      <a:pPr marL="342900" marR="0" lvl="0" indent="-342900">
                        <a:lnSpc>
                          <a:spcPct val="115000"/>
                        </a:lnSpc>
                        <a:spcBef>
                          <a:spcPts val="0"/>
                        </a:spcBef>
                        <a:spcAft>
                          <a:spcPts val="0"/>
                        </a:spcAft>
                        <a:buFont typeface="Symbol" panose="05050102010706020507" pitchFamily="18" charset="2"/>
                        <a:buChar char=""/>
                      </a:pPr>
                      <a:r>
                        <a:rPr lang="en-US" sz="1600">
                          <a:effectLst/>
                          <a:latin typeface="+mj-lt"/>
                        </a:rPr>
                        <a:t>DEMONSTRATION </a:t>
                      </a:r>
                    </a:p>
                    <a:p>
                      <a:pPr marL="342900" marR="0" lvl="0" indent="-342900">
                        <a:lnSpc>
                          <a:spcPct val="115000"/>
                        </a:lnSpc>
                        <a:spcBef>
                          <a:spcPts val="0"/>
                        </a:spcBef>
                        <a:spcAft>
                          <a:spcPts val="1000"/>
                        </a:spcAft>
                        <a:buFont typeface="Symbol" panose="05050102010706020507" pitchFamily="18" charset="2"/>
                        <a:buChar char=""/>
                      </a:pPr>
                      <a:r>
                        <a:rPr lang="en-US" sz="1600">
                          <a:effectLst/>
                          <a:latin typeface="+mj-lt"/>
                        </a:rPr>
                        <a:t>MANAGEMENT </a:t>
                      </a:r>
                      <a:endParaRPr lang="en-US" sz="1600">
                        <a:effectLst/>
                        <a:latin typeface="+mj-lt"/>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600" dirty="0">
                          <a:effectLst/>
                          <a:latin typeface="+mj-lt"/>
                        </a:rPr>
                        <a:t>20</a:t>
                      </a:r>
                    </a:p>
                    <a:p>
                      <a:pPr marL="0" marR="0">
                        <a:spcBef>
                          <a:spcPts val="0"/>
                        </a:spcBef>
                        <a:spcAft>
                          <a:spcPts val="0"/>
                        </a:spcAft>
                      </a:pPr>
                      <a:r>
                        <a:rPr lang="en-US" sz="1600" dirty="0">
                          <a:effectLst/>
                          <a:latin typeface="+mj-lt"/>
                        </a:rPr>
                        <a:t>10</a:t>
                      </a:r>
                      <a:endParaRPr lang="en-US" sz="1600" dirty="0">
                        <a:effectLst/>
                        <a:latin typeface="+mj-lt"/>
                        <a:ea typeface="Times New Roman" panose="02020603050405020304" pitchFamily="18" charset="0"/>
                      </a:endParaRPr>
                    </a:p>
                  </a:txBody>
                  <a:tcPr/>
                </a:tc>
                <a:extLst>
                  <a:ext uri="{0D108BD9-81ED-4DB2-BD59-A6C34878D82A}">
                    <a16:rowId xmlns:a16="http://schemas.microsoft.com/office/drawing/2014/main" val="10006"/>
                  </a:ext>
                </a:extLst>
              </a:tr>
              <a:tr h="358508">
                <a:tc>
                  <a:txBody>
                    <a:bodyPr/>
                    <a:lstStyle/>
                    <a:p>
                      <a:pPr marL="0" marR="0">
                        <a:spcBef>
                          <a:spcPts val="0"/>
                        </a:spcBef>
                        <a:spcAft>
                          <a:spcPts val="0"/>
                        </a:spcAft>
                      </a:pPr>
                      <a:r>
                        <a:rPr lang="en-US" sz="1600">
                          <a:effectLst/>
                          <a:latin typeface="+mj-lt"/>
                        </a:rPr>
                        <a:t>Total:</a:t>
                      </a:r>
                      <a:endParaRPr lang="en-US" sz="1600">
                        <a:effectLst/>
                        <a:latin typeface="+mj-lt"/>
                        <a:ea typeface="Times New Roman" panose="02020603050405020304" pitchFamily="18" charset="0"/>
                      </a:endParaRPr>
                    </a:p>
                  </a:txBody>
                  <a:tcPr/>
                </a:tc>
                <a:tc>
                  <a:txBody>
                    <a:bodyPr/>
                    <a:lstStyle/>
                    <a:p>
                      <a:pPr marL="0" marR="0">
                        <a:spcBef>
                          <a:spcPts val="0"/>
                        </a:spcBef>
                        <a:spcAft>
                          <a:spcPts val="0"/>
                        </a:spcAft>
                      </a:pPr>
                      <a:r>
                        <a:rPr lang="en-US" sz="1600" dirty="0">
                          <a:solidFill>
                            <a:srgbClr val="FF0000"/>
                          </a:solidFill>
                          <a:effectLst/>
                          <a:latin typeface="+mj-lt"/>
                        </a:rPr>
                        <a:t>100</a:t>
                      </a:r>
                      <a:endParaRPr lang="en-US" sz="1600" dirty="0">
                        <a:solidFill>
                          <a:srgbClr val="FF0000"/>
                        </a:solidFill>
                        <a:effectLst/>
                        <a:latin typeface="+mj-lt"/>
                        <a:ea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17832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7000"/>
              </a:lnSpc>
              <a:spcBef>
                <a:spcPts val="200"/>
              </a:spcBef>
            </a:pPr>
            <a:r>
              <a:rPr lang="en-US" dirty="0"/>
              <a:t>List of Equipment/Requirements:</a:t>
            </a:r>
          </a:p>
        </p:txBody>
      </p:sp>
      <p:sp>
        <p:nvSpPr>
          <p:cNvPr id="3" name="Content Placeholder 2"/>
          <p:cNvSpPr>
            <a:spLocks noGrp="1"/>
          </p:cNvSpPr>
          <p:nvPr>
            <p:ph idx="1"/>
          </p:nvPr>
        </p:nvSpPr>
        <p:spPr/>
        <p:txBody>
          <a:bodyPr/>
          <a:lstStyle/>
          <a:p>
            <a:pPr>
              <a:lnSpc>
                <a:spcPct val="107000"/>
              </a:lnSpc>
              <a:spcBef>
                <a:spcPts val="200"/>
              </a:spcBef>
            </a:pPr>
            <a:r>
              <a:rPr lang="en-US" b="1" i="1" dirty="0">
                <a:solidFill>
                  <a:srgbClr val="276E8B"/>
                </a:solidFill>
                <a:latin typeface="Century Gothic" panose="020B0502020202020204" pitchFamily="34" charset="0"/>
                <a:ea typeface="STKaiti"/>
                <a:cs typeface="Tahoma" panose="020B0604030504040204" pitchFamily="34" charset="0"/>
              </a:rPr>
              <a:t>Hardware Requirements:</a:t>
            </a:r>
          </a:p>
          <a:p>
            <a:pPr marL="0" indent="0">
              <a:lnSpc>
                <a:spcPct val="107000"/>
              </a:lnSpc>
              <a:spcAft>
                <a:spcPts val="800"/>
              </a:spcAft>
              <a:buNone/>
            </a:pPr>
            <a:r>
              <a:rPr lang="en-US" dirty="0">
                <a:solidFill>
                  <a:schemeClr val="tx1"/>
                </a:solidFill>
                <a:latin typeface="+mj-lt"/>
                <a:ea typeface="STKaiti"/>
                <a:cs typeface="Times New Roman" panose="02020603050405020304" pitchFamily="18" charset="0"/>
              </a:rPr>
              <a:t>A personal computer</a:t>
            </a:r>
            <a:endParaRPr lang="en-US" dirty="0">
              <a:solidFill>
                <a:schemeClr val="tx1"/>
              </a:solidFill>
              <a:latin typeface="+mj-lt"/>
              <a:ea typeface="STKaiti"/>
              <a:cs typeface="Tahoma" panose="020B0604030504040204" pitchFamily="34" charset="0"/>
            </a:endParaRPr>
          </a:p>
          <a:p>
            <a:pPr>
              <a:lnSpc>
                <a:spcPct val="107000"/>
              </a:lnSpc>
              <a:spcBef>
                <a:spcPts val="200"/>
              </a:spcBef>
            </a:pPr>
            <a:r>
              <a:rPr lang="en-US" b="1" i="1" dirty="0">
                <a:solidFill>
                  <a:srgbClr val="276E8B"/>
                </a:solidFill>
                <a:latin typeface="+mj-lt"/>
                <a:ea typeface="STKaiti"/>
                <a:cs typeface="Tahoma" panose="020B0604030504040204" pitchFamily="34" charset="0"/>
              </a:rPr>
              <a:t>Software Requirements:</a:t>
            </a:r>
          </a:p>
          <a:p>
            <a:pPr>
              <a:lnSpc>
                <a:spcPct val="107000"/>
              </a:lnSpc>
              <a:spcAft>
                <a:spcPts val="800"/>
              </a:spcAft>
              <a:buFont typeface="+mj-lt"/>
              <a:buAutoNum type="arabicPeriod"/>
            </a:pPr>
            <a:r>
              <a:rPr lang="en-US" dirty="0" smtClean="0">
                <a:solidFill>
                  <a:schemeClr val="tx1"/>
                </a:solidFill>
                <a:latin typeface="+mj-lt"/>
                <a:ea typeface="STKaiti"/>
                <a:cs typeface="Times New Roman" panose="02020603050405020304" pitchFamily="18" charset="0"/>
              </a:rPr>
              <a:t>Visual studio 2015</a:t>
            </a:r>
          </a:p>
          <a:p>
            <a:pPr>
              <a:lnSpc>
                <a:spcPct val="107000"/>
              </a:lnSpc>
              <a:spcAft>
                <a:spcPts val="800"/>
              </a:spcAft>
              <a:buFont typeface="+mj-lt"/>
              <a:buAutoNum type="arabicPeriod"/>
            </a:pPr>
            <a:r>
              <a:rPr lang="en-US" dirty="0" smtClean="0">
                <a:solidFill>
                  <a:schemeClr val="tx1"/>
                </a:solidFill>
                <a:latin typeface="+mj-lt"/>
              </a:rPr>
              <a:t>Concept of C#</a:t>
            </a:r>
            <a:r>
              <a:rPr lang="en-US" dirty="0" smtClean="0"/>
              <a:t>.</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5</a:t>
            </a:fld>
            <a:endParaRPr lang="en-US"/>
          </a:p>
        </p:txBody>
      </p:sp>
    </p:spTree>
    <p:extLst>
      <p:ext uri="{BB962C8B-B14F-4D97-AF65-F5344CB8AC3E}">
        <p14:creationId xmlns:p14="http://schemas.microsoft.com/office/powerpoint/2010/main" val="3048927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VISUAL STUDIO IDE</a:t>
            </a:r>
            <a:endParaRPr lang="en-US" dirty="0"/>
          </a:p>
        </p:txBody>
      </p:sp>
      <p:sp>
        <p:nvSpPr>
          <p:cNvPr id="3" name="Content Placeholder 2"/>
          <p:cNvSpPr>
            <a:spLocks noGrp="1"/>
          </p:cNvSpPr>
          <p:nvPr>
            <p:ph idx="1"/>
          </p:nvPr>
        </p:nvSpPr>
        <p:spPr/>
        <p:txBody>
          <a:bodyPr/>
          <a:lstStyle/>
          <a:p>
            <a:r>
              <a:rPr lang="en-US" dirty="0"/>
              <a:t>The Visual Studio </a:t>
            </a:r>
            <a:r>
              <a:rPr lang="en-US" i="1" dirty="0"/>
              <a:t>integrated development environment</a:t>
            </a:r>
            <a:r>
              <a:rPr lang="en-US" dirty="0"/>
              <a:t> is a creative launching pad that you can use to edit, debug, and build code, and then publish an app. An integrated development environment (IDE) is a feature-rich program that can be used for many aspects of software development. Over and above the standard editor and debugger that most IDEs provide, Visual Studio includes compilers, code completion tools, graphical designers, and many more features to ease the software development process</a:t>
            </a:r>
            <a:r>
              <a:rPr lang="en-US" dirty="0" smtClean="0"/>
              <a:t>.</a:t>
            </a: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6</a:t>
            </a:fld>
            <a:endParaRPr lang="en-US"/>
          </a:p>
        </p:txBody>
      </p:sp>
    </p:spTree>
    <p:extLst>
      <p:ext uri="{BB962C8B-B14F-4D97-AF65-F5344CB8AC3E}">
        <p14:creationId xmlns:p14="http://schemas.microsoft.com/office/powerpoint/2010/main" val="2769465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321903" y="400878"/>
            <a:ext cx="10504337" cy="762000"/>
          </a:xfrm>
        </p:spPr>
        <p:txBody>
          <a:bodyPr>
            <a:normAutofit/>
          </a:bodyPr>
          <a:lstStyle/>
          <a:p>
            <a:r>
              <a:rPr lang="en-US" dirty="0"/>
              <a:t>Ide view</a:t>
            </a:r>
          </a:p>
        </p:txBody>
      </p:sp>
      <p:pic>
        <p:nvPicPr>
          <p:cNvPr id="1026" name="Picture 2" descr="https://docs.microsoft.com/en-us/visualstudio/get-started/media/vs-2019/ide-overview.png?view=vs-2019#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969" y="1162878"/>
            <a:ext cx="10222174" cy="574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8099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8</a:t>
            </a:fld>
            <a:endParaRPr lang="en-US"/>
          </a:p>
        </p:txBody>
      </p:sp>
      <p:sp>
        <p:nvSpPr>
          <p:cNvPr id="7" name="Rectangle 6"/>
          <p:cNvSpPr/>
          <p:nvPr/>
        </p:nvSpPr>
        <p:spPr>
          <a:xfrm>
            <a:off x="2191023" y="1432721"/>
            <a:ext cx="9316872" cy="4247317"/>
          </a:xfrm>
          <a:prstGeom prst="rect">
            <a:avLst/>
          </a:prstGeom>
        </p:spPr>
        <p:txBody>
          <a:bodyPr wrap="square">
            <a:spAutoFit/>
          </a:bodyPr>
          <a:lstStyle/>
          <a:p>
            <a:r>
              <a:rPr lang="en-US" dirty="0">
                <a:hlinkClick r:id="rId2"/>
              </a:rPr>
              <a:t>Solution Explorer</a:t>
            </a:r>
            <a:r>
              <a:rPr lang="en-US" dirty="0"/>
              <a:t> (top right) lets you view, navigate, and manage your code files. </a:t>
            </a:r>
            <a:r>
              <a:rPr lang="en-US" b="1" dirty="0"/>
              <a:t>Solution Explorer</a:t>
            </a:r>
            <a:r>
              <a:rPr lang="en-US" dirty="0"/>
              <a:t> can help organize your code by grouping the files into </a:t>
            </a:r>
            <a:r>
              <a:rPr lang="en-US" dirty="0">
                <a:hlinkClick r:id="rId3"/>
              </a:rPr>
              <a:t>solutions and projects</a:t>
            </a:r>
            <a:r>
              <a:rPr lang="en-US" dirty="0"/>
              <a:t>.</a:t>
            </a:r>
          </a:p>
          <a:p>
            <a:endParaRPr lang="en-US" dirty="0" smtClean="0"/>
          </a:p>
          <a:p>
            <a:r>
              <a:rPr lang="en-US" dirty="0" smtClean="0"/>
              <a:t>The</a:t>
            </a:r>
            <a:r>
              <a:rPr lang="en-US" dirty="0"/>
              <a:t> </a:t>
            </a:r>
            <a:r>
              <a:rPr lang="en-US" dirty="0">
                <a:hlinkClick r:id="rId4"/>
              </a:rPr>
              <a:t>editor window</a:t>
            </a:r>
            <a:r>
              <a:rPr lang="en-US" dirty="0"/>
              <a:t> (center), where you'll likely spend a majority of your time, displays file contents. This is where you can edit code or design a user interface such as a window with buttons and text boxes</a:t>
            </a:r>
            <a:r>
              <a:rPr lang="en-US" dirty="0" smtClean="0"/>
              <a:t>.</a:t>
            </a:r>
          </a:p>
          <a:p>
            <a:endParaRPr lang="en-US" dirty="0" smtClean="0"/>
          </a:p>
          <a:p>
            <a:r>
              <a:rPr lang="en-US" dirty="0">
                <a:hlinkClick r:id="rId5"/>
              </a:rPr>
              <a:t>Team Explorer</a:t>
            </a:r>
            <a:r>
              <a:rPr lang="en-US" dirty="0"/>
              <a:t> (bottom right) lets you track work items and share code with others using version control technologies such as </a:t>
            </a:r>
            <a:r>
              <a:rPr lang="en-US" dirty="0" err="1">
                <a:hlinkClick r:id="rId6"/>
              </a:rPr>
              <a:t>Git</a:t>
            </a:r>
            <a:r>
              <a:rPr lang="en-US" dirty="0"/>
              <a:t> and </a:t>
            </a:r>
            <a:r>
              <a:rPr lang="en-US" dirty="0">
                <a:hlinkClick r:id="rId7"/>
              </a:rPr>
              <a:t>Team Foundation Version Control (TFVC)</a:t>
            </a:r>
            <a:r>
              <a:rPr lang="en-US" dirty="0"/>
              <a:t>.</a:t>
            </a:r>
          </a:p>
          <a:p>
            <a:r>
              <a:rPr lang="en-US" b="1" dirty="0"/>
              <a:t/>
            </a:r>
            <a:br>
              <a:rPr lang="en-US" b="1" dirty="0"/>
            </a:br>
            <a:endParaRPr lang="en-US" dirty="0"/>
          </a:p>
          <a:p>
            <a:r>
              <a:rPr lang="en-US" dirty="0">
                <a:solidFill>
                  <a:srgbClr val="171717"/>
                </a:solidFill>
                <a:latin typeface="Segoe UI" panose="020B0502040204020203" pitchFamily="34" charset="0"/>
              </a:rPr>
              <a:t/>
            </a:r>
            <a:br>
              <a:rPr lang="en-US" dirty="0">
                <a:solidFill>
                  <a:srgbClr val="171717"/>
                </a:solidFill>
                <a:latin typeface="Segoe UI" panose="020B0502040204020203" pitchFamily="34" charset="0"/>
              </a:rPr>
            </a:br>
            <a:endParaRPr lang="en-US" dirty="0"/>
          </a:p>
        </p:txBody>
      </p:sp>
    </p:spTree>
    <p:extLst>
      <p:ext uri="{BB962C8B-B14F-4D97-AF65-F5344CB8AC3E}">
        <p14:creationId xmlns:p14="http://schemas.microsoft.com/office/powerpoint/2010/main" val="2623334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PRODUCTIVITY FEATURES</a:t>
            </a:r>
            <a:endParaRPr lang="en-US" dirty="0"/>
          </a:p>
        </p:txBody>
      </p:sp>
      <p:sp>
        <p:nvSpPr>
          <p:cNvPr id="3" name="Content Placeholder 2"/>
          <p:cNvSpPr>
            <a:spLocks noGrp="1"/>
          </p:cNvSpPr>
          <p:nvPr>
            <p:ph idx="1"/>
          </p:nvPr>
        </p:nvSpPr>
        <p:spPr>
          <a:xfrm>
            <a:off x="2383374" y="2017690"/>
            <a:ext cx="8915400" cy="3777622"/>
          </a:xfrm>
        </p:spPr>
        <p:txBody>
          <a:bodyPr/>
          <a:lstStyle/>
          <a:p>
            <a:r>
              <a:rPr lang="en-US" dirty="0" smtClean="0"/>
              <a:t>QUICK ACTIONS</a:t>
            </a:r>
          </a:p>
          <a:p>
            <a:endParaRPr lang="en-US" dirty="0"/>
          </a:p>
          <a:p>
            <a:endParaRPr lang="en-US" dirty="0" smtClean="0"/>
          </a:p>
          <a:p>
            <a:endParaRPr lang="en-US" dirty="0"/>
          </a:p>
          <a:p>
            <a:r>
              <a:rPr lang="en-US" dirty="0" smtClean="0"/>
              <a:t>CODE CLEANUP</a:t>
            </a:r>
          </a:p>
          <a:p>
            <a:endParaRPr lang="en-US" dirty="0"/>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FEF2CCB8-730A-46A0-81A2-FB5ED352C581}" type="datetime1">
              <a:rPr lang="en-US" smtClean="0"/>
              <a:t>29-Sep-22</a:t>
            </a:fld>
            <a:endParaRPr lang="en-US"/>
          </a:p>
        </p:txBody>
      </p:sp>
      <p:sp>
        <p:nvSpPr>
          <p:cNvPr id="5" name="Slide Number Placeholder 4"/>
          <p:cNvSpPr>
            <a:spLocks noGrp="1"/>
          </p:cNvSpPr>
          <p:nvPr>
            <p:ph type="sldNum" sz="quarter" idx="12"/>
          </p:nvPr>
        </p:nvSpPr>
        <p:spPr/>
        <p:txBody>
          <a:bodyPr/>
          <a:lstStyle/>
          <a:p>
            <a:fld id="{34237BF9-6925-4FE3-8F98-72FCD8F1A9AE}" type="slidenum">
              <a:rPr lang="en-US" smtClean="0"/>
              <a:t>9</a:t>
            </a:fld>
            <a:endParaRPr lang="en-US"/>
          </a:p>
        </p:txBody>
      </p:sp>
      <p:pic>
        <p:nvPicPr>
          <p:cNvPr id="2050" name="Picture 2" descr="Squiggles in Visual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396" y="2438064"/>
            <a:ext cx="5286375"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de Cleanup button in Visual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082" y="4077438"/>
            <a:ext cx="6257925"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89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758</TotalTime>
  <Words>733</Words>
  <Application>Microsoft Office PowerPoint</Application>
  <PresentationFormat>Widescreen</PresentationFormat>
  <Paragraphs>222</Paragraphs>
  <Slides>23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Century Gothic</vt:lpstr>
      <vt:lpstr>Consolas</vt:lpstr>
      <vt:lpstr>Courier New</vt:lpstr>
      <vt:lpstr>Segoe UI</vt:lpstr>
      <vt:lpstr>STKaiti</vt:lpstr>
      <vt:lpstr>Symbol</vt:lpstr>
      <vt:lpstr>Tahoma</vt:lpstr>
      <vt:lpstr>Times New Roman</vt:lpstr>
      <vt:lpstr>Wingdings 3</vt:lpstr>
      <vt:lpstr>Wisp</vt:lpstr>
      <vt:lpstr>PowerPoint Presentation</vt:lpstr>
      <vt:lpstr>About Teacher:</vt:lpstr>
      <vt:lpstr>Policies: </vt:lpstr>
      <vt:lpstr>Evaluation criteria (Tentative):</vt:lpstr>
      <vt:lpstr>List of Equipment/Requirements:</vt:lpstr>
      <vt:lpstr>Introduction to VISUAL STUDIO IDE</vt:lpstr>
      <vt:lpstr>Ide view</vt:lpstr>
      <vt:lpstr>PowerPoint Presentation</vt:lpstr>
      <vt:lpstr>CODE PRODUCTIVITY FEATURES</vt:lpstr>
      <vt:lpstr>CODE PRODUCTIVITY FEATURES</vt:lpstr>
      <vt:lpstr>CODE PRODUCTIVITY FEATURES</vt:lpstr>
      <vt:lpstr>CODE PRODUCTIVITY FEATURES</vt:lpstr>
      <vt:lpstr>Introduction</vt:lpstr>
      <vt:lpstr>What is C#? </vt:lpstr>
      <vt:lpstr>WHERE TO USE C#</vt:lpstr>
      <vt:lpstr>WHY WE USE C#</vt:lpstr>
      <vt:lpstr>Working of a C# Program</vt:lpstr>
      <vt:lpstr>syntax</vt:lpstr>
      <vt:lpstr>Cont…</vt:lpstr>
      <vt:lpstr>For reading from user </vt:lpstr>
      <vt:lpstr>EScape Sequences </vt:lpstr>
      <vt:lpstr>TASKS</vt:lpstr>
      <vt:lpstr>Thanks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dc:creator>
  <cp:lastModifiedBy>ESHOP</cp:lastModifiedBy>
  <cp:revision>67</cp:revision>
  <dcterms:created xsi:type="dcterms:W3CDTF">2018-02-01T04:19:04Z</dcterms:created>
  <dcterms:modified xsi:type="dcterms:W3CDTF">2022-09-29T14:29:48Z</dcterms:modified>
</cp:coreProperties>
</file>