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68" r:id="rId5"/>
    <p:sldId id="259" r:id="rId6"/>
    <p:sldId id="262" r:id="rId7"/>
    <p:sldId id="261" r:id="rId8"/>
    <p:sldId id="264" r:id="rId9"/>
    <p:sldId id="285" r:id="rId10"/>
    <p:sldId id="267" r:id="rId11"/>
    <p:sldId id="266" r:id="rId12"/>
    <p:sldId id="270" r:id="rId13"/>
    <p:sldId id="271" r:id="rId14"/>
    <p:sldId id="272" r:id="rId15"/>
    <p:sldId id="273" r:id="rId16"/>
    <p:sldId id="274" r:id="rId17"/>
    <p:sldId id="275" r:id="rId18"/>
    <p:sldId id="278" r:id="rId19"/>
    <p:sldId id="276" r:id="rId20"/>
    <p:sldId id="277"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6" autoAdjust="0"/>
    <p:restoredTop sz="94660"/>
  </p:normalViewPr>
  <p:slideViewPr>
    <p:cSldViewPr snapToGrid="0">
      <p:cViewPr varScale="1">
        <p:scale>
          <a:sx n="64" d="100"/>
          <a:sy n="64" d="100"/>
        </p:scale>
        <p:origin x="5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344F1-F6CB-4B77-9864-593DF95585DE}"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D91E64AB-B7E2-422A-A872-228A190860A2}">
      <dgm:prSet/>
      <dgm:spPr/>
      <dgm:t>
        <a:bodyPr/>
        <a:lstStyle/>
        <a:p>
          <a:pPr>
            <a:defRPr b="1"/>
          </a:pPr>
          <a:r>
            <a:rPr lang="en-US"/>
            <a:t>28 Aug. 2008</a:t>
          </a:r>
        </a:p>
      </dgm:t>
    </dgm:pt>
    <dgm:pt modelId="{057C43F1-21C7-4C04-863B-874F62EECCA0}" type="parTrans" cxnId="{2C7D96A6-6AFB-48C1-A77A-B633A4CE3EDE}">
      <dgm:prSet/>
      <dgm:spPr/>
      <dgm:t>
        <a:bodyPr/>
        <a:lstStyle/>
        <a:p>
          <a:endParaRPr lang="en-US"/>
        </a:p>
      </dgm:t>
    </dgm:pt>
    <dgm:pt modelId="{EAC07C0D-C7E7-4BF7-AD0C-301282DCE0B6}" type="sibTrans" cxnId="{2C7D96A6-6AFB-48C1-A77A-B633A4CE3EDE}">
      <dgm:prSet/>
      <dgm:spPr/>
      <dgm:t>
        <a:bodyPr/>
        <a:lstStyle/>
        <a:p>
          <a:endParaRPr lang="en-US"/>
        </a:p>
      </dgm:t>
    </dgm:pt>
    <dgm:pt modelId="{AA0DDACF-5404-4E35-BE51-DEC37F81C266}">
      <dgm:prSet/>
      <dgm:spPr/>
      <dgm:t>
        <a:bodyPr/>
        <a:lstStyle/>
        <a:p>
          <a:r>
            <a:rPr lang="en-US" dirty="0"/>
            <a:t>Android Market was announced by Google on August 28, 2008. It was made available to users on October 22, 2008.</a:t>
          </a:r>
        </a:p>
      </dgm:t>
    </dgm:pt>
    <dgm:pt modelId="{9E269848-4393-46B6-82D4-164E6014D55C}" type="parTrans" cxnId="{CD5C4423-45E0-454F-BBF5-894C513B4D66}">
      <dgm:prSet/>
      <dgm:spPr/>
      <dgm:t>
        <a:bodyPr/>
        <a:lstStyle/>
        <a:p>
          <a:endParaRPr lang="en-US"/>
        </a:p>
      </dgm:t>
    </dgm:pt>
    <dgm:pt modelId="{A0C6496E-98E6-4EAB-8BCE-8D05C6A93974}" type="sibTrans" cxnId="{CD5C4423-45E0-454F-BBF5-894C513B4D66}">
      <dgm:prSet/>
      <dgm:spPr/>
      <dgm:t>
        <a:bodyPr/>
        <a:lstStyle/>
        <a:p>
          <a:endParaRPr lang="en-US"/>
        </a:p>
      </dgm:t>
    </dgm:pt>
    <dgm:pt modelId="{21B495E9-3014-402E-8505-0D2F84B312DF}">
      <dgm:prSet/>
      <dgm:spPr/>
      <dgm:t>
        <a:bodyPr/>
        <a:lstStyle/>
        <a:p>
          <a:pPr>
            <a:defRPr b="1"/>
          </a:pPr>
          <a:r>
            <a:rPr lang="en-US"/>
            <a:t>2009</a:t>
          </a:r>
        </a:p>
      </dgm:t>
    </dgm:pt>
    <dgm:pt modelId="{2071B147-BC06-4C98-BA98-5B727AFD715B}" type="parTrans" cxnId="{7C19459D-223C-4D5C-B2FB-2C5CEAD0E410}">
      <dgm:prSet/>
      <dgm:spPr/>
      <dgm:t>
        <a:bodyPr/>
        <a:lstStyle/>
        <a:p>
          <a:endParaRPr lang="en-US"/>
        </a:p>
      </dgm:t>
    </dgm:pt>
    <dgm:pt modelId="{804AF492-952C-4F0B-9433-E4A8E61E4D24}" type="sibTrans" cxnId="{7C19459D-223C-4D5C-B2FB-2C5CEAD0E410}">
      <dgm:prSet/>
      <dgm:spPr/>
      <dgm:t>
        <a:bodyPr/>
        <a:lstStyle/>
        <a:p>
          <a:endParaRPr lang="en-US"/>
        </a:p>
      </dgm:t>
    </dgm:pt>
    <dgm:pt modelId="{F9CAC1B5-9259-4F7A-BD31-323696DFF5E7}">
      <dgm:prSet/>
      <dgm:spPr/>
      <dgm:t>
        <a:bodyPr/>
        <a:lstStyle/>
        <a:p>
          <a:r>
            <a:rPr lang="en-US"/>
            <a:t>In 2009, paid applications were introduced in February for developers in both the United States and England.</a:t>
          </a:r>
        </a:p>
      </dgm:t>
    </dgm:pt>
    <dgm:pt modelId="{741D13E4-56BF-4695-83A3-C2B2BACC21A9}" type="parTrans" cxnId="{1E52D46D-15BF-417C-9E15-EEBBC4E2797C}">
      <dgm:prSet/>
      <dgm:spPr/>
      <dgm:t>
        <a:bodyPr/>
        <a:lstStyle/>
        <a:p>
          <a:endParaRPr lang="en-US"/>
        </a:p>
      </dgm:t>
    </dgm:pt>
    <dgm:pt modelId="{EDCDFAA7-263F-43FD-9C66-2A3D36B6E714}" type="sibTrans" cxnId="{1E52D46D-15BF-417C-9E15-EEBBC4E2797C}">
      <dgm:prSet/>
      <dgm:spPr/>
      <dgm:t>
        <a:bodyPr/>
        <a:lstStyle/>
        <a:p>
          <a:endParaRPr lang="en-US"/>
        </a:p>
      </dgm:t>
    </dgm:pt>
    <dgm:pt modelId="{452CA709-1C6F-4112-8A37-A7ADEF47264F}">
      <dgm:prSet/>
      <dgm:spPr/>
      <dgm:t>
        <a:bodyPr/>
        <a:lstStyle/>
        <a:p>
          <a:pPr>
            <a:defRPr b="1"/>
          </a:pPr>
          <a:r>
            <a:rPr lang="en-US"/>
            <a:t>Sep. 2010</a:t>
          </a:r>
        </a:p>
      </dgm:t>
    </dgm:pt>
    <dgm:pt modelId="{03F6C164-D0A9-44ED-96FC-0BF44D5FDB23}" type="parTrans" cxnId="{AA20A8E6-34C4-4563-BBA6-EB8F046C40BE}">
      <dgm:prSet/>
      <dgm:spPr/>
      <dgm:t>
        <a:bodyPr/>
        <a:lstStyle/>
        <a:p>
          <a:endParaRPr lang="en-US"/>
        </a:p>
      </dgm:t>
    </dgm:pt>
    <dgm:pt modelId="{23FE747E-FD80-44FF-B605-89CA52552B9A}" type="sibTrans" cxnId="{AA20A8E6-34C4-4563-BBA6-EB8F046C40BE}">
      <dgm:prSet/>
      <dgm:spPr/>
      <dgm:t>
        <a:bodyPr/>
        <a:lstStyle/>
        <a:p>
          <a:endParaRPr lang="en-US"/>
        </a:p>
      </dgm:t>
    </dgm:pt>
    <dgm:pt modelId="{EE4CA53B-E643-406C-B435-5FC7E9FD3D95}">
      <dgm:prSet/>
      <dgm:spPr/>
      <dgm:t>
        <a:bodyPr/>
        <a:lstStyle/>
        <a:p>
          <a:r>
            <a:rPr lang="en-US"/>
            <a:t>In September of 2010, the support for applications for the Android Market expanded across 29 countries worldwide.</a:t>
          </a:r>
        </a:p>
      </dgm:t>
    </dgm:pt>
    <dgm:pt modelId="{0926B747-06C5-41E7-9CED-5AC0028729BD}" type="parTrans" cxnId="{C3782DAF-7CE7-4DA1-97D5-FA1C64A85BC9}">
      <dgm:prSet/>
      <dgm:spPr/>
      <dgm:t>
        <a:bodyPr/>
        <a:lstStyle/>
        <a:p>
          <a:endParaRPr lang="en-US"/>
        </a:p>
      </dgm:t>
    </dgm:pt>
    <dgm:pt modelId="{142D0F14-5D70-43E8-9D81-CADEA7607D17}" type="sibTrans" cxnId="{C3782DAF-7CE7-4DA1-97D5-FA1C64A85BC9}">
      <dgm:prSet/>
      <dgm:spPr/>
      <dgm:t>
        <a:bodyPr/>
        <a:lstStyle/>
        <a:p>
          <a:endParaRPr lang="en-US"/>
        </a:p>
      </dgm:t>
    </dgm:pt>
    <dgm:pt modelId="{4FCCD108-10FB-4B2A-AEB9-8174B65B2E06}" type="pres">
      <dgm:prSet presAssocID="{B88344F1-F6CB-4B77-9864-593DF95585DE}" presName="root" presStyleCnt="0">
        <dgm:presLayoutVars>
          <dgm:chMax/>
          <dgm:chPref/>
          <dgm:animLvl val="lvl"/>
        </dgm:presLayoutVars>
      </dgm:prSet>
      <dgm:spPr/>
    </dgm:pt>
    <dgm:pt modelId="{3130E375-2F7D-47D8-B413-681467F674EC}" type="pres">
      <dgm:prSet presAssocID="{B88344F1-F6CB-4B77-9864-593DF95585DE}" presName="divider" presStyleLbl="node1" presStyleIdx="0" presStyleCnt="1"/>
      <dgm:spPr/>
    </dgm:pt>
    <dgm:pt modelId="{35292879-F3D1-4795-B1B3-0DCD84F63FDB}" type="pres">
      <dgm:prSet presAssocID="{B88344F1-F6CB-4B77-9864-593DF95585DE}" presName="nodes" presStyleCnt="0">
        <dgm:presLayoutVars>
          <dgm:chMax/>
          <dgm:chPref/>
          <dgm:animLvl val="lvl"/>
        </dgm:presLayoutVars>
      </dgm:prSet>
      <dgm:spPr/>
    </dgm:pt>
    <dgm:pt modelId="{941B2A4E-C6B3-412D-8ECF-067BEB238E10}" type="pres">
      <dgm:prSet presAssocID="{D91E64AB-B7E2-422A-A872-228A190860A2}" presName="composite" presStyleCnt="0"/>
      <dgm:spPr/>
    </dgm:pt>
    <dgm:pt modelId="{60927259-325E-4E97-A85A-E159FA47D0AB}" type="pres">
      <dgm:prSet presAssocID="{D91E64AB-B7E2-422A-A872-228A190860A2}" presName="L1TextContainer" presStyleLbl="revTx" presStyleIdx="0" presStyleCnt="3">
        <dgm:presLayoutVars>
          <dgm:chMax val="1"/>
          <dgm:chPref val="1"/>
          <dgm:bulletEnabled val="1"/>
        </dgm:presLayoutVars>
      </dgm:prSet>
      <dgm:spPr/>
    </dgm:pt>
    <dgm:pt modelId="{1DEA4470-DFDF-4859-8406-2766801BD569}" type="pres">
      <dgm:prSet presAssocID="{D91E64AB-B7E2-422A-A872-228A190860A2}" presName="L2TextContainerWrapper" presStyleCnt="0">
        <dgm:presLayoutVars>
          <dgm:chMax val="0"/>
          <dgm:chPref val="0"/>
          <dgm:bulletEnabled val="1"/>
        </dgm:presLayoutVars>
      </dgm:prSet>
      <dgm:spPr/>
    </dgm:pt>
    <dgm:pt modelId="{A90C1C38-98B5-485F-B747-BE08FE8A344A}" type="pres">
      <dgm:prSet presAssocID="{D91E64AB-B7E2-422A-A872-228A190860A2}" presName="L2TextContainer" presStyleLbl="bgAccFollowNode1" presStyleIdx="0" presStyleCnt="3"/>
      <dgm:spPr/>
    </dgm:pt>
    <dgm:pt modelId="{6A23BA7F-C036-4629-A7E4-E28CBC2B6D1C}" type="pres">
      <dgm:prSet presAssocID="{D91E64AB-B7E2-422A-A872-228A190860A2}" presName="FlexibleEmptyPlaceHolder" presStyleCnt="0"/>
      <dgm:spPr/>
    </dgm:pt>
    <dgm:pt modelId="{F483AABC-2B87-4B39-AB66-6E57F49C021C}" type="pres">
      <dgm:prSet presAssocID="{D91E64AB-B7E2-422A-A872-228A190860A2}" presName="ConnectLine" presStyleLbl="alignNode1" presStyleIdx="0" presStyleCnt="3"/>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0A0361DF-621D-4941-A5E0-FE0777F5F3EE}" type="pres">
      <dgm:prSet presAssocID="{D91E64AB-B7E2-422A-A872-228A190860A2}" presName="ConnectorPoint" presStyleLbl="fgAcc1" presStyleIdx="0" presStyleCnt="3"/>
      <dgm:spPr>
        <a:solidFill>
          <a:schemeClr val="lt1">
            <a:alpha val="90000"/>
            <a:hueOff val="0"/>
            <a:satOff val="0"/>
            <a:lumOff val="0"/>
            <a:alphaOff val="0"/>
          </a:schemeClr>
        </a:solidFill>
        <a:ln w="19050" cap="rnd" cmpd="sng" algn="ctr">
          <a:noFill/>
          <a:prstDash val="solid"/>
        </a:ln>
        <a:effectLst/>
      </dgm:spPr>
    </dgm:pt>
    <dgm:pt modelId="{939A6273-FF7E-4E91-B284-C2767E5FAC57}" type="pres">
      <dgm:prSet presAssocID="{D91E64AB-B7E2-422A-A872-228A190860A2}" presName="EmptyPlaceHolder" presStyleCnt="0"/>
      <dgm:spPr/>
    </dgm:pt>
    <dgm:pt modelId="{5011F85B-4993-4C5B-B5FB-1C6618142EFE}" type="pres">
      <dgm:prSet presAssocID="{EAC07C0D-C7E7-4BF7-AD0C-301282DCE0B6}" presName="spaceBetweenRectangles" presStyleCnt="0"/>
      <dgm:spPr/>
    </dgm:pt>
    <dgm:pt modelId="{36D617E8-32F5-461D-9C28-9382CDDFFB13}" type="pres">
      <dgm:prSet presAssocID="{21B495E9-3014-402E-8505-0D2F84B312DF}" presName="composite" presStyleCnt="0"/>
      <dgm:spPr/>
    </dgm:pt>
    <dgm:pt modelId="{BEA08FDF-0A98-4D61-B012-BA0B43E3F832}" type="pres">
      <dgm:prSet presAssocID="{21B495E9-3014-402E-8505-0D2F84B312DF}" presName="L1TextContainer" presStyleLbl="revTx" presStyleIdx="1" presStyleCnt="3">
        <dgm:presLayoutVars>
          <dgm:chMax val="1"/>
          <dgm:chPref val="1"/>
          <dgm:bulletEnabled val="1"/>
        </dgm:presLayoutVars>
      </dgm:prSet>
      <dgm:spPr/>
    </dgm:pt>
    <dgm:pt modelId="{A9862DF1-3801-46B4-A8F9-458EE171A6C7}" type="pres">
      <dgm:prSet presAssocID="{21B495E9-3014-402E-8505-0D2F84B312DF}" presName="L2TextContainerWrapper" presStyleCnt="0">
        <dgm:presLayoutVars>
          <dgm:chMax val="0"/>
          <dgm:chPref val="0"/>
          <dgm:bulletEnabled val="1"/>
        </dgm:presLayoutVars>
      </dgm:prSet>
      <dgm:spPr/>
    </dgm:pt>
    <dgm:pt modelId="{6CB29778-8C51-414D-907B-191B3B1205B8}" type="pres">
      <dgm:prSet presAssocID="{21B495E9-3014-402E-8505-0D2F84B312DF}" presName="L2TextContainer" presStyleLbl="bgAccFollowNode1" presStyleIdx="1" presStyleCnt="3"/>
      <dgm:spPr/>
    </dgm:pt>
    <dgm:pt modelId="{A7EE9F50-8F0E-47FF-9CF7-3481FD3D1FCD}" type="pres">
      <dgm:prSet presAssocID="{21B495E9-3014-402E-8505-0D2F84B312DF}" presName="FlexibleEmptyPlaceHolder" presStyleCnt="0"/>
      <dgm:spPr/>
    </dgm:pt>
    <dgm:pt modelId="{94B2C3CE-F751-44BC-A60E-C02323C100AA}" type="pres">
      <dgm:prSet presAssocID="{21B495E9-3014-402E-8505-0D2F84B312DF}" presName="ConnectLine" presStyleLbl="alignNode1" presStyleIdx="1" presStyleCnt="3"/>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5DE94097-242B-4A15-85DA-D2439A7462EA}" type="pres">
      <dgm:prSet presAssocID="{21B495E9-3014-402E-8505-0D2F84B312DF}" presName="ConnectorPoint" presStyleLbl="fgAcc1" presStyleIdx="1" presStyleCnt="3"/>
      <dgm:spPr>
        <a:solidFill>
          <a:schemeClr val="lt1">
            <a:alpha val="90000"/>
            <a:hueOff val="0"/>
            <a:satOff val="0"/>
            <a:lumOff val="0"/>
            <a:alphaOff val="0"/>
          </a:schemeClr>
        </a:solidFill>
        <a:ln w="19050" cap="rnd" cmpd="sng" algn="ctr">
          <a:noFill/>
          <a:prstDash val="solid"/>
        </a:ln>
        <a:effectLst/>
      </dgm:spPr>
    </dgm:pt>
    <dgm:pt modelId="{95DFA3A3-10A0-466F-B5D6-603BCF63D0EB}" type="pres">
      <dgm:prSet presAssocID="{21B495E9-3014-402E-8505-0D2F84B312DF}" presName="EmptyPlaceHolder" presStyleCnt="0"/>
      <dgm:spPr/>
    </dgm:pt>
    <dgm:pt modelId="{CB60449C-3F60-4589-ADEF-EFEA87B1308C}" type="pres">
      <dgm:prSet presAssocID="{804AF492-952C-4F0B-9433-E4A8E61E4D24}" presName="spaceBetweenRectangles" presStyleCnt="0"/>
      <dgm:spPr/>
    </dgm:pt>
    <dgm:pt modelId="{67B72C11-75C5-474A-B32F-EB32FD7A6970}" type="pres">
      <dgm:prSet presAssocID="{452CA709-1C6F-4112-8A37-A7ADEF47264F}" presName="composite" presStyleCnt="0"/>
      <dgm:spPr/>
    </dgm:pt>
    <dgm:pt modelId="{C0353727-0C6A-44DD-9564-47BBA43FF433}" type="pres">
      <dgm:prSet presAssocID="{452CA709-1C6F-4112-8A37-A7ADEF47264F}" presName="L1TextContainer" presStyleLbl="revTx" presStyleIdx="2" presStyleCnt="3">
        <dgm:presLayoutVars>
          <dgm:chMax val="1"/>
          <dgm:chPref val="1"/>
          <dgm:bulletEnabled val="1"/>
        </dgm:presLayoutVars>
      </dgm:prSet>
      <dgm:spPr/>
    </dgm:pt>
    <dgm:pt modelId="{D5938087-3D16-40DE-9292-5C2E213F6C5A}" type="pres">
      <dgm:prSet presAssocID="{452CA709-1C6F-4112-8A37-A7ADEF47264F}" presName="L2TextContainerWrapper" presStyleCnt="0">
        <dgm:presLayoutVars>
          <dgm:chMax val="0"/>
          <dgm:chPref val="0"/>
          <dgm:bulletEnabled val="1"/>
        </dgm:presLayoutVars>
      </dgm:prSet>
      <dgm:spPr/>
    </dgm:pt>
    <dgm:pt modelId="{9CF246B4-BB1A-45E3-BF9C-B1603CE564BD}" type="pres">
      <dgm:prSet presAssocID="{452CA709-1C6F-4112-8A37-A7ADEF47264F}" presName="L2TextContainer" presStyleLbl="bgAccFollowNode1" presStyleIdx="2" presStyleCnt="3"/>
      <dgm:spPr/>
    </dgm:pt>
    <dgm:pt modelId="{A8D902BA-7EB1-42C8-84EA-48C36CF82A8E}" type="pres">
      <dgm:prSet presAssocID="{452CA709-1C6F-4112-8A37-A7ADEF47264F}" presName="FlexibleEmptyPlaceHolder" presStyleCnt="0"/>
      <dgm:spPr/>
    </dgm:pt>
    <dgm:pt modelId="{00FD718D-99B6-47C2-A212-DB5AB56D0FB1}" type="pres">
      <dgm:prSet presAssocID="{452CA709-1C6F-4112-8A37-A7ADEF47264F}" presName="ConnectLine" presStyleLbl="alignNode1" presStyleIdx="2" presStyleCnt="3"/>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2BCBDEB2-B636-40E9-9DA8-E3F952F93AF6}" type="pres">
      <dgm:prSet presAssocID="{452CA709-1C6F-4112-8A37-A7ADEF47264F}" presName="ConnectorPoint" presStyleLbl="fgAcc1" presStyleIdx="2" presStyleCnt="3"/>
      <dgm:spPr>
        <a:solidFill>
          <a:schemeClr val="lt1">
            <a:alpha val="90000"/>
            <a:hueOff val="0"/>
            <a:satOff val="0"/>
            <a:lumOff val="0"/>
            <a:alphaOff val="0"/>
          </a:schemeClr>
        </a:solidFill>
        <a:ln w="19050" cap="rnd" cmpd="sng" algn="ctr">
          <a:noFill/>
          <a:prstDash val="solid"/>
        </a:ln>
        <a:effectLst/>
      </dgm:spPr>
    </dgm:pt>
    <dgm:pt modelId="{9B774CC3-84A3-4F99-870E-4DC1D960188C}" type="pres">
      <dgm:prSet presAssocID="{452CA709-1C6F-4112-8A37-A7ADEF47264F}" presName="EmptyPlaceHolder" presStyleCnt="0"/>
      <dgm:spPr/>
    </dgm:pt>
  </dgm:ptLst>
  <dgm:cxnLst>
    <dgm:cxn modelId="{43814221-8B81-49E1-9984-B44D4FF605DF}" type="presOf" srcId="{EE4CA53B-E643-406C-B435-5FC7E9FD3D95}" destId="{9CF246B4-BB1A-45E3-BF9C-B1603CE564BD}" srcOrd="0" destOrd="0" presId="urn:microsoft.com/office/officeart/2017/3/layout/HorizontalPathTimeline"/>
    <dgm:cxn modelId="{CD5C4423-45E0-454F-BBF5-894C513B4D66}" srcId="{D91E64AB-B7E2-422A-A872-228A190860A2}" destId="{AA0DDACF-5404-4E35-BE51-DEC37F81C266}" srcOrd="0" destOrd="0" parTransId="{9E269848-4393-46B6-82D4-164E6014D55C}" sibTransId="{A0C6496E-98E6-4EAB-8BCE-8D05C6A93974}"/>
    <dgm:cxn modelId="{90FED52B-E515-4591-9968-B45710DCDADF}" type="presOf" srcId="{B88344F1-F6CB-4B77-9864-593DF95585DE}" destId="{4FCCD108-10FB-4B2A-AEB9-8174B65B2E06}" srcOrd="0" destOrd="0" presId="urn:microsoft.com/office/officeart/2017/3/layout/HorizontalPathTimeline"/>
    <dgm:cxn modelId="{39565E3D-51FC-417A-802C-88E73785CF5E}" type="presOf" srcId="{D91E64AB-B7E2-422A-A872-228A190860A2}" destId="{60927259-325E-4E97-A85A-E159FA47D0AB}" srcOrd="0" destOrd="0" presId="urn:microsoft.com/office/officeart/2017/3/layout/HorizontalPathTimeline"/>
    <dgm:cxn modelId="{A9CE5766-DF1A-40CF-82F0-A496A0DA2780}" type="presOf" srcId="{F9CAC1B5-9259-4F7A-BD31-323696DFF5E7}" destId="{6CB29778-8C51-414D-907B-191B3B1205B8}" srcOrd="0" destOrd="0" presId="urn:microsoft.com/office/officeart/2017/3/layout/HorizontalPathTimeline"/>
    <dgm:cxn modelId="{1E52D46D-15BF-417C-9E15-EEBBC4E2797C}" srcId="{21B495E9-3014-402E-8505-0D2F84B312DF}" destId="{F9CAC1B5-9259-4F7A-BD31-323696DFF5E7}" srcOrd="0" destOrd="0" parTransId="{741D13E4-56BF-4695-83A3-C2B2BACC21A9}" sibTransId="{EDCDFAA7-263F-43FD-9C66-2A3D36B6E714}"/>
    <dgm:cxn modelId="{5909CC89-A138-4511-8E91-51CE184B9589}" type="presOf" srcId="{21B495E9-3014-402E-8505-0D2F84B312DF}" destId="{BEA08FDF-0A98-4D61-B012-BA0B43E3F832}" srcOrd="0" destOrd="0" presId="urn:microsoft.com/office/officeart/2017/3/layout/HorizontalPathTimeline"/>
    <dgm:cxn modelId="{7C19459D-223C-4D5C-B2FB-2C5CEAD0E410}" srcId="{B88344F1-F6CB-4B77-9864-593DF95585DE}" destId="{21B495E9-3014-402E-8505-0D2F84B312DF}" srcOrd="1" destOrd="0" parTransId="{2071B147-BC06-4C98-BA98-5B727AFD715B}" sibTransId="{804AF492-952C-4F0B-9433-E4A8E61E4D24}"/>
    <dgm:cxn modelId="{B617D1A1-E730-461D-A618-0934A9FB4BC2}" type="presOf" srcId="{AA0DDACF-5404-4E35-BE51-DEC37F81C266}" destId="{A90C1C38-98B5-485F-B747-BE08FE8A344A}" srcOrd="0" destOrd="0" presId="urn:microsoft.com/office/officeart/2017/3/layout/HorizontalPathTimeline"/>
    <dgm:cxn modelId="{2C7D96A6-6AFB-48C1-A77A-B633A4CE3EDE}" srcId="{B88344F1-F6CB-4B77-9864-593DF95585DE}" destId="{D91E64AB-B7E2-422A-A872-228A190860A2}" srcOrd="0" destOrd="0" parTransId="{057C43F1-21C7-4C04-863B-874F62EECCA0}" sibTransId="{EAC07C0D-C7E7-4BF7-AD0C-301282DCE0B6}"/>
    <dgm:cxn modelId="{C3782DAF-7CE7-4DA1-97D5-FA1C64A85BC9}" srcId="{452CA709-1C6F-4112-8A37-A7ADEF47264F}" destId="{EE4CA53B-E643-406C-B435-5FC7E9FD3D95}" srcOrd="0" destOrd="0" parTransId="{0926B747-06C5-41E7-9CED-5AC0028729BD}" sibTransId="{142D0F14-5D70-43E8-9D81-CADEA7607D17}"/>
    <dgm:cxn modelId="{1862BAC9-6D7D-44BE-B0DE-8953454474BA}" type="presOf" srcId="{452CA709-1C6F-4112-8A37-A7ADEF47264F}" destId="{C0353727-0C6A-44DD-9564-47BBA43FF433}" srcOrd="0" destOrd="0" presId="urn:microsoft.com/office/officeart/2017/3/layout/HorizontalPathTimeline"/>
    <dgm:cxn modelId="{AA20A8E6-34C4-4563-BBA6-EB8F046C40BE}" srcId="{B88344F1-F6CB-4B77-9864-593DF95585DE}" destId="{452CA709-1C6F-4112-8A37-A7ADEF47264F}" srcOrd="2" destOrd="0" parTransId="{03F6C164-D0A9-44ED-96FC-0BF44D5FDB23}" sibTransId="{23FE747E-FD80-44FF-B605-89CA52552B9A}"/>
    <dgm:cxn modelId="{E89425A6-3AF8-464C-B572-9210A4F1B6AF}" type="presParOf" srcId="{4FCCD108-10FB-4B2A-AEB9-8174B65B2E06}" destId="{3130E375-2F7D-47D8-B413-681467F674EC}" srcOrd="0" destOrd="0" presId="urn:microsoft.com/office/officeart/2017/3/layout/HorizontalPathTimeline"/>
    <dgm:cxn modelId="{AB70CAEB-C40A-4AE9-9CD1-3E6D3B702C9C}" type="presParOf" srcId="{4FCCD108-10FB-4B2A-AEB9-8174B65B2E06}" destId="{35292879-F3D1-4795-B1B3-0DCD84F63FDB}" srcOrd="1" destOrd="0" presId="urn:microsoft.com/office/officeart/2017/3/layout/HorizontalPathTimeline"/>
    <dgm:cxn modelId="{F4A3C22E-6BCD-4D07-B838-D41864564120}" type="presParOf" srcId="{35292879-F3D1-4795-B1B3-0DCD84F63FDB}" destId="{941B2A4E-C6B3-412D-8ECF-067BEB238E10}" srcOrd="0" destOrd="0" presId="urn:microsoft.com/office/officeart/2017/3/layout/HorizontalPathTimeline"/>
    <dgm:cxn modelId="{42DFF784-B27D-47A7-B725-3C0736BA5335}" type="presParOf" srcId="{941B2A4E-C6B3-412D-8ECF-067BEB238E10}" destId="{60927259-325E-4E97-A85A-E159FA47D0AB}" srcOrd="0" destOrd="0" presId="urn:microsoft.com/office/officeart/2017/3/layout/HorizontalPathTimeline"/>
    <dgm:cxn modelId="{3B97366F-DB30-4B9B-BBC8-A151CA9713F5}" type="presParOf" srcId="{941B2A4E-C6B3-412D-8ECF-067BEB238E10}" destId="{1DEA4470-DFDF-4859-8406-2766801BD569}" srcOrd="1" destOrd="0" presId="urn:microsoft.com/office/officeart/2017/3/layout/HorizontalPathTimeline"/>
    <dgm:cxn modelId="{C85BCFE7-7020-4D6B-81F4-F885A6D891BB}" type="presParOf" srcId="{1DEA4470-DFDF-4859-8406-2766801BD569}" destId="{A90C1C38-98B5-485F-B747-BE08FE8A344A}" srcOrd="0" destOrd="0" presId="urn:microsoft.com/office/officeart/2017/3/layout/HorizontalPathTimeline"/>
    <dgm:cxn modelId="{4A760E8B-1C9E-4C93-8A8A-F5D818EBCD3F}" type="presParOf" srcId="{1DEA4470-DFDF-4859-8406-2766801BD569}" destId="{6A23BA7F-C036-4629-A7E4-E28CBC2B6D1C}" srcOrd="1" destOrd="0" presId="urn:microsoft.com/office/officeart/2017/3/layout/HorizontalPathTimeline"/>
    <dgm:cxn modelId="{3F7ED609-1139-4203-A9B2-9A0AD2439412}" type="presParOf" srcId="{941B2A4E-C6B3-412D-8ECF-067BEB238E10}" destId="{F483AABC-2B87-4B39-AB66-6E57F49C021C}" srcOrd="2" destOrd="0" presId="urn:microsoft.com/office/officeart/2017/3/layout/HorizontalPathTimeline"/>
    <dgm:cxn modelId="{FED58538-6710-4F74-9477-7758174E2A63}" type="presParOf" srcId="{941B2A4E-C6B3-412D-8ECF-067BEB238E10}" destId="{0A0361DF-621D-4941-A5E0-FE0777F5F3EE}" srcOrd="3" destOrd="0" presId="urn:microsoft.com/office/officeart/2017/3/layout/HorizontalPathTimeline"/>
    <dgm:cxn modelId="{7DEBC654-3C72-4706-B9A8-4E11692AA974}" type="presParOf" srcId="{941B2A4E-C6B3-412D-8ECF-067BEB238E10}" destId="{939A6273-FF7E-4E91-B284-C2767E5FAC57}" srcOrd="4" destOrd="0" presId="urn:microsoft.com/office/officeart/2017/3/layout/HorizontalPathTimeline"/>
    <dgm:cxn modelId="{8368CC79-8BF5-4565-9973-5D8313E17650}" type="presParOf" srcId="{35292879-F3D1-4795-B1B3-0DCD84F63FDB}" destId="{5011F85B-4993-4C5B-B5FB-1C6618142EFE}" srcOrd="1" destOrd="0" presId="urn:microsoft.com/office/officeart/2017/3/layout/HorizontalPathTimeline"/>
    <dgm:cxn modelId="{23F4E036-07BA-4FB4-AD84-351112F18339}" type="presParOf" srcId="{35292879-F3D1-4795-B1B3-0DCD84F63FDB}" destId="{36D617E8-32F5-461D-9C28-9382CDDFFB13}" srcOrd="2" destOrd="0" presId="urn:microsoft.com/office/officeart/2017/3/layout/HorizontalPathTimeline"/>
    <dgm:cxn modelId="{3DF93ED4-9DC8-46D4-9A58-AD6414B5B2F9}" type="presParOf" srcId="{36D617E8-32F5-461D-9C28-9382CDDFFB13}" destId="{BEA08FDF-0A98-4D61-B012-BA0B43E3F832}" srcOrd="0" destOrd="0" presId="urn:microsoft.com/office/officeart/2017/3/layout/HorizontalPathTimeline"/>
    <dgm:cxn modelId="{E515A053-A597-44A4-90C2-84C5D3BD3CED}" type="presParOf" srcId="{36D617E8-32F5-461D-9C28-9382CDDFFB13}" destId="{A9862DF1-3801-46B4-A8F9-458EE171A6C7}" srcOrd="1" destOrd="0" presId="urn:microsoft.com/office/officeart/2017/3/layout/HorizontalPathTimeline"/>
    <dgm:cxn modelId="{A21F82A0-0400-4300-83B8-8B7E3152EA0D}" type="presParOf" srcId="{A9862DF1-3801-46B4-A8F9-458EE171A6C7}" destId="{6CB29778-8C51-414D-907B-191B3B1205B8}" srcOrd="0" destOrd="0" presId="urn:microsoft.com/office/officeart/2017/3/layout/HorizontalPathTimeline"/>
    <dgm:cxn modelId="{EDB08757-94D7-478F-BE19-086059440EC3}" type="presParOf" srcId="{A9862DF1-3801-46B4-A8F9-458EE171A6C7}" destId="{A7EE9F50-8F0E-47FF-9CF7-3481FD3D1FCD}" srcOrd="1" destOrd="0" presId="urn:microsoft.com/office/officeart/2017/3/layout/HorizontalPathTimeline"/>
    <dgm:cxn modelId="{BE887FDA-B9AC-4D15-83A4-0226F460DFC5}" type="presParOf" srcId="{36D617E8-32F5-461D-9C28-9382CDDFFB13}" destId="{94B2C3CE-F751-44BC-A60E-C02323C100AA}" srcOrd="2" destOrd="0" presId="urn:microsoft.com/office/officeart/2017/3/layout/HorizontalPathTimeline"/>
    <dgm:cxn modelId="{6AFBE410-2180-4998-A1A5-C8D72DB3351D}" type="presParOf" srcId="{36D617E8-32F5-461D-9C28-9382CDDFFB13}" destId="{5DE94097-242B-4A15-85DA-D2439A7462EA}" srcOrd="3" destOrd="0" presId="urn:microsoft.com/office/officeart/2017/3/layout/HorizontalPathTimeline"/>
    <dgm:cxn modelId="{69DA23DA-DF37-4B66-82B8-B8E76EF2757B}" type="presParOf" srcId="{36D617E8-32F5-461D-9C28-9382CDDFFB13}" destId="{95DFA3A3-10A0-466F-B5D6-603BCF63D0EB}" srcOrd="4" destOrd="0" presId="urn:microsoft.com/office/officeart/2017/3/layout/HorizontalPathTimeline"/>
    <dgm:cxn modelId="{4F328986-B74F-4ADA-AB26-A6B9FB29FD15}" type="presParOf" srcId="{35292879-F3D1-4795-B1B3-0DCD84F63FDB}" destId="{CB60449C-3F60-4589-ADEF-EFEA87B1308C}" srcOrd="3" destOrd="0" presId="urn:microsoft.com/office/officeart/2017/3/layout/HorizontalPathTimeline"/>
    <dgm:cxn modelId="{F4B53AF9-B50D-4795-843A-1A05E6CAF425}" type="presParOf" srcId="{35292879-F3D1-4795-B1B3-0DCD84F63FDB}" destId="{67B72C11-75C5-474A-B32F-EB32FD7A6970}" srcOrd="4" destOrd="0" presId="urn:microsoft.com/office/officeart/2017/3/layout/HorizontalPathTimeline"/>
    <dgm:cxn modelId="{C70989AE-40C2-4CA2-96A8-8EDB1C7E5078}" type="presParOf" srcId="{67B72C11-75C5-474A-B32F-EB32FD7A6970}" destId="{C0353727-0C6A-44DD-9564-47BBA43FF433}" srcOrd="0" destOrd="0" presId="urn:microsoft.com/office/officeart/2017/3/layout/HorizontalPathTimeline"/>
    <dgm:cxn modelId="{7251FD0E-2E4C-4BA5-B4A1-6F529AC5045B}" type="presParOf" srcId="{67B72C11-75C5-474A-B32F-EB32FD7A6970}" destId="{D5938087-3D16-40DE-9292-5C2E213F6C5A}" srcOrd="1" destOrd="0" presId="urn:microsoft.com/office/officeart/2017/3/layout/HorizontalPathTimeline"/>
    <dgm:cxn modelId="{9DE4DCAA-4D23-487E-9048-8CF5B0B710FA}" type="presParOf" srcId="{D5938087-3D16-40DE-9292-5C2E213F6C5A}" destId="{9CF246B4-BB1A-45E3-BF9C-B1603CE564BD}" srcOrd="0" destOrd="0" presId="urn:microsoft.com/office/officeart/2017/3/layout/HorizontalPathTimeline"/>
    <dgm:cxn modelId="{C63D2653-6ACB-4380-BF29-F1FCC74093B3}" type="presParOf" srcId="{D5938087-3D16-40DE-9292-5C2E213F6C5A}" destId="{A8D902BA-7EB1-42C8-84EA-48C36CF82A8E}" srcOrd="1" destOrd="0" presId="urn:microsoft.com/office/officeart/2017/3/layout/HorizontalPathTimeline"/>
    <dgm:cxn modelId="{4B8CEAAE-2EE8-4FFC-8DDF-EE45DBDF27B7}" type="presParOf" srcId="{67B72C11-75C5-474A-B32F-EB32FD7A6970}" destId="{00FD718D-99B6-47C2-A212-DB5AB56D0FB1}" srcOrd="2" destOrd="0" presId="urn:microsoft.com/office/officeart/2017/3/layout/HorizontalPathTimeline"/>
    <dgm:cxn modelId="{FC9E9EE2-D582-4034-ACE5-F3E91AA57AB1}" type="presParOf" srcId="{67B72C11-75C5-474A-B32F-EB32FD7A6970}" destId="{2BCBDEB2-B636-40E9-9DA8-E3F952F93AF6}" srcOrd="3" destOrd="0" presId="urn:microsoft.com/office/officeart/2017/3/layout/HorizontalPathTimeline"/>
    <dgm:cxn modelId="{03D83F87-B3F2-40C7-8DCB-4CF692DFB668}" type="presParOf" srcId="{67B72C11-75C5-474A-B32F-EB32FD7A6970}" destId="{9B774CC3-84A3-4F99-870E-4DC1D960188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27259-325E-4E97-A85A-E159FA47D0AB}">
      <dsp:nvSpPr>
        <dsp:cNvPr id="0" name=""/>
        <dsp:cNvSpPr/>
      </dsp:nvSpPr>
      <dsp:spPr>
        <a:xfrm>
          <a:off x="506571" y="1959584"/>
          <a:ext cx="4052570" cy="41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28 Aug. 2008</a:t>
          </a:r>
        </a:p>
      </dsp:txBody>
      <dsp:txXfrm>
        <a:off x="506571" y="1959584"/>
        <a:ext cx="4052570" cy="412352"/>
      </dsp:txXfrm>
    </dsp:sp>
    <dsp:sp modelId="{3130E375-2F7D-47D8-B413-681467F674EC}">
      <dsp:nvSpPr>
        <dsp:cNvPr id="0" name=""/>
        <dsp:cNvSpPr/>
      </dsp:nvSpPr>
      <dsp:spPr>
        <a:xfrm>
          <a:off x="0" y="1751583"/>
          <a:ext cx="10131425" cy="1459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C1C38-98B5-485F-B747-BE08FE8A344A}">
      <dsp:nvSpPr>
        <dsp:cNvPr id="0" name=""/>
        <dsp:cNvSpPr/>
      </dsp:nvSpPr>
      <dsp:spPr>
        <a:xfrm>
          <a:off x="303942" y="208570"/>
          <a:ext cx="4457827" cy="9226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Android Market was announced by Google on August 28, 2008. It was made available to users on October 22, 2008.</a:t>
          </a:r>
        </a:p>
      </dsp:txBody>
      <dsp:txXfrm>
        <a:off x="303942" y="208570"/>
        <a:ext cx="4457827" cy="922660"/>
      </dsp:txXfrm>
    </dsp:sp>
    <dsp:sp modelId="{F483AABC-2B87-4B39-AB66-6E57F49C021C}">
      <dsp:nvSpPr>
        <dsp:cNvPr id="0" name=""/>
        <dsp:cNvSpPr/>
      </dsp:nvSpPr>
      <dsp:spPr>
        <a:xfrm>
          <a:off x="2532856" y="1131231"/>
          <a:ext cx="0" cy="620352"/>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0A0361DF-621D-4941-A5E0-FE0777F5F3EE}">
      <dsp:nvSpPr>
        <dsp:cNvPr id="0" name=""/>
        <dsp:cNvSpPr/>
      </dsp:nvSpPr>
      <dsp:spPr>
        <a:xfrm>
          <a:off x="2487242" y="1778952"/>
          <a:ext cx="91228" cy="91228"/>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BEA08FDF-0A98-4D61-B012-BA0B43E3F832}">
      <dsp:nvSpPr>
        <dsp:cNvPr id="0" name=""/>
        <dsp:cNvSpPr/>
      </dsp:nvSpPr>
      <dsp:spPr>
        <a:xfrm>
          <a:off x="3039427" y="1277196"/>
          <a:ext cx="4052570" cy="41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2009</a:t>
          </a:r>
        </a:p>
      </dsp:txBody>
      <dsp:txXfrm>
        <a:off x="3039427" y="1277196"/>
        <a:ext cx="4052570" cy="412352"/>
      </dsp:txXfrm>
    </dsp:sp>
    <dsp:sp modelId="{6CB29778-8C51-414D-907B-191B3B1205B8}">
      <dsp:nvSpPr>
        <dsp:cNvPr id="0" name=""/>
        <dsp:cNvSpPr/>
      </dsp:nvSpPr>
      <dsp:spPr>
        <a:xfrm>
          <a:off x="2836799" y="2517901"/>
          <a:ext cx="4457827" cy="9226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In 2009, paid applications were introduced in February for developers in both the United States and England.</a:t>
          </a:r>
        </a:p>
      </dsp:txBody>
      <dsp:txXfrm>
        <a:off x="2836799" y="2517901"/>
        <a:ext cx="4457827" cy="922660"/>
      </dsp:txXfrm>
    </dsp:sp>
    <dsp:sp modelId="{94B2C3CE-F751-44BC-A60E-C02323C100AA}">
      <dsp:nvSpPr>
        <dsp:cNvPr id="0" name=""/>
        <dsp:cNvSpPr/>
      </dsp:nvSpPr>
      <dsp:spPr>
        <a:xfrm>
          <a:off x="5065712" y="1897549"/>
          <a:ext cx="0" cy="620352"/>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DE94097-242B-4A15-85DA-D2439A7462EA}">
      <dsp:nvSpPr>
        <dsp:cNvPr id="0" name=""/>
        <dsp:cNvSpPr/>
      </dsp:nvSpPr>
      <dsp:spPr>
        <a:xfrm>
          <a:off x="5020098" y="1778952"/>
          <a:ext cx="91228" cy="91228"/>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C0353727-0C6A-44DD-9564-47BBA43FF433}">
      <dsp:nvSpPr>
        <dsp:cNvPr id="0" name=""/>
        <dsp:cNvSpPr/>
      </dsp:nvSpPr>
      <dsp:spPr>
        <a:xfrm>
          <a:off x="5572283" y="1959584"/>
          <a:ext cx="4052570" cy="412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Sep. 2010</a:t>
          </a:r>
        </a:p>
      </dsp:txBody>
      <dsp:txXfrm>
        <a:off x="5572283" y="1959584"/>
        <a:ext cx="4052570" cy="412352"/>
      </dsp:txXfrm>
    </dsp:sp>
    <dsp:sp modelId="{9CF246B4-BB1A-45E3-BF9C-B1603CE564BD}">
      <dsp:nvSpPr>
        <dsp:cNvPr id="0" name=""/>
        <dsp:cNvSpPr/>
      </dsp:nvSpPr>
      <dsp:spPr>
        <a:xfrm>
          <a:off x="5369655" y="208570"/>
          <a:ext cx="4457827" cy="9226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In September of 2010, the support for applications for the Android Market expanded across 29 countries worldwide.</a:t>
          </a:r>
        </a:p>
      </dsp:txBody>
      <dsp:txXfrm>
        <a:off x="5369655" y="208570"/>
        <a:ext cx="4457827" cy="922660"/>
      </dsp:txXfrm>
    </dsp:sp>
    <dsp:sp modelId="{00FD718D-99B6-47C2-A212-DB5AB56D0FB1}">
      <dsp:nvSpPr>
        <dsp:cNvPr id="0" name=""/>
        <dsp:cNvSpPr/>
      </dsp:nvSpPr>
      <dsp:spPr>
        <a:xfrm>
          <a:off x="7598568" y="1131231"/>
          <a:ext cx="0" cy="620352"/>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BCBDEB2-B636-40E9-9DA8-E3F952F93AF6}">
      <dsp:nvSpPr>
        <dsp:cNvPr id="0" name=""/>
        <dsp:cNvSpPr/>
      </dsp:nvSpPr>
      <dsp:spPr>
        <a:xfrm>
          <a:off x="7552954" y="1778952"/>
          <a:ext cx="91228" cy="91228"/>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71498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28-Dec-22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95982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87422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07187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69432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99265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91703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37339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4601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371240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985F-D4D3-4B38-844F-498B8AD1E8A7}" type="datetimeFigureOut">
              <a:rPr lang="en-US" smtClean="0"/>
              <a:t>28-Dec-22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23626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985F-D4D3-4B38-844F-498B8AD1E8A7}" type="datetimeFigureOut">
              <a:rPr lang="en-US" smtClean="0"/>
              <a:t>28-Dec-22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51094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985F-D4D3-4B38-844F-498B8AD1E8A7}" type="datetimeFigureOut">
              <a:rPr lang="en-US" smtClean="0"/>
              <a:t>28-Dec-22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28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985F-D4D3-4B38-844F-498B8AD1E8A7}" type="datetimeFigureOut">
              <a:rPr lang="en-US" smtClean="0"/>
              <a:t>28-Dec-22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216248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33985F-D4D3-4B38-844F-498B8AD1E8A7}" type="datetimeFigureOut">
              <a:rPr lang="en-US" smtClean="0"/>
              <a:t>28-Dec-22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191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28-Dec-22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111853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3985F-D4D3-4B38-844F-498B8AD1E8A7}" type="datetimeFigureOut">
              <a:rPr lang="en-US" smtClean="0"/>
              <a:t>28-Dec-22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E6DCB-7134-4BED-90E9-908DF64C9C6D}" type="slidenum">
              <a:rPr lang="en-US" smtClean="0"/>
              <a:t>‹#›</a:t>
            </a:fld>
            <a:endParaRPr lang="en-US"/>
          </a:p>
        </p:txBody>
      </p:sp>
    </p:spTree>
    <p:extLst>
      <p:ext uri="{BB962C8B-B14F-4D97-AF65-F5344CB8AC3E}">
        <p14:creationId xmlns:p14="http://schemas.microsoft.com/office/powerpoint/2010/main" val="402406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33985F-D4D3-4B38-844F-498B8AD1E8A7}" type="datetimeFigureOut">
              <a:rPr lang="en-US" smtClean="0"/>
              <a:t>28-Dec-22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E6DCB-7134-4BED-90E9-908DF64C9C6D}" type="slidenum">
              <a:rPr lang="en-US" smtClean="0"/>
              <a:t>‹#›</a:t>
            </a:fld>
            <a:endParaRPr lang="en-US"/>
          </a:p>
        </p:txBody>
      </p:sp>
    </p:spTree>
    <p:extLst>
      <p:ext uri="{BB962C8B-B14F-4D97-AF65-F5344CB8AC3E}">
        <p14:creationId xmlns:p14="http://schemas.microsoft.com/office/powerpoint/2010/main" val="2334024184"/>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hyperlink" Target="https://creativecommons.org/licenses/by-nd/3.0/"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www.usgamblingsites.com/news/draftkings-first-to-launch-us-casino-app-in-google-play-sto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ascandobits.es/tips/crear-una-copia-de-seguridad-de-los-servicios-de-googl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avigaweb.net/2014/08/guida-android-per-essere-esperto-del.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droidpanic.com/google-play-le-come-terreno-a-la-appstore-de-apple-pero-esta-sigue-mandand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nc-sa/3.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peoplemattersglobal.com/news/technology/microsoft-to-invest-75-mn-create-1500-jobs-in-ai-cloud-25709" TargetMode="Externa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xhere.com/en/photo/137078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jeepersmedia/159662751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3.png"/><Relationship Id="rId4" Type="http://schemas.openxmlformats.org/officeDocument/2006/relationships/hyperlink" Target="http://stackoverflow.com/jobs/128702/senior-web-developer-backend-fullstack-lundalogik-ab"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microsiervos/1702785195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sa/3.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th.wikipedia.org/wiki/%E0%B9%81%E0%B8%AD%E0%B8%9B%E0%B8%AA%E0%B9%82%E0%B8%95%E0%B8%A3%E0%B9%8C_(%E0%B9%84%E0%B8%AD%E0%B9%82%E0%B8%AD%E0%B9%80%E0%B8%AD%E0%B8%AA/%E0%B9%84%E0%B8%AD%E0%B9%81%E0%B8%9E%E0%B8%94%E0%B9%82%E0%B8%AD%E0%B9%80%E0%B8%AD%E0%B8%AA)"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creativecommons.org/licenses/by-nc/3.0/"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www.iphonemod.net/apple-no-longer-allows-refunded-apps-to-be-updated-or-reinstalle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flickr.com/photos/opengridscheduler/2669544916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creativecommons.org/licenses/by-nd/3.0/" TargetMode="External"/><Relationship Id="rId5" Type="http://schemas.openxmlformats.org/officeDocument/2006/relationships/hyperlink" Target="https://citizentruth.org/apple-versus-third-party-repair-techs/"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socketloop.com/blogs/how-to-spot-fake-software-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76E3-BF56-88BC-7C2A-363663EA4365}"/>
              </a:ext>
            </a:extLst>
          </p:cNvPr>
          <p:cNvSpPr>
            <a:spLocks noGrp="1"/>
          </p:cNvSpPr>
          <p:nvPr>
            <p:ph type="ctrTitle"/>
          </p:nvPr>
        </p:nvSpPr>
        <p:spPr>
          <a:xfrm>
            <a:off x="1154955" y="1219200"/>
            <a:ext cx="10086202" cy="1971261"/>
          </a:xfrm>
        </p:spPr>
        <p:txBody>
          <a:bodyPr>
            <a:normAutofit fontScale="90000"/>
          </a:bodyPr>
          <a:lstStyle/>
          <a:p>
            <a:pPr algn="ctr"/>
            <a:r>
              <a:rPr lang="en-US" sz="13800">
                <a:latin typeface="Algerian" panose="04020705040A02060702" pitchFamily="82" charset="0"/>
              </a:rPr>
              <a:t>App Store</a:t>
            </a:r>
            <a:endParaRPr lang="en-US" sz="13800" dirty="0">
              <a:latin typeface="Algerian" panose="04020705040A02060702" pitchFamily="82" charset="0"/>
            </a:endParaRPr>
          </a:p>
        </p:txBody>
      </p:sp>
      <p:sp>
        <p:nvSpPr>
          <p:cNvPr id="3" name="Subtitle 2">
            <a:extLst>
              <a:ext uri="{FF2B5EF4-FFF2-40B4-BE49-F238E27FC236}">
                <a16:creationId xmlns:a16="http://schemas.microsoft.com/office/drawing/2014/main" id="{5BB69FD8-76DD-9B5B-4C0D-D93FCF0E8275}"/>
              </a:ext>
            </a:extLst>
          </p:cNvPr>
          <p:cNvSpPr>
            <a:spLocks noGrp="1"/>
          </p:cNvSpPr>
          <p:nvPr>
            <p:ph type="subTitle" idx="1"/>
          </p:nvPr>
        </p:nvSpPr>
        <p:spPr>
          <a:xfrm>
            <a:off x="1154955" y="3429000"/>
            <a:ext cx="10086202" cy="2209800"/>
          </a:xfrm>
        </p:spPr>
        <p:txBody>
          <a:bodyPr>
            <a:normAutofit/>
          </a:bodyPr>
          <a:lstStyle/>
          <a:p>
            <a:pPr algn="ctr"/>
            <a:r>
              <a:rPr lang="en-US" sz="3400" dirty="0">
                <a:latin typeface="Algerian" panose="04020705040A02060702" pitchFamily="82" charset="0"/>
                <a:cs typeface="Aldhabi" panose="020B0604020202020204" pitchFamily="2" charset="-78"/>
              </a:rPr>
              <a:t>Group Members:</a:t>
            </a:r>
          </a:p>
          <a:p>
            <a:pPr algn="ctr"/>
            <a:r>
              <a:rPr lang="en-US" sz="2000" dirty="0">
                <a:latin typeface="Times New Roman" panose="02020603050405020304" pitchFamily="18" charset="0"/>
                <a:cs typeface="Times New Roman" panose="02020603050405020304" pitchFamily="18" charset="0"/>
              </a:rPr>
              <a:t>Muhammad </a:t>
            </a:r>
            <a:r>
              <a:rPr lang="en-US" sz="2000" dirty="0" err="1">
                <a:latin typeface="Times New Roman" panose="02020603050405020304" pitchFamily="18" charset="0"/>
                <a:cs typeface="Times New Roman" panose="02020603050405020304" pitchFamily="18" charset="0"/>
              </a:rPr>
              <a:t>Sarim</a:t>
            </a:r>
            <a:r>
              <a:rPr lang="en-US" sz="2000" dirty="0">
                <a:latin typeface="Times New Roman" panose="02020603050405020304" pitchFamily="18" charset="0"/>
                <a:cs typeface="Times New Roman" panose="02020603050405020304" pitchFamily="18" charset="0"/>
              </a:rPr>
              <a:t> Sheikh (02-131222-075)</a:t>
            </a:r>
          </a:p>
          <a:p>
            <a:pPr algn="ctr"/>
            <a:r>
              <a:rPr lang="en-US" sz="2000" dirty="0">
                <a:latin typeface="Times New Roman" panose="02020603050405020304" pitchFamily="18" charset="0"/>
                <a:cs typeface="Times New Roman" panose="02020603050405020304" pitchFamily="18" charset="0"/>
              </a:rPr>
              <a:t>Abdul Wahab Aslam (02-131222-132)</a:t>
            </a:r>
          </a:p>
          <a:p>
            <a:pPr algn="ctr"/>
            <a:r>
              <a:rPr lang="en-US" sz="2000" dirty="0">
                <a:latin typeface="Times New Roman" panose="02020603050405020304" pitchFamily="18" charset="0"/>
                <a:cs typeface="Times New Roman" panose="02020603050405020304" pitchFamily="18" charset="0"/>
              </a:rPr>
              <a:t>Abdullah (02-131222-099)</a:t>
            </a:r>
          </a:p>
        </p:txBody>
      </p:sp>
    </p:spTree>
    <p:extLst>
      <p:ext uri="{BB962C8B-B14F-4D97-AF65-F5344CB8AC3E}">
        <p14:creationId xmlns:p14="http://schemas.microsoft.com/office/powerpoint/2010/main" val="219339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3" name="Picture 32" descr="A picture containing application&#10;&#10;Description automatically generated">
            <a:extLst>
              <a:ext uri="{FF2B5EF4-FFF2-40B4-BE49-F238E27FC236}">
                <a16:creationId xmlns:a16="http://schemas.microsoft.com/office/drawing/2014/main" id="{E0F55AE0-86D0-C339-F423-8F6CF9A460A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091" t="8166" b="925"/>
          <a:stretch/>
        </p:blipFill>
        <p:spPr>
          <a:xfrm>
            <a:off x="0" y="0"/>
            <a:ext cx="12192000" cy="6858000"/>
          </a:xfrm>
          <a:prstGeom prst="rect">
            <a:avLst/>
          </a:prstGeom>
        </p:spPr>
      </p:pic>
      <p:pic>
        <p:nvPicPr>
          <p:cNvPr id="57" name="Picture 56">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9" name="Picture 58">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61"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04118054-21E9-54A8-6B48-15E4AD5F3196}"/>
              </a:ext>
            </a:extLst>
          </p:cNvPr>
          <p:cNvSpPr>
            <a:spLocks noGrp="1"/>
          </p:cNvSpPr>
          <p:nvPr>
            <p:ph type="ctrTitle"/>
          </p:nvPr>
        </p:nvSpPr>
        <p:spPr>
          <a:xfrm>
            <a:off x="6646333" y="2032000"/>
            <a:ext cx="4513792" cy="2819398"/>
          </a:xfrm>
        </p:spPr>
        <p:txBody>
          <a:bodyPr>
            <a:normAutofit/>
          </a:bodyPr>
          <a:lstStyle/>
          <a:p>
            <a:r>
              <a:rPr lang="en-US" dirty="0">
                <a:solidFill>
                  <a:schemeClr val="bg2">
                    <a:lumMod val="75000"/>
                  </a:schemeClr>
                </a:solidFill>
                <a:latin typeface="Algerian" panose="04020705040A02060702" pitchFamily="82" charset="0"/>
              </a:rPr>
              <a:t>GOOGLE PLAY STORE</a:t>
            </a:r>
          </a:p>
        </p:txBody>
      </p:sp>
      <p:sp>
        <p:nvSpPr>
          <p:cNvPr id="35" name="TextBox 34">
            <a:extLst>
              <a:ext uri="{FF2B5EF4-FFF2-40B4-BE49-F238E27FC236}">
                <a16:creationId xmlns:a16="http://schemas.microsoft.com/office/drawing/2014/main" id="{593EFEEE-72FB-4CE9-86E2-EEF49D321AA5}"/>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usgamblingsites.com/news/draftkings-first-to-launch-us-casino-app-in-google-play-stor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9291938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56EE-1264-2C2D-2598-51D3B41509A5}"/>
              </a:ext>
            </a:extLst>
          </p:cNvPr>
          <p:cNvSpPr>
            <a:spLocks noGrp="1"/>
          </p:cNvSpPr>
          <p:nvPr>
            <p:ph type="title"/>
          </p:nvPr>
        </p:nvSpPr>
        <p:spPr>
          <a:xfrm>
            <a:off x="-433543" y="618559"/>
            <a:ext cx="9603275" cy="1049235"/>
          </a:xfrm>
        </p:spPr>
        <p:txBody>
          <a:bodyPr>
            <a:normAutofit fontScale="90000"/>
          </a:bodyPr>
          <a:lstStyle/>
          <a:p>
            <a:pPr algn="ctr"/>
            <a:r>
              <a:rPr lang="en-US" sz="6600" dirty="0">
                <a:latin typeface="Algerian" panose="04020705040A02060702" pitchFamily="82" charset="0"/>
              </a:rPr>
              <a:t>GOOGLE PLAY STORE:</a:t>
            </a:r>
          </a:p>
        </p:txBody>
      </p:sp>
      <p:sp>
        <p:nvSpPr>
          <p:cNvPr id="3" name="Content Placeholder 2">
            <a:extLst>
              <a:ext uri="{FF2B5EF4-FFF2-40B4-BE49-F238E27FC236}">
                <a16:creationId xmlns:a16="http://schemas.microsoft.com/office/drawing/2014/main" id="{2F38E6AF-05FF-6FF8-BA73-513018C37EFC}"/>
              </a:ext>
            </a:extLst>
          </p:cNvPr>
          <p:cNvSpPr>
            <a:spLocks noGrp="1"/>
          </p:cNvSpPr>
          <p:nvPr>
            <p:ph idx="1"/>
          </p:nvPr>
        </p:nvSpPr>
        <p:spPr>
          <a:xfrm>
            <a:off x="152867" y="2079232"/>
            <a:ext cx="7975133" cy="3450613"/>
          </a:xfrm>
        </p:spPr>
        <p:txBody>
          <a:bodyPr>
            <a:normAutofit/>
          </a:bodyPr>
          <a:lstStyle/>
          <a:p>
            <a:pPr algn="just"/>
            <a:r>
              <a:rPr lang="en-US" sz="2400" dirty="0">
                <a:effectLst/>
                <a:latin typeface="Arial" panose="020B0604020202020204" pitchFamily="34" charset="0"/>
                <a:ea typeface="Calibri" panose="020F0502020204030204" pitchFamily="34" charset="0"/>
                <a:cs typeface="Times New Roman" panose="02020603050405020304" pitchFamily="18" charset="0"/>
              </a:rPr>
              <a:t>Google Play Store is a </a:t>
            </a:r>
            <a:r>
              <a:rPr lang="en-US" sz="2400" b="1" dirty="0">
                <a:latin typeface="Arial" panose="020B0604020202020204" pitchFamily="34" charset="0"/>
                <a:ea typeface="Calibri" panose="020F0502020204030204" pitchFamily="34" charset="0"/>
                <a:cs typeface="Times New Roman" panose="02020603050405020304" pitchFamily="18" charset="0"/>
              </a:rPr>
              <a:t>digital distribution</a:t>
            </a:r>
            <a:r>
              <a:rPr lang="en-US" sz="2400" b="1" dirty="0">
                <a:effectLst/>
                <a:latin typeface="Arial" panose="020B0604020202020204" pitchFamily="34" charset="0"/>
                <a:ea typeface="Calibri" panose="020F0502020204030204" pitchFamily="34" charset="0"/>
                <a:cs typeface="Times New Roman" panose="02020603050405020304" pitchFamily="18" charset="0"/>
              </a:rPr>
              <a:t> service </a:t>
            </a:r>
            <a:r>
              <a:rPr lang="en-US" sz="2400" dirty="0">
                <a:effectLst/>
                <a:latin typeface="Arial" panose="020B0604020202020204" pitchFamily="34" charset="0"/>
                <a:ea typeface="Calibri" panose="020F0502020204030204" pitchFamily="34" charset="0"/>
                <a:cs typeface="Times New Roman" panose="02020603050405020304" pitchFamily="18" charset="0"/>
              </a:rPr>
              <a:t>operated and developed by </a:t>
            </a:r>
            <a:r>
              <a:rPr lang="en-US" sz="2400" dirty="0">
                <a:latin typeface="Arial" panose="020B0604020202020204" pitchFamily="34" charset="0"/>
                <a:ea typeface="Calibri" panose="020F0502020204030204" pitchFamily="34" charset="0"/>
                <a:cs typeface="Times New Roman" panose="02020603050405020304" pitchFamily="18" charset="0"/>
              </a:rPr>
              <a:t>Google</a:t>
            </a:r>
            <a:r>
              <a:rPr lang="en-US" sz="2400" dirty="0">
                <a:effectLst/>
                <a:latin typeface="Arial" panose="020B0604020202020204" pitchFamily="34" charset="0"/>
                <a:ea typeface="Calibri" panose="020F0502020204030204" pitchFamily="34" charset="0"/>
                <a:cs typeface="Times New Roman" panose="02020603050405020304" pitchFamily="18" charset="0"/>
              </a:rPr>
              <a:t>. It serves as the official app store for certified devices running on the </a:t>
            </a:r>
            <a:r>
              <a:rPr lang="en-US" sz="2400" dirty="0">
                <a:latin typeface="Arial" panose="020B0604020202020204" pitchFamily="34" charset="0"/>
                <a:ea typeface="Calibri" panose="020F0502020204030204" pitchFamily="34" charset="0"/>
                <a:cs typeface="Times New Roman" panose="02020603050405020304" pitchFamily="18" charset="0"/>
              </a:rPr>
              <a:t>Android operating system</a:t>
            </a:r>
            <a:r>
              <a:rPr lang="en-US" sz="2400" dirty="0">
                <a:effectLst/>
                <a:latin typeface="Arial" panose="020B0604020202020204" pitchFamily="34" charset="0"/>
                <a:ea typeface="Calibri" panose="020F0502020204030204" pitchFamily="34" charset="0"/>
                <a:cs typeface="Times New Roman" panose="02020603050405020304" pitchFamily="18" charset="0"/>
              </a:rPr>
              <a:t> and </a:t>
            </a:r>
            <a:r>
              <a:rPr lang="en-US" sz="2400" dirty="0">
                <a:latin typeface="Arial" panose="020B0604020202020204" pitchFamily="34" charset="0"/>
                <a:ea typeface="Calibri" panose="020F0502020204030204" pitchFamily="34" charset="0"/>
                <a:cs typeface="Times New Roman" panose="02020603050405020304" pitchFamily="18" charset="0"/>
              </a:rPr>
              <a:t>its derivatives</a:t>
            </a:r>
            <a:r>
              <a:rPr lang="en-US" sz="2400" dirty="0">
                <a:effectLst/>
                <a:latin typeface="Arial" panose="020B0604020202020204" pitchFamily="34" charset="0"/>
                <a:ea typeface="Calibri" panose="020F0502020204030204" pitchFamily="34" charset="0"/>
                <a:cs typeface="Times New Roman" panose="02020603050405020304" pitchFamily="18" charset="0"/>
              </a:rPr>
              <a:t>, as well as </a:t>
            </a:r>
            <a:r>
              <a:rPr lang="en-US" sz="2400" dirty="0">
                <a:latin typeface="Arial" panose="020B0604020202020204" pitchFamily="34" charset="0"/>
                <a:ea typeface="Calibri" panose="020F0502020204030204" pitchFamily="34" charset="0"/>
                <a:cs typeface="Times New Roman" panose="02020603050405020304" pitchFamily="18" charset="0"/>
              </a:rPr>
              <a:t>Chrome OS</a:t>
            </a:r>
            <a:r>
              <a:rPr lang="en-US" sz="2400" dirty="0">
                <a:effectLst/>
                <a:latin typeface="Arial" panose="020B0604020202020204" pitchFamily="34" charset="0"/>
                <a:ea typeface="Calibri" panose="020F0502020204030204" pitchFamily="34" charset="0"/>
                <a:cs typeface="Times New Roman" panose="02020603050405020304" pitchFamily="18" charset="0"/>
              </a:rPr>
              <a:t>, allowing users to browse and download applications developed with the </a:t>
            </a:r>
            <a:r>
              <a:rPr lang="en-US" sz="2400" dirty="0">
                <a:latin typeface="Arial" panose="020B0604020202020204" pitchFamily="34" charset="0"/>
                <a:ea typeface="Calibri" panose="020F0502020204030204" pitchFamily="34" charset="0"/>
                <a:cs typeface="Times New Roman" panose="02020603050405020304" pitchFamily="18" charset="0"/>
              </a:rPr>
              <a:t>Android software development kit</a:t>
            </a:r>
            <a:r>
              <a:rPr lang="en-US" sz="2400" dirty="0">
                <a:effectLst/>
                <a:latin typeface="Arial" panose="020B0604020202020204" pitchFamily="34" charset="0"/>
                <a:ea typeface="Calibri" panose="020F0502020204030204" pitchFamily="34" charset="0"/>
                <a:cs typeface="Times New Roman" panose="02020603050405020304" pitchFamily="18" charset="0"/>
              </a:rPr>
              <a:t> (SDK) and published through Google.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text&#10;&#10;Description automatically generated">
            <a:extLst>
              <a:ext uri="{FF2B5EF4-FFF2-40B4-BE49-F238E27FC236}">
                <a16:creationId xmlns:a16="http://schemas.microsoft.com/office/drawing/2014/main" id="{8B863E91-428C-E799-E994-7D733503CD2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842" r="4300" b="4"/>
          <a:stretch/>
        </p:blipFill>
        <p:spPr>
          <a:xfrm>
            <a:off x="8377986" y="1219200"/>
            <a:ext cx="3445714" cy="46862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4949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9B45-41D9-227B-BD63-A3681C9ECFC1}"/>
              </a:ext>
            </a:extLst>
          </p:cNvPr>
          <p:cNvSpPr>
            <a:spLocks noGrp="1"/>
          </p:cNvSpPr>
          <p:nvPr>
            <p:ph type="title"/>
          </p:nvPr>
        </p:nvSpPr>
        <p:spPr/>
        <p:txBody>
          <a:bodyPr/>
          <a:lstStyle/>
          <a:p>
            <a:pPr algn="ctr"/>
            <a:r>
              <a:rPr lang="en-US" sz="3600">
                <a:latin typeface="Algerian" pitchFamily="82" charset="0"/>
              </a:rPr>
              <a:t>History:</a:t>
            </a:r>
            <a:r>
              <a:rPr lang="en-US"/>
              <a:t> </a:t>
            </a:r>
            <a:endParaRPr lang="en-US" dirty="0"/>
          </a:p>
        </p:txBody>
      </p:sp>
      <p:graphicFrame>
        <p:nvGraphicFramePr>
          <p:cNvPr id="9" name="Content Placeholder 2">
            <a:extLst>
              <a:ext uri="{FF2B5EF4-FFF2-40B4-BE49-F238E27FC236}">
                <a16:creationId xmlns:a16="http://schemas.microsoft.com/office/drawing/2014/main" id="{58EA067D-58B8-6F99-3C75-38F9F265B03E}"/>
              </a:ext>
            </a:extLst>
          </p:cNvPr>
          <p:cNvGraphicFramePr>
            <a:graphicFrameLocks noGrp="1"/>
          </p:cNvGraphicFramePr>
          <p:nvPr>
            <p:ph idx="1"/>
          </p:nvPr>
        </p:nvGraphicFramePr>
        <p:xfrm>
          <a:off x="685800" y="1704745"/>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878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7C765-10A7-9D19-35E1-114E883079DE}"/>
              </a:ext>
            </a:extLst>
          </p:cNvPr>
          <p:cNvSpPr>
            <a:spLocks noGrp="1"/>
          </p:cNvSpPr>
          <p:nvPr>
            <p:ph idx="1"/>
          </p:nvPr>
        </p:nvSpPr>
        <p:spPr>
          <a:xfrm>
            <a:off x="684516" y="1490937"/>
            <a:ext cx="6520985" cy="3868338"/>
          </a:xfrm>
        </p:spPr>
        <p:txBody>
          <a:bodyPr>
            <a:normAutofit fontScale="77500" lnSpcReduction="20000"/>
          </a:bodyPr>
          <a:lstStyle/>
          <a:p>
            <a:pPr marL="0" indent="0">
              <a:buNone/>
            </a:pPr>
            <a:r>
              <a:rPr lang="en-GB" sz="3100" dirty="0" err="1">
                <a:latin typeface="Arial" panose="020B0604020202020204" pitchFamily="34" charset="0"/>
                <a:cs typeface="Arial" panose="020B0604020202020204" pitchFamily="34" charset="0"/>
              </a:rPr>
              <a:t>Cont</a:t>
            </a:r>
            <a:r>
              <a:rPr lang="en-GB" sz="3100" dirty="0">
                <a:latin typeface="Arial" panose="020B0604020202020204" pitchFamily="34" charset="0"/>
                <a:cs typeface="Arial" panose="020B0604020202020204" pitchFamily="34" charset="0"/>
              </a:rPr>
              <a:t>…</a:t>
            </a:r>
          </a:p>
          <a:p>
            <a:r>
              <a:rPr lang="en-GB" sz="3100" dirty="0">
                <a:latin typeface="Arial" panose="020B0604020202020204" pitchFamily="34" charset="0"/>
                <a:cs typeface="Arial" panose="020B0604020202020204" pitchFamily="34" charset="0"/>
              </a:rPr>
              <a:t>In March 2012, the Android Market was </a:t>
            </a:r>
            <a:r>
              <a:rPr lang="en-GB" sz="3100" b="1" dirty="0">
                <a:latin typeface="Arial" panose="020B0604020202020204" pitchFamily="34" charset="0"/>
                <a:cs typeface="Arial" panose="020B0604020202020204" pitchFamily="34" charset="0"/>
              </a:rPr>
              <a:t>rebranded as Google Play </a:t>
            </a:r>
            <a:r>
              <a:rPr lang="en-GB" sz="3100" dirty="0">
                <a:latin typeface="Arial" panose="020B0604020202020204" pitchFamily="34" charset="0"/>
                <a:cs typeface="Arial" panose="020B0604020202020204" pitchFamily="34" charset="0"/>
              </a:rPr>
              <a:t>and in May 2012, Google introduced in-app subscriptions to Google Play</a:t>
            </a:r>
            <a:r>
              <a:rPr lang="en-GB" sz="3100" b="1" dirty="0">
                <a:latin typeface="Arial" panose="020B0604020202020204" pitchFamily="34" charset="0"/>
                <a:cs typeface="Arial" panose="020B0604020202020204" pitchFamily="34" charset="0"/>
              </a:rPr>
              <a:t>.</a:t>
            </a:r>
          </a:p>
          <a:p>
            <a:pPr marL="0" indent="0">
              <a:buNone/>
            </a:pPr>
            <a:endParaRPr lang="en-US" sz="3100" dirty="0">
              <a:latin typeface="Arial" panose="020B0604020202020204" pitchFamily="34" charset="0"/>
              <a:cs typeface="Arial" panose="020B0604020202020204" pitchFamily="34" charset="0"/>
            </a:endParaRPr>
          </a:p>
          <a:p>
            <a:r>
              <a:rPr lang="en-GB" sz="3100" dirty="0">
                <a:latin typeface="Arial" panose="020B0604020202020204" pitchFamily="34" charset="0"/>
                <a:cs typeface="Arial" panose="020B0604020202020204" pitchFamily="34" charset="0"/>
              </a:rPr>
              <a:t>In April 2016, Google introduced a </a:t>
            </a:r>
            <a:r>
              <a:rPr lang="en-GB" sz="3100" b="1" dirty="0">
                <a:latin typeface="Arial" panose="020B0604020202020204" pitchFamily="34" charset="0"/>
                <a:cs typeface="Arial" panose="020B0604020202020204" pitchFamily="34" charset="0"/>
              </a:rPr>
              <a:t>redesign of play applications</a:t>
            </a:r>
            <a:r>
              <a:rPr lang="en-GB" sz="3100" dirty="0">
                <a:latin typeface="Arial" panose="020B0604020202020204" pitchFamily="34" charset="0"/>
                <a:cs typeface="Arial" panose="020B0604020202020204" pitchFamily="34" charset="0"/>
              </a:rPr>
              <a:t>. The new icons were similar to the old icons, but the primary goal was to provide a consistent look across all devices.</a:t>
            </a:r>
          </a:p>
          <a:p>
            <a:endParaRPr lang="en-US" dirty="0"/>
          </a:p>
        </p:txBody>
      </p:sp>
      <p:pic>
        <p:nvPicPr>
          <p:cNvPr id="5" name="Picture 3">
            <a:extLst>
              <a:ext uri="{FF2B5EF4-FFF2-40B4-BE49-F238E27FC236}">
                <a16:creationId xmlns:a16="http://schemas.microsoft.com/office/drawing/2014/main" id="{2D98C76D-CC98-A205-A120-483660D34F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03" r="22828" b="2"/>
          <a:stretch/>
        </p:blipFill>
        <p:spPr bwMode="auto">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1"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3" name="Straight Connector 12">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3"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5" name="Straight Connector 94">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4" name="Picture 5" descr="TechGlobeX: Download Google Play Store .APK Latest Version for Android via  Direct Links">
            <a:extLst>
              <a:ext uri="{FF2B5EF4-FFF2-40B4-BE49-F238E27FC236}">
                <a16:creationId xmlns:a16="http://schemas.microsoft.com/office/drawing/2014/main" id="{531E7BA0-8A89-B179-72AF-31F9D4CA12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89" r="9231" b="2"/>
          <a:stretch/>
        </p:blipFill>
        <p:spPr bwMode="auto">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8912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507A-980F-336E-E86A-79EEAD5EC947}"/>
              </a:ext>
            </a:extLst>
          </p:cNvPr>
          <p:cNvSpPr>
            <a:spLocks noGrp="1"/>
          </p:cNvSpPr>
          <p:nvPr>
            <p:ph type="title"/>
          </p:nvPr>
        </p:nvSpPr>
        <p:spPr/>
        <p:txBody>
          <a:bodyPr/>
          <a:lstStyle/>
          <a:p>
            <a:pPr algn="ctr"/>
            <a:r>
              <a:rPr lang="en-US" sz="3600" b="1" dirty="0">
                <a:latin typeface="Algerian" pitchFamily="82" charset="0"/>
              </a:rPr>
              <a:t>How  Google play store works?</a:t>
            </a:r>
            <a:endParaRPr lang="en-US" dirty="0"/>
          </a:p>
        </p:txBody>
      </p:sp>
      <p:sp>
        <p:nvSpPr>
          <p:cNvPr id="3" name="Content Placeholder 2">
            <a:extLst>
              <a:ext uri="{FF2B5EF4-FFF2-40B4-BE49-F238E27FC236}">
                <a16:creationId xmlns:a16="http://schemas.microsoft.com/office/drawing/2014/main" id="{A61E6DCE-668C-ABA9-1F31-1AEC380D1B30}"/>
              </a:ext>
            </a:extLst>
          </p:cNvPr>
          <p:cNvSpPr>
            <a:spLocks noGrp="1"/>
          </p:cNvSpPr>
          <p:nvPr>
            <p:ph idx="1"/>
          </p:nvPr>
        </p:nvSpPr>
        <p:spPr>
          <a:xfrm>
            <a:off x="685800" y="1833954"/>
            <a:ext cx="10131425" cy="3649133"/>
          </a:xfrm>
        </p:spPr>
        <p:txBody>
          <a:bodyPr/>
          <a:lstStyle/>
          <a:p>
            <a:r>
              <a:rPr lang="en-GB" sz="2400" dirty="0">
                <a:latin typeface="Arial" panose="020B0604020202020204" pitchFamily="34" charset="0"/>
                <a:cs typeface="Arial" panose="020B0604020202020204" pitchFamily="34" charset="0"/>
              </a:rPr>
              <a:t>Google Play is </a:t>
            </a:r>
            <a:r>
              <a:rPr lang="en-GB" sz="2400" b="1" dirty="0">
                <a:latin typeface="Arial" panose="020B0604020202020204" pitchFamily="34" charset="0"/>
                <a:cs typeface="Arial" panose="020B0604020202020204" pitchFamily="34" charset="0"/>
              </a:rPr>
              <a:t>an online store where people go to find their favourite apps, games, movies, TV shows, books, and more</a:t>
            </a:r>
            <a:r>
              <a:rPr lang="en-GB" sz="2400" dirty="0">
                <a:latin typeface="Arial" panose="020B0604020202020204" pitchFamily="34" charset="0"/>
                <a:cs typeface="Arial" panose="020B0604020202020204" pitchFamily="34" charset="0"/>
              </a:rPr>
              <a:t>. It provides 2 million apps &amp; games to billions of people around the world.</a:t>
            </a:r>
          </a:p>
          <a:p>
            <a:pPr marL="0" indent="0">
              <a:buNone/>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One  can install </a:t>
            </a:r>
            <a:r>
              <a:rPr lang="en-GB" sz="2400" b="1" dirty="0">
                <a:latin typeface="Arial" panose="020B0604020202020204" pitchFamily="34" charset="0"/>
                <a:cs typeface="Arial" panose="020B0604020202020204" pitchFamily="34" charset="0"/>
              </a:rPr>
              <a:t>apps, games, and digital content</a:t>
            </a:r>
            <a:r>
              <a:rPr lang="en-GB" sz="2400" dirty="0">
                <a:latin typeface="Arial" panose="020B0604020202020204" pitchFamily="34" charset="0"/>
                <a:cs typeface="Arial" panose="020B0604020202020204" pitchFamily="34" charset="0"/>
              </a:rPr>
              <a:t> on one’s device from the Google Play Store. Some content is available at no charge, and some you need to buy.</a:t>
            </a:r>
          </a:p>
          <a:p>
            <a:endParaRPr lang="en-US" dirty="0"/>
          </a:p>
        </p:txBody>
      </p:sp>
    </p:spTree>
    <p:extLst>
      <p:ext uri="{BB962C8B-B14F-4D97-AF65-F5344CB8AC3E}">
        <p14:creationId xmlns:p14="http://schemas.microsoft.com/office/powerpoint/2010/main" val="200294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C04E-99CC-5420-B0E1-F65A38307581}"/>
              </a:ext>
            </a:extLst>
          </p:cNvPr>
          <p:cNvSpPr>
            <a:spLocks noGrp="1"/>
          </p:cNvSpPr>
          <p:nvPr>
            <p:ph type="title"/>
          </p:nvPr>
        </p:nvSpPr>
        <p:spPr>
          <a:xfrm>
            <a:off x="685802" y="609600"/>
            <a:ext cx="7981120" cy="1456267"/>
          </a:xfrm>
        </p:spPr>
        <p:txBody>
          <a:bodyPr>
            <a:normAutofit/>
          </a:bodyPr>
          <a:lstStyle/>
          <a:p>
            <a:r>
              <a:rPr lang="en-US" dirty="0">
                <a:latin typeface="Algerian" pitchFamily="82" charset="0"/>
              </a:rPr>
              <a:t>Benefits of google  play store?</a:t>
            </a:r>
            <a:endParaRPr lang="en-US" dirty="0"/>
          </a:p>
        </p:txBody>
      </p:sp>
      <p:sp>
        <p:nvSpPr>
          <p:cNvPr id="3" name="Content Placeholder 2">
            <a:extLst>
              <a:ext uri="{FF2B5EF4-FFF2-40B4-BE49-F238E27FC236}">
                <a16:creationId xmlns:a16="http://schemas.microsoft.com/office/drawing/2014/main" id="{B5595671-1DC9-BACD-F901-EE202FE7E392}"/>
              </a:ext>
            </a:extLst>
          </p:cNvPr>
          <p:cNvSpPr>
            <a:spLocks noGrp="1"/>
          </p:cNvSpPr>
          <p:nvPr>
            <p:ph idx="1"/>
          </p:nvPr>
        </p:nvSpPr>
        <p:spPr>
          <a:xfrm>
            <a:off x="685802" y="2065867"/>
            <a:ext cx="6282266" cy="3877733"/>
          </a:xfrm>
        </p:spPr>
        <p:txBody>
          <a:bodyPr>
            <a:normAutofit fontScale="55000" lnSpcReduction="20000"/>
          </a:bodyPr>
          <a:lstStyle/>
          <a:p>
            <a:r>
              <a:rPr lang="en-US" sz="3800" dirty="0">
                <a:latin typeface="Arial" panose="020B0604020202020204" pitchFamily="34" charset="0"/>
                <a:cs typeface="Arial" panose="020B0604020202020204" pitchFamily="34" charset="0"/>
              </a:rPr>
              <a:t>It is quite user friendly.</a:t>
            </a:r>
            <a:endParaRPr lang="en-GB" sz="3800" dirty="0">
              <a:latin typeface="Arial" panose="020B0604020202020204" pitchFamily="34" charset="0"/>
              <a:cs typeface="Arial" panose="020B0604020202020204" pitchFamily="34" charset="0"/>
            </a:endParaRPr>
          </a:p>
          <a:p>
            <a:r>
              <a:rPr lang="en-US" sz="3800" dirty="0">
                <a:latin typeface="Arial" panose="020B0604020202020204" pitchFamily="34" charset="0"/>
                <a:cs typeface="Arial" panose="020B0604020202020204" pitchFamily="34" charset="0"/>
              </a:rPr>
              <a:t>One can easily download an install apps of appropriate size.</a:t>
            </a:r>
          </a:p>
          <a:p>
            <a:r>
              <a:rPr lang="en-US" sz="4000" dirty="0">
                <a:latin typeface="Arial" panose="020B0604020202020204" pitchFamily="34" charset="0"/>
                <a:cs typeface="Arial" panose="020B0604020202020204" pitchFamily="34" charset="0"/>
              </a:rPr>
              <a:t>96.4% apps are free</a:t>
            </a:r>
            <a:endParaRPr lang="en-GB" sz="3800" dirty="0">
              <a:latin typeface="Arial" panose="020B0604020202020204" pitchFamily="34" charset="0"/>
              <a:cs typeface="Arial" panose="020B0604020202020204" pitchFamily="34" charset="0"/>
            </a:endParaRPr>
          </a:p>
          <a:p>
            <a:r>
              <a:rPr lang="en-GB" sz="3800" dirty="0">
                <a:latin typeface="Arial" panose="020B0604020202020204" pitchFamily="34" charset="0"/>
                <a:cs typeface="Arial" panose="020B0604020202020204" pitchFamily="34" charset="0"/>
              </a:rPr>
              <a:t>It warns you about potentially harmful apps.</a:t>
            </a:r>
          </a:p>
          <a:p>
            <a:r>
              <a:rPr lang="en-GB" sz="3800" dirty="0">
                <a:latin typeface="Arial" panose="020B0604020202020204" pitchFamily="34" charset="0"/>
                <a:cs typeface="Arial" panose="020B0604020202020204" pitchFamily="34" charset="0"/>
              </a:rPr>
              <a:t>One can uninstall unnecessary app.</a:t>
            </a:r>
          </a:p>
          <a:p>
            <a:r>
              <a:rPr lang="en-GB" sz="3800" dirty="0">
                <a:latin typeface="Arial" panose="020B0604020202020204" pitchFamily="34" charset="0"/>
                <a:cs typeface="Arial" panose="020B0604020202020204" pitchFamily="34" charset="0"/>
              </a:rPr>
              <a:t>It sends privacy alerts about apps that can get user permissions to access personal information, violating our developer policy.</a:t>
            </a:r>
          </a:p>
          <a:p>
            <a:r>
              <a:rPr lang="en-GB" sz="3800" dirty="0">
                <a:latin typeface="Arial" panose="020B0604020202020204" pitchFamily="34" charset="0"/>
                <a:cs typeface="Arial" panose="020B0604020202020204" pitchFamily="34" charset="0"/>
              </a:rPr>
              <a:t>It may reset app permissions to protect your privacy on certain Android versions.</a:t>
            </a:r>
          </a:p>
          <a:p>
            <a:endParaRPr lang="en-US" sz="1700" dirty="0"/>
          </a:p>
        </p:txBody>
      </p:sp>
      <p:pic>
        <p:nvPicPr>
          <p:cNvPr id="8" name="Picture 7" descr="Graphical user interface, application, website&#10;&#10;Description automatically generated">
            <a:extLst>
              <a:ext uri="{FF2B5EF4-FFF2-40B4-BE49-F238E27FC236}">
                <a16:creationId xmlns:a16="http://schemas.microsoft.com/office/drawing/2014/main" id="{01F0CE18-94DB-6162-063A-4A6414EC54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90936" y="2297962"/>
            <a:ext cx="3445714" cy="21858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B8C5AF15-1261-7E46-C2FF-1396FD679A38}"/>
              </a:ext>
            </a:extLst>
          </p:cNvPr>
          <p:cNvSpPr txBox="1"/>
          <p:nvPr/>
        </p:nvSpPr>
        <p:spPr>
          <a:xfrm>
            <a:off x="8596559" y="4283781"/>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navigaweb.net/2014/08/guida-android-per-essere-esperto-del.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3450733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2D1E-84E6-45E6-96BC-AAC7C0B7E75B}"/>
              </a:ext>
            </a:extLst>
          </p:cNvPr>
          <p:cNvSpPr>
            <a:spLocks noGrp="1"/>
          </p:cNvSpPr>
          <p:nvPr>
            <p:ph type="title"/>
          </p:nvPr>
        </p:nvSpPr>
        <p:spPr>
          <a:xfrm>
            <a:off x="685801" y="718930"/>
            <a:ext cx="10131425" cy="1456267"/>
          </a:xfrm>
        </p:spPr>
        <p:txBody>
          <a:bodyPr/>
          <a:lstStyle/>
          <a:p>
            <a:r>
              <a:rPr lang="en-GB" dirty="0">
                <a:latin typeface="Algerian" panose="04020705040A02060702" pitchFamily="82" charset="0"/>
              </a:rPr>
              <a:t>What are the features of Play Store?</a:t>
            </a:r>
            <a:br>
              <a:rPr lang="en-GB"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005086FE-A7A2-1393-A0CB-BC84A1205604}"/>
              </a:ext>
            </a:extLst>
          </p:cNvPr>
          <p:cNvSpPr>
            <a:spLocks noGrp="1"/>
          </p:cNvSpPr>
          <p:nvPr>
            <p:ph idx="1"/>
          </p:nvPr>
        </p:nvSpPr>
        <p:spPr>
          <a:xfrm>
            <a:off x="795131" y="1604433"/>
            <a:ext cx="10131425" cy="3649133"/>
          </a:xfrm>
        </p:spPr>
        <p:txBody>
          <a:bodyPr/>
          <a:lstStyle/>
          <a:p>
            <a:r>
              <a:rPr lang="en-GB" sz="2400" dirty="0">
                <a:latin typeface="Arial" panose="020B0604020202020204" pitchFamily="34" charset="0"/>
                <a:cs typeface="Arial" panose="020B0604020202020204" pitchFamily="34" charset="0"/>
              </a:rPr>
              <a:t>Google Play has also served as a digital media store, offering </a:t>
            </a:r>
            <a:r>
              <a:rPr lang="en-GB" sz="2400" b="1" dirty="0">
                <a:latin typeface="Arial" panose="020B0604020202020204" pitchFamily="34" charset="0"/>
                <a:cs typeface="Arial" panose="020B0604020202020204" pitchFamily="34" charset="0"/>
              </a:rPr>
              <a:t>games, music, books, movies, and television programs</a:t>
            </a:r>
            <a:r>
              <a:rPr lang="en-GB" sz="2400" dirty="0">
                <a:latin typeface="Arial" panose="020B0604020202020204" pitchFamily="34" charset="0"/>
                <a:cs typeface="Arial" panose="020B0604020202020204" pitchFamily="34" charset="0"/>
              </a:rPr>
              <a:t>. </a:t>
            </a:r>
          </a:p>
          <a:p>
            <a:r>
              <a:rPr lang="en-GB" sz="2400" dirty="0">
                <a:latin typeface="Arial" panose="020B0604020202020204" pitchFamily="34" charset="0"/>
                <a:cs typeface="Arial" panose="020B0604020202020204" pitchFamily="34" charset="0"/>
              </a:rPr>
              <a:t>Content that has been purchased on Google Play Movies &amp; TV and Google Play Books can be accessed on a web browser and through the Android and iOS apps.</a:t>
            </a:r>
          </a:p>
          <a:p>
            <a:r>
              <a:rPr lang="en-US" sz="2400" b="1" dirty="0">
                <a:latin typeface="Arial" panose="020B0604020202020204" pitchFamily="34" charset="0"/>
                <a:cs typeface="Arial" panose="020B0604020202020204" pitchFamily="34" charset="0"/>
              </a:rPr>
              <a:t>Statistics:</a:t>
            </a:r>
          </a:p>
          <a:p>
            <a:pPr lvl="1"/>
            <a:r>
              <a:rPr lang="en-US" sz="2200" dirty="0">
                <a:latin typeface="Arial" panose="020B0604020202020204" pitchFamily="34" charset="0"/>
                <a:cs typeface="Arial" panose="020B0604020202020204" pitchFamily="34" charset="0"/>
              </a:rPr>
              <a:t>3739 apps added per day.</a:t>
            </a:r>
          </a:p>
          <a:p>
            <a:pPr lvl="1"/>
            <a:r>
              <a:rPr lang="en-US" sz="2200" dirty="0">
                <a:latin typeface="Arial" panose="020B0604020202020204" pitchFamily="34" charset="0"/>
                <a:cs typeface="Arial" panose="020B0604020202020204" pitchFamily="34" charset="0"/>
              </a:rPr>
              <a:t>Currently 3.48 million apps</a:t>
            </a:r>
            <a:endParaRPr lang="en-GB"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19039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88C7-3149-64D4-9509-8F264E9745C1}"/>
              </a:ext>
            </a:extLst>
          </p:cNvPr>
          <p:cNvSpPr>
            <a:spLocks noGrp="1"/>
          </p:cNvSpPr>
          <p:nvPr>
            <p:ph type="title"/>
          </p:nvPr>
        </p:nvSpPr>
        <p:spPr>
          <a:xfrm>
            <a:off x="685802" y="609600"/>
            <a:ext cx="6282266" cy="1456267"/>
          </a:xfrm>
        </p:spPr>
        <p:txBody>
          <a:bodyPr>
            <a:normAutofit/>
          </a:bodyPr>
          <a:lstStyle/>
          <a:p>
            <a:r>
              <a:rPr lang="en-US" dirty="0">
                <a:latin typeface="Algerian" panose="04020705040A02060702" pitchFamily="82" charset="0"/>
              </a:rPr>
              <a:t>Difference between app store and play store:</a:t>
            </a:r>
          </a:p>
        </p:txBody>
      </p:sp>
      <p:sp>
        <p:nvSpPr>
          <p:cNvPr id="3" name="Content Placeholder 2">
            <a:extLst>
              <a:ext uri="{FF2B5EF4-FFF2-40B4-BE49-F238E27FC236}">
                <a16:creationId xmlns:a16="http://schemas.microsoft.com/office/drawing/2014/main" id="{7815224C-47A2-5DEB-2AEF-0ACB5C85D737}"/>
              </a:ext>
            </a:extLst>
          </p:cNvPr>
          <p:cNvSpPr>
            <a:spLocks noGrp="1"/>
          </p:cNvSpPr>
          <p:nvPr>
            <p:ph idx="1"/>
          </p:nvPr>
        </p:nvSpPr>
        <p:spPr>
          <a:xfrm>
            <a:off x="697525" y="2157046"/>
            <a:ext cx="6282266" cy="4100363"/>
          </a:xfrm>
        </p:spPr>
        <p:txBody>
          <a:bodyPr>
            <a:normAutofit fontScale="85000" lnSpcReduction="20000"/>
          </a:bodyPr>
          <a:lstStyle/>
          <a:p>
            <a:pPr>
              <a:lnSpc>
                <a:spcPct val="90000"/>
              </a:lnSpc>
            </a:pPr>
            <a:r>
              <a:rPr lang="en-GB" sz="2400" dirty="0">
                <a:latin typeface="Arial" panose="020B0604020202020204" pitchFamily="34" charset="0"/>
                <a:cs typeface="Arial" panose="020B0604020202020204" pitchFamily="34" charset="0"/>
              </a:rPr>
              <a:t>Google Play Store is</a:t>
            </a:r>
            <a:r>
              <a:rPr lang="en-GB" sz="2400" b="1" dirty="0">
                <a:latin typeface="Arial" panose="020B0604020202020204" pitchFamily="34" charset="0"/>
                <a:cs typeface="Arial" panose="020B0604020202020204" pitchFamily="34" charset="0"/>
              </a:rPr>
              <a:t> more developer friendly</a:t>
            </a:r>
            <a:r>
              <a:rPr lang="en-GB" sz="2400" dirty="0">
                <a:latin typeface="Arial" panose="020B0604020202020204" pitchFamily="34" charset="0"/>
                <a:cs typeface="Arial" panose="020B0604020202020204" pitchFamily="34" charset="0"/>
              </a:rPr>
              <a:t>, leading to a substantially larger number of both developers and apps. </a:t>
            </a:r>
          </a:p>
          <a:p>
            <a:pPr>
              <a:lnSpc>
                <a:spcPct val="90000"/>
              </a:lnSpc>
            </a:pPr>
            <a:r>
              <a:rPr lang="en-GB" sz="2400" dirty="0">
                <a:latin typeface="Arial" panose="020B0604020202020204" pitchFamily="34" charset="0"/>
                <a:cs typeface="Arial" panose="020B0604020202020204" pitchFamily="34" charset="0"/>
              </a:rPr>
              <a:t>There is </a:t>
            </a:r>
            <a:r>
              <a:rPr lang="en-GB" sz="2400" b="1" dirty="0">
                <a:latin typeface="Arial" panose="020B0604020202020204" pitchFamily="34" charset="0"/>
                <a:cs typeface="Arial" panose="020B0604020202020204" pitchFamily="34" charset="0"/>
              </a:rPr>
              <a:t>less risk in choosing to submit an app to Google Play </a:t>
            </a:r>
            <a:r>
              <a:rPr lang="en-GB" sz="2400" dirty="0">
                <a:latin typeface="Arial" panose="020B0604020202020204" pitchFamily="34" charset="0"/>
                <a:cs typeface="Arial" panose="020B0604020202020204" pitchFamily="34" charset="0"/>
              </a:rPr>
              <a:t>because the approval rate is much higher than on the App Store.</a:t>
            </a:r>
          </a:p>
          <a:p>
            <a:pPr>
              <a:lnSpc>
                <a:spcPct val="90000"/>
              </a:lnSpc>
            </a:pPr>
            <a:r>
              <a:rPr lang="en-GB" sz="2400" dirty="0">
                <a:latin typeface="Arial" panose="020B0604020202020204" pitchFamily="34" charset="0"/>
                <a:cs typeface="Arial" panose="020B0604020202020204" pitchFamily="34" charset="0"/>
              </a:rPr>
              <a:t>In fact, App Store has recently started to adopt the categorization style of Google Play Store. </a:t>
            </a:r>
          </a:p>
          <a:p>
            <a:pPr>
              <a:lnSpc>
                <a:spcPct val="90000"/>
              </a:lnSpc>
            </a:pPr>
            <a:r>
              <a:rPr lang="en-US" sz="2400" dirty="0">
                <a:latin typeface="Arial" panose="020B0604020202020204" pitchFamily="34" charset="0"/>
                <a:cs typeface="Arial" panose="020B0604020202020204" pitchFamily="34" charset="0"/>
              </a:rPr>
              <a:t>For security,</a:t>
            </a: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App Store is safer </a:t>
            </a:r>
            <a:r>
              <a:rPr lang="en-GB" sz="2400" dirty="0">
                <a:latin typeface="Arial" panose="020B0604020202020204" pitchFamily="34" charset="0"/>
                <a:cs typeface="Arial" panose="020B0604020202020204" pitchFamily="34" charset="0"/>
              </a:rPr>
              <a:t>as compared to Google Play Store. Because App Store takes considerable time in reviewing any application and then uploading on the main platform then,  Google Play Store contains some low-quality apps, and its reviews and uploading process is not as complex as compared to App Store.</a:t>
            </a:r>
          </a:p>
          <a:p>
            <a:pPr>
              <a:lnSpc>
                <a:spcPct val="90000"/>
              </a:lnSpc>
            </a:pPr>
            <a:endParaRPr lang="en-US" sz="1700" dirty="0"/>
          </a:p>
        </p:txBody>
      </p:sp>
      <p:pic>
        <p:nvPicPr>
          <p:cNvPr id="5" name="Picture 4" descr="A picture containing text, businesscard, clipart&#10;&#10;Description automatically generated">
            <a:extLst>
              <a:ext uri="{FF2B5EF4-FFF2-40B4-BE49-F238E27FC236}">
                <a16:creationId xmlns:a16="http://schemas.microsoft.com/office/drawing/2014/main" id="{FA75C750-1C7C-F6E8-5027-F73D0491A44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90936" y="2529471"/>
            <a:ext cx="3445714" cy="172285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E35324EE-A53C-537D-AFB7-D1D019555CB0}"/>
              </a:ext>
            </a:extLst>
          </p:cNvPr>
          <p:cNvSpPr txBox="1"/>
          <p:nvPr/>
        </p:nvSpPr>
        <p:spPr>
          <a:xfrm>
            <a:off x="8729608" y="4052273"/>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droidpanic.com/google-play-le-come-terreno-a-la-appstore-de-apple-pero-esta-sigue-mandando/">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767374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2" name="Picture 21" descr="A picture containing text, outdoor&#10;&#10;Description automatically generated">
            <a:extLst>
              <a:ext uri="{FF2B5EF4-FFF2-40B4-BE49-F238E27FC236}">
                <a16:creationId xmlns:a16="http://schemas.microsoft.com/office/drawing/2014/main" id="{D72F2E3D-9175-FE7F-A11D-9DF7646F0FC7}"/>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9091" t="9091"/>
          <a:stretch/>
        </p:blipFill>
        <p:spPr>
          <a:xfrm>
            <a:off x="0" y="0"/>
            <a:ext cx="12192000" cy="6858000"/>
          </a:xfrm>
          <a:prstGeom prst="rect">
            <a:avLst/>
          </a:prstGeom>
        </p:spPr>
      </p:pic>
      <p:pic>
        <p:nvPicPr>
          <p:cNvPr id="109" name="Picture 108">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11" name="Picture 110">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13"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41A5076C-0362-F32E-E212-107BF2795C6E}"/>
              </a:ext>
            </a:extLst>
          </p:cNvPr>
          <p:cNvSpPr>
            <a:spLocks noGrp="1"/>
          </p:cNvSpPr>
          <p:nvPr>
            <p:ph type="title"/>
          </p:nvPr>
        </p:nvSpPr>
        <p:spPr>
          <a:xfrm>
            <a:off x="6646332" y="2032000"/>
            <a:ext cx="4706611" cy="2819398"/>
          </a:xfrm>
        </p:spPr>
        <p:txBody>
          <a:bodyPr vert="horz" lIns="91440" tIns="45720" rIns="91440" bIns="45720" rtlCol="0" anchor="b">
            <a:normAutofit/>
          </a:bodyPr>
          <a:lstStyle/>
          <a:p>
            <a:pPr algn="r"/>
            <a:r>
              <a:rPr lang="en-US" sz="4800" dirty="0">
                <a:solidFill>
                  <a:schemeClr val="bg2">
                    <a:lumMod val="75000"/>
                  </a:schemeClr>
                </a:solidFill>
                <a:latin typeface="Algerian" panose="04020705040A02060702" pitchFamily="82" charset="0"/>
              </a:rPr>
              <a:t>Microsoft App Store</a:t>
            </a:r>
          </a:p>
        </p:txBody>
      </p:sp>
      <p:sp>
        <p:nvSpPr>
          <p:cNvPr id="102" name="TextBox 101">
            <a:extLst>
              <a:ext uri="{FF2B5EF4-FFF2-40B4-BE49-F238E27FC236}">
                <a16:creationId xmlns:a16="http://schemas.microsoft.com/office/drawing/2014/main" id="{306C66D2-89B8-43C7-30D1-F0B8B75DE07D}"/>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peoplemattersglobal.com/news/technology/microsoft-to-invest-75-mn-create-1500-jobs-in-ai-cloud-2570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4758164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3168-E4DC-E2F8-A004-A18902536001}"/>
              </a:ext>
            </a:extLst>
          </p:cNvPr>
          <p:cNvSpPr>
            <a:spLocks noGrp="1"/>
          </p:cNvSpPr>
          <p:nvPr>
            <p:ph type="title"/>
          </p:nvPr>
        </p:nvSpPr>
        <p:spPr/>
        <p:txBody>
          <a:bodyPr/>
          <a:lstStyle/>
          <a:p>
            <a:r>
              <a:rPr lang="en-US" sz="3600" dirty="0">
                <a:latin typeface="Algerian" panose="04020705040A02060702" pitchFamily="82" charset="0"/>
              </a:rPr>
              <a:t>Microsoft App Store</a:t>
            </a:r>
            <a:endParaRPr lang="en-US" dirty="0"/>
          </a:p>
        </p:txBody>
      </p:sp>
      <p:sp>
        <p:nvSpPr>
          <p:cNvPr id="3" name="Content Placeholder 2">
            <a:extLst>
              <a:ext uri="{FF2B5EF4-FFF2-40B4-BE49-F238E27FC236}">
                <a16:creationId xmlns:a16="http://schemas.microsoft.com/office/drawing/2014/main" id="{7973F599-A9CF-EEA6-D8D6-772513D637E8}"/>
              </a:ext>
            </a:extLst>
          </p:cNvPr>
          <p:cNvSpPr>
            <a:spLocks noGrp="1"/>
          </p:cNvSpPr>
          <p:nvPr>
            <p:ph idx="1"/>
          </p:nvPr>
        </p:nvSpPr>
        <p:spPr>
          <a:xfrm>
            <a:off x="685801" y="1744502"/>
            <a:ext cx="10131425" cy="3649133"/>
          </a:xfrm>
        </p:spPr>
        <p:txBody>
          <a:bodyPr/>
          <a:lstStyle/>
          <a:p>
            <a:r>
              <a:rPr lang="en-US" sz="2400" dirty="0">
                <a:latin typeface="Arial" panose="020B0604020202020204" pitchFamily="34" charset="0"/>
                <a:cs typeface="Arial" panose="020B0604020202020204" pitchFamily="34" charset="0"/>
              </a:rPr>
              <a:t>The Microsoft Store formerly called the Windows Store is an online marketplace for consumers to buy and download a variety of items. The store enables users to purchase hardware such as PCs, Surface products and Xbox consoles, or download software and digital content, including apps, games, movies or TV shows.</a:t>
            </a:r>
            <a:endParaRPr lang="en-GB"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873325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6EB6-2D38-D64B-2F69-536BDE6562A3}"/>
              </a:ext>
            </a:extLst>
          </p:cNvPr>
          <p:cNvSpPr>
            <a:spLocks noGrp="1"/>
          </p:cNvSpPr>
          <p:nvPr>
            <p:ph type="title"/>
          </p:nvPr>
        </p:nvSpPr>
        <p:spPr>
          <a:xfrm>
            <a:off x="4955458" y="639097"/>
            <a:ext cx="6593075" cy="1612490"/>
          </a:xfrm>
        </p:spPr>
        <p:txBody>
          <a:bodyPr>
            <a:normAutofit/>
          </a:bodyPr>
          <a:lstStyle/>
          <a:p>
            <a:r>
              <a:rPr lang="en-US" dirty="0">
                <a:effectLst/>
                <a:latin typeface="Algerian" panose="04020705040A02060702" pitchFamily="82" charset="0"/>
                <a:ea typeface="Calibri" panose="020F0502020204030204" pitchFamily="34" charset="0"/>
                <a:cs typeface="Times New Roman" panose="02020603050405020304" pitchFamily="18" charset="0"/>
              </a:rPr>
              <a:t>What is an App Store?</a:t>
            </a:r>
            <a:endParaRPr lang="en-US" dirty="0">
              <a:latin typeface="Algerian" panose="04020705040A02060702" pitchFamily="82" charset="0"/>
            </a:endParaRPr>
          </a:p>
        </p:txBody>
      </p:sp>
      <p:pic>
        <p:nvPicPr>
          <p:cNvPr id="11" name="Picture 10" descr="A close up of a keyboard&#10;&#10;Description automatically generated with medium confidence">
            <a:extLst>
              <a:ext uri="{FF2B5EF4-FFF2-40B4-BE49-F238E27FC236}">
                <a16:creationId xmlns:a16="http://schemas.microsoft.com/office/drawing/2014/main" id="{05F1691F-CB29-4D41-469D-11903E3E1041}"/>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077" r="38800"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DD2AB683-539B-7F1E-2B00-7E5A7B807021}"/>
              </a:ext>
            </a:extLst>
          </p:cNvPr>
          <p:cNvSpPr>
            <a:spLocks noGrp="1"/>
          </p:cNvSpPr>
          <p:nvPr>
            <p:ph idx="1"/>
          </p:nvPr>
        </p:nvSpPr>
        <p:spPr>
          <a:xfrm>
            <a:off x="4955457" y="1451569"/>
            <a:ext cx="6593075" cy="3972232"/>
          </a:xfrm>
        </p:spPr>
        <p:txBody>
          <a:bodyPr>
            <a:normAutofit/>
          </a:bodyPr>
          <a:lstStyle/>
          <a:p>
            <a:r>
              <a:rPr lang="en-US" sz="2400" dirty="0">
                <a:latin typeface="Arial" panose="020B0604020202020204" pitchFamily="34" charset="0"/>
                <a:ea typeface="Calibri" panose="020F0502020204030204" pitchFamily="34" charset="0"/>
                <a:cs typeface="Arial" panose="020B0604020202020204" pitchFamily="34" charset="0"/>
              </a:rPr>
              <a:t>A</a:t>
            </a:r>
            <a:r>
              <a:rPr lang="en-US" sz="2400" dirty="0">
                <a:effectLst/>
                <a:latin typeface="Arial" panose="020B0604020202020204" pitchFamily="34" charset="0"/>
                <a:ea typeface="Calibri" panose="020F0502020204030204" pitchFamily="34" charset="0"/>
                <a:cs typeface="Arial" panose="020B0604020202020204" pitchFamily="34" charset="0"/>
              </a:rPr>
              <a:t>n app store is an application that helps a user find </a:t>
            </a:r>
            <a:r>
              <a:rPr lang="en-US" sz="2400" dirty="0">
                <a:latin typeface="Arial" panose="020B0604020202020204" pitchFamily="34" charset="0"/>
                <a:ea typeface="Calibri" panose="020F0502020204030204" pitchFamily="34" charset="0"/>
                <a:cs typeface="Arial" panose="020B0604020202020204" pitchFamily="34" charset="0"/>
              </a:rPr>
              <a:t>software</a:t>
            </a:r>
            <a:r>
              <a:rPr lang="en-US" sz="2400" dirty="0">
                <a:effectLst/>
                <a:latin typeface="Arial" panose="020B0604020202020204" pitchFamily="34" charset="0"/>
                <a:ea typeface="Calibri" panose="020F0502020204030204" pitchFamily="34" charset="0"/>
                <a:cs typeface="Arial" panose="020B0604020202020204" pitchFamily="34" charset="0"/>
              </a:rPr>
              <a:t> and </a:t>
            </a:r>
            <a:r>
              <a:rPr lang="en-US" sz="2400" dirty="0">
                <a:latin typeface="Arial" panose="020B0604020202020204" pitchFamily="34" charset="0"/>
                <a:ea typeface="Calibri" panose="020F0502020204030204" pitchFamily="34" charset="0"/>
                <a:cs typeface="Arial" panose="020B0604020202020204" pitchFamily="34" charset="0"/>
              </a:rPr>
              <a:t>install</a:t>
            </a:r>
            <a:r>
              <a:rPr lang="en-US" sz="2400" dirty="0">
                <a:effectLst/>
                <a:latin typeface="Arial" panose="020B0604020202020204" pitchFamily="34" charset="0"/>
                <a:ea typeface="Calibri" panose="020F0502020204030204" pitchFamily="34" charset="0"/>
                <a:cs typeface="Arial" panose="020B0604020202020204" pitchFamily="34" charset="0"/>
              </a:rPr>
              <a:t> it on their </a:t>
            </a:r>
            <a:r>
              <a:rPr lang="en-US" sz="2400" dirty="0">
                <a:latin typeface="Arial" panose="020B0604020202020204" pitchFamily="34" charset="0"/>
                <a:ea typeface="Calibri" panose="020F0502020204030204" pitchFamily="34" charset="0"/>
                <a:cs typeface="Arial" panose="020B0604020202020204" pitchFamily="34" charset="0"/>
              </a:rPr>
              <a:t>computer</a:t>
            </a:r>
            <a:r>
              <a:rPr lang="en-US" sz="2400" dirty="0">
                <a:effectLst/>
                <a:latin typeface="Arial" panose="020B0604020202020204" pitchFamily="34" charset="0"/>
                <a:ea typeface="Calibri" panose="020F0502020204030204" pitchFamily="34" charset="0"/>
                <a:cs typeface="Arial" panose="020B0604020202020204" pitchFamily="34" charset="0"/>
              </a:rPr>
              <a:t> or </a:t>
            </a:r>
            <a:r>
              <a:rPr lang="en-US" sz="2400" dirty="0">
                <a:latin typeface="Arial" panose="020B0604020202020204" pitchFamily="34" charset="0"/>
                <a:ea typeface="Calibri" panose="020F0502020204030204" pitchFamily="34" charset="0"/>
                <a:cs typeface="Arial" panose="020B0604020202020204" pitchFamily="34" charset="0"/>
              </a:rPr>
              <a:t>mobile device</a:t>
            </a:r>
            <a:r>
              <a:rPr lang="en-US" sz="2400" dirty="0">
                <a:effectLst/>
                <a:latin typeface="Arial" panose="020B0604020202020204" pitchFamily="34" charset="0"/>
                <a:ea typeface="Calibri" panose="020F0502020204030204" pitchFamily="34" charset="0"/>
                <a:cs typeface="Arial" panose="020B0604020202020204" pitchFamily="34" charset="0"/>
              </a:rPr>
              <a:t>. It's a collection </a:t>
            </a:r>
            <a:r>
              <a:rPr lang="en-US" sz="2400" dirty="0">
                <a:effectLst/>
                <a:latin typeface="Arial" panose="020B0604020202020204" pitchFamily="34" charset="0"/>
                <a:ea typeface="UD Digi Kyokasho NK-B" panose="020B0400000000000000" pitchFamily="18" charset="-128"/>
                <a:cs typeface="Arial" panose="020B0604020202020204" pitchFamily="34" charset="0"/>
              </a:rPr>
              <a:t>of</a:t>
            </a:r>
            <a:r>
              <a:rPr lang="en-US" sz="2400" dirty="0">
                <a:effectLst/>
                <a:latin typeface="Arial" panose="020B0604020202020204" pitchFamily="34" charset="0"/>
                <a:ea typeface="Calibri" panose="020F0502020204030204" pitchFamily="34" charset="0"/>
                <a:cs typeface="Arial" panose="020B0604020202020204" pitchFamily="34" charset="0"/>
              </a:rPr>
              <a:t> free or commercial software and games approved for use on your device. You can browse, purchase, </a:t>
            </a:r>
            <a:r>
              <a:rPr lang="en-US" sz="2400" dirty="0">
                <a:latin typeface="Arial" panose="020B0604020202020204" pitchFamily="34" charset="0"/>
                <a:ea typeface="Calibri" panose="020F0502020204030204" pitchFamily="34" charset="0"/>
                <a:cs typeface="Arial" panose="020B0604020202020204" pitchFamily="34" charset="0"/>
              </a:rPr>
              <a:t>download</a:t>
            </a:r>
            <a:r>
              <a:rPr lang="en-US" sz="2400" dirty="0">
                <a:effectLst/>
                <a:latin typeface="Arial" panose="020B0604020202020204" pitchFamily="34" charset="0"/>
                <a:ea typeface="Calibri" panose="020F0502020204030204" pitchFamily="34" charset="0"/>
                <a:cs typeface="Arial" panose="020B0604020202020204" pitchFamily="34" charset="0"/>
              </a:rPr>
              <a:t>, install, and update software through your device's app store.</a:t>
            </a:r>
          </a:p>
        </p:txBody>
      </p:sp>
    </p:spTree>
    <p:extLst>
      <p:ext uri="{BB962C8B-B14F-4D97-AF65-F5344CB8AC3E}">
        <p14:creationId xmlns:p14="http://schemas.microsoft.com/office/powerpoint/2010/main" val="41642007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A00D-D774-E78E-D906-0F3CDD85018C}"/>
              </a:ext>
            </a:extLst>
          </p:cNvPr>
          <p:cNvSpPr>
            <a:spLocks noGrp="1"/>
          </p:cNvSpPr>
          <p:nvPr>
            <p:ph type="title"/>
          </p:nvPr>
        </p:nvSpPr>
        <p:spPr>
          <a:xfrm>
            <a:off x="3993621" y="233793"/>
            <a:ext cx="3979205" cy="1453363"/>
          </a:xfrm>
        </p:spPr>
        <p:txBody>
          <a:bodyPr>
            <a:normAutofit/>
          </a:bodyPr>
          <a:lstStyle/>
          <a:p>
            <a:pPr algn="ctr"/>
            <a:r>
              <a:rPr lang="en-US" dirty="0">
                <a:latin typeface="Algerian" pitchFamily="82" charset="0"/>
              </a:rPr>
              <a:t>History:</a:t>
            </a:r>
            <a:endParaRPr lang="en-US" dirty="0"/>
          </a:p>
        </p:txBody>
      </p:sp>
      <p:sp>
        <p:nvSpPr>
          <p:cNvPr id="3" name="Content Placeholder 2">
            <a:extLst>
              <a:ext uri="{FF2B5EF4-FFF2-40B4-BE49-F238E27FC236}">
                <a16:creationId xmlns:a16="http://schemas.microsoft.com/office/drawing/2014/main" id="{EE4365DC-989F-7562-6D9F-EB4DD938E413}"/>
              </a:ext>
            </a:extLst>
          </p:cNvPr>
          <p:cNvSpPr>
            <a:spLocks noGrp="1"/>
          </p:cNvSpPr>
          <p:nvPr>
            <p:ph idx="1"/>
          </p:nvPr>
        </p:nvSpPr>
        <p:spPr>
          <a:xfrm>
            <a:off x="712726" y="1903730"/>
            <a:ext cx="6165152" cy="3637935"/>
          </a:xfrm>
        </p:spPr>
        <p:txBody>
          <a:bodyPr>
            <a:normAutofit/>
          </a:bodyPr>
          <a:lstStyle/>
          <a:p>
            <a:r>
              <a:rPr lang="en-GB" sz="2400" dirty="0">
                <a:latin typeface="Arial" panose="020B0604020202020204" pitchFamily="34" charset="0"/>
                <a:cs typeface="Arial" panose="020B0604020202020204" pitchFamily="34" charset="0"/>
              </a:rPr>
              <a:t>Microsoft announced the Windows Store in September 2011 and opened the marketplace in February 2012. The store offered listings for certified Windows applications and was hosted on Windows 8 and as a web-based storefront. The marketplace could also track product keys and licenses.</a:t>
            </a:r>
          </a:p>
          <a:p>
            <a:endParaRPr lang="en-US" dirty="0"/>
          </a:p>
        </p:txBody>
      </p:sp>
      <p:pic>
        <p:nvPicPr>
          <p:cNvPr id="11" name="Picture 10" descr="A picture containing text, floor, indoor, ceiling&#10;&#10;Description automatically generated">
            <a:extLst>
              <a:ext uri="{FF2B5EF4-FFF2-40B4-BE49-F238E27FC236}">
                <a16:creationId xmlns:a16="http://schemas.microsoft.com/office/drawing/2014/main" id="{E96FF607-CE22-C0D0-A4B7-3C0B8A4812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86600" y="2063851"/>
            <a:ext cx="4725465" cy="31069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671172E1-AD66-E830-7004-CE27312AC3F1}"/>
              </a:ext>
            </a:extLst>
          </p:cNvPr>
          <p:cNvSpPr txBox="1"/>
          <p:nvPr/>
        </p:nvSpPr>
        <p:spPr>
          <a:xfrm>
            <a:off x="9859819" y="4863067"/>
            <a:ext cx="1952246" cy="307777"/>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4" tooltip="https://www.flickr.com/photos/jeepersmedia/1596627513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8223646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8E5F-2048-1563-1BD5-63465AB4C1BC}"/>
              </a:ext>
            </a:extLst>
          </p:cNvPr>
          <p:cNvSpPr>
            <a:spLocks noGrp="1"/>
          </p:cNvSpPr>
          <p:nvPr>
            <p:ph type="title"/>
          </p:nvPr>
        </p:nvSpPr>
        <p:spPr>
          <a:xfrm>
            <a:off x="266700" y="517571"/>
            <a:ext cx="11658599" cy="1456267"/>
          </a:xfrm>
        </p:spPr>
        <p:txBody>
          <a:bodyPr/>
          <a:lstStyle/>
          <a:p>
            <a:r>
              <a:rPr lang="en-US" dirty="0">
                <a:latin typeface="Algerian" panose="04020705040A02060702" pitchFamily="82" charset="0"/>
              </a:rPr>
              <a:t>Offering of Microsoft app store?</a:t>
            </a:r>
          </a:p>
        </p:txBody>
      </p:sp>
      <p:sp>
        <p:nvSpPr>
          <p:cNvPr id="3" name="Content Placeholder 2">
            <a:extLst>
              <a:ext uri="{FF2B5EF4-FFF2-40B4-BE49-F238E27FC236}">
                <a16:creationId xmlns:a16="http://schemas.microsoft.com/office/drawing/2014/main" id="{58800F96-747A-D165-BD8A-F3612C195C4B}"/>
              </a:ext>
            </a:extLst>
          </p:cNvPr>
          <p:cNvSpPr>
            <a:spLocks noGrp="1"/>
          </p:cNvSpPr>
          <p:nvPr>
            <p:ph idx="1"/>
          </p:nvPr>
        </p:nvSpPr>
        <p:spPr/>
        <p:txBody>
          <a:bodyPr/>
          <a:lstStyle/>
          <a:p>
            <a:pPr marL="0" marR="0" indent="0" algn="l">
              <a:lnSpc>
                <a:spcPts val="2005"/>
              </a:lnSpc>
              <a:spcBef>
                <a:spcPts val="600"/>
              </a:spcBef>
              <a:spcAft>
                <a:spcPts val="1800"/>
              </a:spcAft>
              <a:buNone/>
            </a:pPr>
            <a:r>
              <a:rPr lang="en-US" sz="2400" dirty="0">
                <a:effectLst/>
                <a:latin typeface="Arial" panose="020B0604020202020204" pitchFamily="34" charset="0"/>
                <a:ea typeface="Times New Roman" panose="02020603050405020304" pitchFamily="18" charset="0"/>
                <a:cs typeface="Arial" panose="020B0604020202020204" pitchFamily="34" charset="0"/>
              </a:rPr>
              <a:t>Items from the Microsoft store that users can purchase include the following:</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ts val="2005"/>
              </a:lnSpc>
              <a:spcBef>
                <a:spcPts val="750"/>
              </a:spcBef>
              <a:spcAft>
                <a:spcPts val="750"/>
              </a:spcAft>
              <a:buSzPts val="1000"/>
              <a:buFont typeface="Symbol" panose="05050102010706020507" pitchFamily="18" charset="2"/>
              <a:buChar char=""/>
              <a:tabLst>
                <a:tab pos="457200" algn="l"/>
              </a:tabLst>
            </a:pPr>
            <a:r>
              <a:rPr lang="en-US" sz="2400" b="1" i="1" u="sng" dirty="0">
                <a:effectLst/>
                <a:latin typeface="Arial" panose="020B0604020202020204" pitchFamily="34" charset="0"/>
                <a:ea typeface="Times New Roman" panose="02020603050405020304" pitchFamily="18" charset="0"/>
                <a:cs typeface="Arial" panose="020B0604020202020204" pitchFamily="34" charset="0"/>
              </a:rPr>
              <a:t>Software:</a:t>
            </a:r>
          </a:p>
          <a:p>
            <a:pPr marL="0" marR="0" lvl="0" indent="0" algn="ctr">
              <a:lnSpc>
                <a:spcPts val="2005"/>
              </a:lnSpc>
              <a:spcBef>
                <a:spcPts val="750"/>
              </a:spcBef>
              <a:spcAft>
                <a:spcPts val="750"/>
              </a:spcAft>
              <a:buSzPts val="1000"/>
              <a:buNone/>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Microsoft Teams, Outlook and a collection of other applications are available, including Adobe Photoshop, Netflix, iTunes and Spotify.</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a:lnSpc>
                <a:spcPts val="2005"/>
              </a:lnSpc>
              <a:spcBef>
                <a:spcPts val="750"/>
              </a:spcBef>
              <a:spcAft>
                <a:spcPts val="750"/>
              </a:spcAft>
              <a:buSzPts val="1000"/>
              <a:buFont typeface="Symbol" panose="05050102010706020507" pitchFamily="18" charset="2"/>
              <a:buChar char=""/>
              <a:tabLst>
                <a:tab pos="457200" algn="l"/>
              </a:tabLst>
            </a:pPr>
            <a:r>
              <a:rPr lang="en-US" sz="2400" b="1" i="1" u="sng" dirty="0">
                <a:effectLst/>
                <a:latin typeface="Arial" panose="020B0604020202020204" pitchFamily="34" charset="0"/>
                <a:ea typeface="Times New Roman" panose="02020603050405020304" pitchFamily="18" charset="0"/>
                <a:cs typeface="Arial" panose="020B0604020202020204" pitchFamily="34" charset="0"/>
              </a:rPr>
              <a:t>Business applications:</a:t>
            </a:r>
          </a:p>
          <a:p>
            <a:pPr marL="0" marR="0" lvl="0" indent="0" algn="r">
              <a:lnSpc>
                <a:spcPts val="2005"/>
              </a:lnSpc>
              <a:spcBef>
                <a:spcPts val="750"/>
              </a:spcBef>
              <a:spcAft>
                <a:spcPts val="750"/>
              </a:spcAft>
              <a:buSzPts val="1000"/>
              <a:buNone/>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These include business apps such as Microsoft Cloud, Microsoft 365.</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70907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FBBD8-C966-7D4E-EFF5-6992454B32DD}"/>
              </a:ext>
            </a:extLst>
          </p:cNvPr>
          <p:cNvSpPr>
            <a:spLocks noGrp="1"/>
          </p:cNvSpPr>
          <p:nvPr>
            <p:ph idx="1"/>
          </p:nvPr>
        </p:nvSpPr>
        <p:spPr>
          <a:xfrm>
            <a:off x="646044" y="273510"/>
            <a:ext cx="10131425" cy="5978203"/>
          </a:xfrm>
        </p:spPr>
        <p:txBody>
          <a:bodyPr/>
          <a:lstStyle/>
          <a:p>
            <a:pPr marL="0" lvl="0" indent="0">
              <a:lnSpc>
                <a:spcPts val="2005"/>
              </a:lnSpc>
              <a:spcBef>
                <a:spcPts val="750"/>
              </a:spcBef>
              <a:spcAft>
                <a:spcPts val="750"/>
              </a:spcAft>
              <a:buSzPts val="1000"/>
              <a:buNone/>
              <a:tabLst>
                <a:tab pos="457200" algn="l"/>
              </a:tabLst>
            </a:pPr>
            <a:r>
              <a:rPr lang="en-US" sz="2400" dirty="0">
                <a:latin typeface="Arial" panose="020B0604020202020204" pitchFamily="34" charset="0"/>
                <a:ea typeface="Times New Roman" panose="02020603050405020304" pitchFamily="18" charset="0"/>
                <a:cs typeface="Arial" panose="020B0604020202020204" pitchFamily="34" charset="0"/>
              </a:rPr>
              <a:t>Cont..</a:t>
            </a:r>
          </a:p>
          <a:p>
            <a:pPr marL="342900" lvl="0" indent="-342900">
              <a:lnSpc>
                <a:spcPts val="2005"/>
              </a:lnSpc>
              <a:spcBef>
                <a:spcPts val="750"/>
              </a:spcBef>
              <a:spcAft>
                <a:spcPts val="750"/>
              </a:spcAft>
              <a:buSzPts val="1000"/>
              <a:buFont typeface="Symbol" panose="05050102010706020507" pitchFamily="18" charset="2"/>
              <a:buChar char=""/>
              <a:tabLst>
                <a:tab pos="457200" algn="l"/>
              </a:tabLst>
            </a:pPr>
            <a:r>
              <a:rPr lang="en-US" sz="2400" b="1" i="1" u="sng" dirty="0">
                <a:latin typeface="Arial" panose="020B0604020202020204" pitchFamily="34" charset="0"/>
                <a:ea typeface="Times New Roman" panose="02020603050405020304" pitchFamily="18" charset="0"/>
                <a:cs typeface="Arial" panose="020B0604020202020204" pitchFamily="34" charset="0"/>
              </a:rPr>
              <a:t>Games:</a:t>
            </a:r>
          </a:p>
          <a:p>
            <a:pPr marL="0" marR="0" lvl="0" indent="0">
              <a:spcBef>
                <a:spcPts val="750"/>
              </a:spcBef>
              <a:spcAft>
                <a:spcPts val="750"/>
              </a:spcAft>
              <a:buSzPts val="1000"/>
              <a:buNone/>
              <a:tabLst>
                <a:tab pos="457200" algn="l"/>
              </a:tabLst>
            </a:pPr>
            <a:r>
              <a:rPr lang="en-US" sz="2400" dirty="0">
                <a:latin typeface="Arial" panose="020B0604020202020204" pitchFamily="34" charset="0"/>
                <a:cs typeface="Arial" panose="020B0604020202020204" pitchFamily="34" charset="0"/>
              </a:rPr>
              <a:t>      Users can peruse a catalog of games that spans console and mobile   platforms, supported by Windows and Xbox systems.</a:t>
            </a:r>
          </a:p>
          <a:p>
            <a:r>
              <a:rPr lang="en-US" sz="2400" b="1" i="1" u="sng" dirty="0">
                <a:effectLst/>
                <a:latin typeface="Arial" panose="020B0604020202020204" pitchFamily="34" charset="0"/>
                <a:ea typeface="Times New Roman" panose="02020603050405020304" pitchFamily="18" charset="0"/>
                <a:cs typeface="Arial" panose="020B0604020202020204" pitchFamily="34" charset="0"/>
              </a:rPr>
              <a:t>Developer and IT-related tools and applications:</a:t>
            </a:r>
            <a:r>
              <a:rPr lang="en-US" sz="2400" b="1" dirty="0">
                <a:effectLst/>
                <a:latin typeface="Arial" panose="020B0604020202020204" pitchFamily="34" charset="0"/>
                <a:ea typeface="Times New Roman" panose="02020603050405020304" pitchFamily="18" charset="0"/>
                <a:cs typeface="Arial" panose="020B0604020202020204" pitchFamily="34" charset="0"/>
              </a:rPr>
              <a:t> </a:t>
            </a:r>
          </a:p>
          <a:p>
            <a:pPr marL="0" indent="0">
              <a:buNone/>
            </a:pPr>
            <a:r>
              <a:rPr lang="en-US" sz="2400" dirty="0">
                <a:effectLst/>
                <a:latin typeface="Arial" panose="020B0604020202020204" pitchFamily="34" charset="0"/>
                <a:ea typeface="Times New Roman" panose="02020603050405020304" pitchFamily="18" charset="0"/>
                <a:cs typeface="Arial" panose="020B0604020202020204" pitchFamily="34" charset="0"/>
              </a:rPr>
              <a:t>      These include tools for Windows Server, Windows Dev Center, </a:t>
            </a:r>
            <a:r>
              <a:rPr lang="en-US" sz="2400" dirty="0">
                <a:latin typeface="Arial" panose="020B0604020202020204" pitchFamily="34" charset="0"/>
                <a:ea typeface="Times New Roman" panose="02020603050405020304" pitchFamily="18" charset="0"/>
                <a:cs typeface="Arial" panose="020B0604020202020204" pitchFamily="34" charset="0"/>
              </a:rPr>
              <a:t>HoloLens</a:t>
            </a:r>
            <a:r>
              <a:rPr lang="en-US" sz="2400" dirty="0">
                <a:effectLst/>
                <a:latin typeface="Arial" panose="020B0604020202020204" pitchFamily="34" charset="0"/>
                <a:ea typeface="Times New Roman" panose="02020603050405020304" pitchFamily="18" charset="0"/>
                <a:cs typeface="Arial" panose="020B0604020202020204" pitchFamily="34" charset="0"/>
              </a:rPr>
              <a:t> and .NET applications.</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987683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omputer, desk&#10;&#10;Description automatically generated">
            <a:extLst>
              <a:ext uri="{FF2B5EF4-FFF2-40B4-BE49-F238E27FC236}">
                <a16:creationId xmlns:a16="http://schemas.microsoft.com/office/drawing/2014/main" id="{92BDFC68-1794-04C2-E72A-B00E508FD81D}"/>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223" b="1"/>
          <a:stretch/>
        </p:blipFill>
        <p:spPr>
          <a:xfrm>
            <a:off x="20" y="10"/>
            <a:ext cx="12191980" cy="6857990"/>
          </a:xfrm>
          <a:prstGeom prst="rect">
            <a:avLst/>
          </a:prstGeom>
        </p:spPr>
      </p:pic>
      <p:pic>
        <p:nvPicPr>
          <p:cNvPr id="16"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A701241-257C-97EC-2537-C86751DA255A}"/>
              </a:ext>
            </a:extLst>
          </p:cNvPr>
          <p:cNvSpPr>
            <a:spLocks noGrp="1"/>
          </p:cNvSpPr>
          <p:nvPr>
            <p:ph type="title"/>
          </p:nvPr>
        </p:nvSpPr>
        <p:spPr>
          <a:xfrm>
            <a:off x="685801" y="609600"/>
            <a:ext cx="10131425" cy="1456267"/>
          </a:xfrm>
        </p:spPr>
        <p:txBody>
          <a:bodyPr>
            <a:normAutofit/>
          </a:bodyPr>
          <a:lstStyle/>
          <a:p>
            <a:pPr algn="ctr"/>
            <a:r>
              <a:rPr lang="en-US" dirty="0">
                <a:latin typeface="Algerian" panose="04020705040A02060702" pitchFamily="82" charset="0"/>
              </a:rPr>
              <a:t>Windows Developer portal:</a:t>
            </a:r>
            <a:endParaRPr lang="en-US" dirty="0"/>
          </a:p>
        </p:txBody>
      </p:sp>
      <p:sp>
        <p:nvSpPr>
          <p:cNvPr id="3" name="Content Placeholder 2">
            <a:extLst>
              <a:ext uri="{FF2B5EF4-FFF2-40B4-BE49-F238E27FC236}">
                <a16:creationId xmlns:a16="http://schemas.microsoft.com/office/drawing/2014/main" id="{E71991CD-7F84-B472-4973-69EF43A4C117}"/>
              </a:ext>
            </a:extLst>
          </p:cNvPr>
          <p:cNvSpPr>
            <a:spLocks noGrp="1"/>
          </p:cNvSpPr>
          <p:nvPr>
            <p:ph idx="1"/>
          </p:nvPr>
        </p:nvSpPr>
        <p:spPr>
          <a:xfrm>
            <a:off x="685801" y="2142067"/>
            <a:ext cx="10131425" cy="3649133"/>
          </a:xfrm>
        </p:spPr>
        <p:txBody>
          <a:bodyPr>
            <a:normAutofit/>
          </a:bodyPr>
          <a:lstStyle/>
          <a:p>
            <a:pPr marL="0" indent="0">
              <a:lnSpc>
                <a:spcPct val="90000"/>
              </a:lnSpc>
              <a:buNone/>
            </a:pPr>
            <a:r>
              <a:rPr lang="en-US" dirty="0">
                <a:latin typeface="Arial" panose="020B0604020202020204" pitchFamily="34" charset="0"/>
                <a:cs typeface="Arial" panose="020B0604020202020204" pitchFamily="34" charset="0"/>
              </a:rPr>
              <a:t>The store also has a developer portal with which developers can interact. The Windows developer portal has the following sections for each app</a:t>
            </a:r>
          </a:p>
          <a:p>
            <a:pPr marL="0" indent="0">
              <a:lnSpc>
                <a:spcPct val="90000"/>
              </a:lnSpc>
              <a:buNone/>
            </a:pPr>
            <a:endParaRPr lang="en-US" dirty="0">
              <a:latin typeface="Arial" panose="020B0604020202020204" pitchFamily="34" charset="0"/>
              <a:cs typeface="Arial" panose="020B0604020202020204" pitchFamily="34" charset="0"/>
            </a:endParaRPr>
          </a:p>
          <a:p>
            <a:pPr lvl="0">
              <a:lnSpc>
                <a:spcPct val="90000"/>
              </a:lnSpc>
            </a:pPr>
            <a:r>
              <a:rPr lang="en-US" b="1" i="1" u="sng" dirty="0">
                <a:latin typeface="Arial" panose="020B0604020202020204" pitchFamily="34" charset="0"/>
                <a:cs typeface="Arial" panose="020B0604020202020204" pitchFamily="34" charset="0"/>
              </a:rPr>
              <a:t>App Summary:</a:t>
            </a:r>
            <a:r>
              <a:rPr lang="en-US" dirty="0">
                <a:latin typeface="Arial" panose="020B0604020202020204" pitchFamily="34" charset="0"/>
                <a:cs typeface="Arial" panose="020B0604020202020204" pitchFamily="34" charset="0"/>
              </a:rPr>
              <a:t> An overview page of a given app, including a downloads chart, quality chart, financial summary, and a sales chart.</a:t>
            </a:r>
          </a:p>
          <a:p>
            <a:pPr lvl="0">
              <a:lnSpc>
                <a:spcPct val="90000"/>
              </a:lnSpc>
            </a:pPr>
            <a:r>
              <a:rPr lang="en-US" b="1" i="1" u="sng" dirty="0">
                <a:latin typeface="Arial" panose="020B0604020202020204" pitchFamily="34" charset="0"/>
                <a:cs typeface="Arial" panose="020B0604020202020204" pitchFamily="34" charset="0"/>
              </a:rPr>
              <a:t>App Adoption:</a:t>
            </a:r>
            <a:r>
              <a:rPr lang="en-US" dirty="0">
                <a:latin typeface="Arial" panose="020B0604020202020204" pitchFamily="34" charset="0"/>
                <a:cs typeface="Arial" panose="020B0604020202020204" pitchFamily="34" charset="0"/>
              </a:rPr>
              <a:t> A page that shows adoption of the app, including conversions, referrers, and downloads.</a:t>
            </a:r>
          </a:p>
          <a:p>
            <a:pPr lvl="0">
              <a:lnSpc>
                <a:spcPct val="90000"/>
              </a:lnSpc>
            </a:pPr>
            <a:r>
              <a:rPr lang="en-US" b="1" i="1" u="sng" dirty="0">
                <a:latin typeface="Arial" panose="020B0604020202020204" pitchFamily="34" charset="0"/>
                <a:cs typeface="Arial" panose="020B0604020202020204" pitchFamily="34" charset="0"/>
              </a:rPr>
              <a:t>App Ratings:</a:t>
            </a:r>
            <a:r>
              <a:rPr lang="en-US" dirty="0">
                <a:latin typeface="Arial" panose="020B0604020202020204" pitchFamily="34" charset="0"/>
                <a:cs typeface="Arial" panose="020B0604020202020204" pitchFamily="34" charset="0"/>
              </a:rPr>
              <a:t> A ratings breakdown, as well as the ability to filter reviews by region.</a:t>
            </a:r>
          </a:p>
          <a:p>
            <a:pPr lvl="0">
              <a:lnSpc>
                <a:spcPct val="90000"/>
              </a:lnSpc>
            </a:pPr>
            <a:r>
              <a:rPr lang="en-US" b="1" i="1" u="sng" dirty="0">
                <a:latin typeface="Arial" panose="020B0604020202020204" pitchFamily="34" charset="0"/>
                <a:cs typeface="Arial" panose="020B0604020202020204" pitchFamily="34" charset="0"/>
              </a:rPr>
              <a:t>App Quality:</a:t>
            </a:r>
            <a:r>
              <a:rPr lang="en-US" dirty="0">
                <a:latin typeface="Arial" panose="020B0604020202020204" pitchFamily="34" charset="0"/>
                <a:cs typeface="Arial" panose="020B0604020202020204" pitchFamily="34" charset="0"/>
              </a:rPr>
              <a:t> An overview page showcasing exceptions that have occurred in the app.</a:t>
            </a:r>
          </a:p>
          <a:p>
            <a:pPr lvl="0">
              <a:lnSpc>
                <a:spcPct val="90000"/>
              </a:lnSpc>
            </a:pPr>
            <a:r>
              <a:rPr lang="en-US" b="1" i="1" u="sng" dirty="0">
                <a:latin typeface="Arial" panose="020B0604020202020204" pitchFamily="34" charset="0"/>
                <a:cs typeface="Arial" panose="020B0604020202020204" pitchFamily="34" charset="0"/>
              </a:rPr>
              <a:t>App Finance: </a:t>
            </a:r>
            <a:r>
              <a:rPr lang="en-US" dirty="0">
                <a:latin typeface="Arial" panose="020B0604020202020204" pitchFamily="34" charset="0"/>
                <a:cs typeface="Arial" panose="020B0604020202020204" pitchFamily="34" charset="0"/>
              </a:rPr>
              <a:t>A page where a developer can download all transactions related to their app.</a:t>
            </a:r>
          </a:p>
          <a:p>
            <a:pPr>
              <a:lnSpc>
                <a:spcPct val="90000"/>
              </a:lnSpc>
            </a:pPr>
            <a:endParaRPr lang="en-US" dirty="0"/>
          </a:p>
        </p:txBody>
      </p:sp>
      <p:sp>
        <p:nvSpPr>
          <p:cNvPr id="6" name="TextBox 5">
            <a:extLst>
              <a:ext uri="{FF2B5EF4-FFF2-40B4-BE49-F238E27FC236}">
                <a16:creationId xmlns:a16="http://schemas.microsoft.com/office/drawing/2014/main" id="{1846A459-714A-E731-24F2-BD0E02083332}"/>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jobs/128702/senior-web-developer-backend-fullstack-lundalogik-ab">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5945277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0059-73A4-2083-E5E6-BFACF0F510A5}"/>
              </a:ext>
            </a:extLst>
          </p:cNvPr>
          <p:cNvSpPr>
            <a:spLocks noGrp="1"/>
          </p:cNvSpPr>
          <p:nvPr>
            <p:ph type="title"/>
          </p:nvPr>
        </p:nvSpPr>
        <p:spPr>
          <a:xfrm>
            <a:off x="1458446" y="517571"/>
            <a:ext cx="8641078" cy="1456267"/>
          </a:xfrm>
        </p:spPr>
        <p:txBody>
          <a:bodyPr>
            <a:normAutofit/>
          </a:bodyPr>
          <a:lstStyle/>
          <a:p>
            <a:pPr algn="ctr"/>
            <a:r>
              <a:rPr lang="en-US" dirty="0">
                <a:latin typeface="Algerian" panose="04020705040A02060702" pitchFamily="82" charset="0"/>
              </a:rPr>
              <a:t>Apps on Windows Store:</a:t>
            </a:r>
            <a:endParaRPr lang="en-US" dirty="0"/>
          </a:p>
        </p:txBody>
      </p:sp>
      <p:sp>
        <p:nvSpPr>
          <p:cNvPr id="3" name="Content Placeholder 2">
            <a:extLst>
              <a:ext uri="{FF2B5EF4-FFF2-40B4-BE49-F238E27FC236}">
                <a16:creationId xmlns:a16="http://schemas.microsoft.com/office/drawing/2014/main" id="{6AF890E4-69AF-5366-5FDB-6608781E0409}"/>
              </a:ext>
            </a:extLst>
          </p:cNvPr>
          <p:cNvSpPr>
            <a:spLocks noGrp="1"/>
          </p:cNvSpPr>
          <p:nvPr>
            <p:ph idx="1"/>
          </p:nvPr>
        </p:nvSpPr>
        <p:spPr>
          <a:xfrm>
            <a:off x="685802" y="2142067"/>
            <a:ext cx="6282266" cy="3649133"/>
          </a:xfrm>
        </p:spPr>
        <p:txBody>
          <a:bodyPr>
            <a:normAutofit/>
          </a:bodyPr>
          <a:lstStyle/>
          <a:p>
            <a:r>
              <a:rPr lang="en-US" sz="2400" dirty="0">
                <a:latin typeface="Arial" panose="020B0604020202020204" pitchFamily="34" charset="0"/>
                <a:cs typeface="Arial" panose="020B0604020202020204" pitchFamily="34" charset="0"/>
              </a:rPr>
              <a:t>In the second quarter of 2022, the Microsoft Store (previously known as the Windows Store) hosted and distributed </a:t>
            </a:r>
            <a:r>
              <a:rPr lang="en-US" sz="2400" b="1" dirty="0">
                <a:latin typeface="Arial" panose="020B0604020202020204" pitchFamily="34" charset="0"/>
                <a:cs typeface="Arial" panose="020B0604020202020204" pitchFamily="34" charset="0"/>
              </a:rPr>
              <a:t>44,275 gaming apps</a:t>
            </a:r>
            <a:r>
              <a:rPr lang="en-US" sz="2400" dirty="0">
                <a:latin typeface="Arial" panose="020B0604020202020204" pitchFamily="34" charset="0"/>
                <a:cs typeface="Arial" panose="020B0604020202020204" pitchFamily="34" charset="0"/>
              </a:rPr>
              <a:t>, making it the largest category of mobile apps on the platform. Utilities and tool apps ranked second, with approximately 10,000 apps hosted and distributed in the Microsoft Store.</a:t>
            </a:r>
          </a:p>
          <a:p>
            <a:endParaRPr lang="en-US" dirty="0"/>
          </a:p>
        </p:txBody>
      </p:sp>
      <p:pic>
        <p:nvPicPr>
          <p:cNvPr id="5" name="Picture 4" descr="A picture containing text, grass, several&#10;&#10;Description automatically generated">
            <a:extLst>
              <a:ext uri="{FF2B5EF4-FFF2-40B4-BE49-F238E27FC236}">
                <a16:creationId xmlns:a16="http://schemas.microsoft.com/office/drawing/2014/main" id="{9B05FFC5-00D4-03F0-2842-80CD9EC861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9015" y="2316138"/>
            <a:ext cx="4227349" cy="26371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02F79EA-F0A8-8654-42ED-3F3CD4758E2A}"/>
              </a:ext>
            </a:extLst>
          </p:cNvPr>
          <p:cNvSpPr txBox="1"/>
          <p:nvPr/>
        </p:nvSpPr>
        <p:spPr>
          <a:xfrm>
            <a:off x="9339718" y="4753206"/>
            <a:ext cx="2356646" cy="200055"/>
          </a:xfrm>
          <a:prstGeom prst="rect">
            <a:avLst/>
          </a:prstGeom>
          <a:solidFill>
            <a:srgbClr val="000000"/>
          </a:solidFill>
        </p:spPr>
        <p:txBody>
          <a:bodyPr wrap="square" rtlCol="0">
            <a:spAutoFit/>
          </a:bodyPr>
          <a:lstStyle/>
          <a:p>
            <a:pPr algn="r">
              <a:spcAft>
                <a:spcPts val="600"/>
              </a:spcAft>
            </a:pPr>
            <a:r>
              <a:rPr lang="en-US" sz="700" dirty="0">
                <a:solidFill>
                  <a:srgbClr val="FFFFFF"/>
                </a:solidFill>
                <a:hlinkClick r:id="rId4" tooltip="https://www.flickr.com/photos/microsiervos/17027851954/">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dirty="0">
              <a:solidFill>
                <a:srgbClr val="FFFFFF"/>
              </a:solidFill>
            </a:endParaRPr>
          </a:p>
        </p:txBody>
      </p:sp>
    </p:spTree>
    <p:extLst>
      <p:ext uri="{BB962C8B-B14F-4D97-AF65-F5344CB8AC3E}">
        <p14:creationId xmlns:p14="http://schemas.microsoft.com/office/powerpoint/2010/main" val="1362413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5F13-E6FA-D7CA-1AFD-CF899E17C00C}"/>
              </a:ext>
            </a:extLst>
          </p:cNvPr>
          <p:cNvSpPr>
            <a:spLocks noGrp="1"/>
          </p:cNvSpPr>
          <p:nvPr>
            <p:ph type="title"/>
          </p:nvPr>
        </p:nvSpPr>
        <p:spPr>
          <a:xfrm>
            <a:off x="556592" y="666657"/>
            <a:ext cx="10131425" cy="1456267"/>
          </a:xfrm>
        </p:spPr>
        <p:txBody>
          <a:bodyPr>
            <a:normAutofit/>
          </a:bodyPr>
          <a:lstStyle/>
          <a:p>
            <a:pPr algn="ctr"/>
            <a:r>
              <a:rPr lang="en-US" sz="4800" dirty="0">
                <a:latin typeface="Algerian" panose="04020705040A02060702" pitchFamily="82" charset="0"/>
              </a:rPr>
              <a:t>Conclusion:</a:t>
            </a:r>
            <a:endParaRPr lang="en-US" sz="4800" dirty="0"/>
          </a:p>
        </p:txBody>
      </p:sp>
      <p:sp>
        <p:nvSpPr>
          <p:cNvPr id="3" name="Content Placeholder 2">
            <a:extLst>
              <a:ext uri="{FF2B5EF4-FFF2-40B4-BE49-F238E27FC236}">
                <a16:creationId xmlns:a16="http://schemas.microsoft.com/office/drawing/2014/main" id="{96DC6C34-41B6-13D7-41CF-E557AEB88823}"/>
              </a:ext>
            </a:extLst>
          </p:cNvPr>
          <p:cNvSpPr>
            <a:spLocks noGrp="1"/>
          </p:cNvSpPr>
          <p:nvPr>
            <p:ph idx="1"/>
          </p:nvPr>
        </p:nvSpPr>
        <p:spPr>
          <a:xfrm>
            <a:off x="874644" y="1604433"/>
            <a:ext cx="10131425" cy="3649133"/>
          </a:xfrm>
        </p:spPr>
        <p:txBody>
          <a:bodyPr/>
          <a:lstStyle/>
          <a:p>
            <a:r>
              <a:rPr lang="en-US" sz="2800" dirty="0">
                <a:latin typeface="Arial" panose="020B0604020202020204" pitchFamily="34" charset="0"/>
                <a:cs typeface="Arial" panose="020B0604020202020204" pitchFamily="34" charset="0"/>
              </a:rPr>
              <a:t>In general an app store (application store) is an online portal through which software programs are made available for users and through this online portal user can download and install application.</a:t>
            </a:r>
          </a:p>
          <a:p>
            <a:endParaRPr lang="en-US" dirty="0"/>
          </a:p>
        </p:txBody>
      </p:sp>
    </p:spTree>
    <p:extLst>
      <p:ext uri="{BB962C8B-B14F-4D97-AF65-F5344CB8AC3E}">
        <p14:creationId xmlns:p14="http://schemas.microsoft.com/office/powerpoint/2010/main" val="2882884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BEC7C-76CB-BCDE-6AD9-2EEDBE8DABB7}"/>
              </a:ext>
            </a:extLst>
          </p:cNvPr>
          <p:cNvSpPr txBox="1"/>
          <p:nvPr/>
        </p:nvSpPr>
        <p:spPr>
          <a:xfrm>
            <a:off x="3876263" y="2723320"/>
            <a:ext cx="4621694" cy="1046440"/>
          </a:xfrm>
          <a:prstGeom prst="rect">
            <a:avLst/>
          </a:prstGeom>
          <a:noFill/>
        </p:spPr>
        <p:txBody>
          <a:bodyPr wrap="square" rtlCol="0">
            <a:spAutoFit/>
          </a:bodyPr>
          <a:lstStyle/>
          <a:p>
            <a:r>
              <a:rPr lang="en-US" sz="6200" dirty="0">
                <a:latin typeface="Algerian" panose="04020705040A02060702" pitchFamily="82" charset="0"/>
                <a:cs typeface="Aldhabi" panose="01000000000000000000" pitchFamily="2" charset="-78"/>
              </a:rPr>
              <a:t>Thank You.</a:t>
            </a:r>
          </a:p>
        </p:txBody>
      </p:sp>
    </p:spTree>
    <p:extLst>
      <p:ext uri="{BB962C8B-B14F-4D97-AF65-F5344CB8AC3E}">
        <p14:creationId xmlns:p14="http://schemas.microsoft.com/office/powerpoint/2010/main" val="1631239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0B51-E756-D6B4-D53F-AAE946113F2C}"/>
              </a:ext>
            </a:extLst>
          </p:cNvPr>
          <p:cNvSpPr>
            <a:spLocks noGrp="1"/>
          </p:cNvSpPr>
          <p:nvPr>
            <p:ph type="title"/>
          </p:nvPr>
        </p:nvSpPr>
        <p:spPr>
          <a:xfrm>
            <a:off x="685801" y="609600"/>
            <a:ext cx="5195572" cy="1456267"/>
          </a:xfrm>
        </p:spPr>
        <p:txBody>
          <a:bodyPr>
            <a:normAutofit/>
          </a:bodyPr>
          <a:lstStyle/>
          <a:p>
            <a:r>
              <a:rPr lang="en-US" dirty="0">
                <a:latin typeface="Algerian" panose="04020705040A02060702" pitchFamily="82" charset="0"/>
              </a:rPr>
              <a:t>Types Of App Stores</a:t>
            </a:r>
          </a:p>
        </p:txBody>
      </p:sp>
      <p:sp>
        <p:nvSpPr>
          <p:cNvPr id="3" name="Content Placeholder 2">
            <a:extLst>
              <a:ext uri="{FF2B5EF4-FFF2-40B4-BE49-F238E27FC236}">
                <a16:creationId xmlns:a16="http://schemas.microsoft.com/office/drawing/2014/main" id="{4A1BBE96-5EB0-9175-1399-7618031DDD9B}"/>
              </a:ext>
            </a:extLst>
          </p:cNvPr>
          <p:cNvSpPr>
            <a:spLocks noGrp="1"/>
          </p:cNvSpPr>
          <p:nvPr>
            <p:ph idx="1"/>
          </p:nvPr>
        </p:nvSpPr>
        <p:spPr>
          <a:xfrm>
            <a:off x="615258" y="1521594"/>
            <a:ext cx="4681873" cy="3649133"/>
          </a:xfrm>
        </p:spPr>
        <p:txBody>
          <a:bodyPr>
            <a:normAutofit/>
          </a:bodyPr>
          <a:lstStyle/>
          <a:p>
            <a:r>
              <a:rPr lang="en-US" sz="2400" dirty="0">
                <a:latin typeface="Arial" panose="020B0604020202020204" pitchFamily="34" charset="0"/>
                <a:cs typeface="Arial" panose="020B0604020202020204" pitchFamily="34" charset="0"/>
              </a:rPr>
              <a:t>Apple App Store</a:t>
            </a:r>
          </a:p>
          <a:p>
            <a:r>
              <a:rPr lang="en-US" sz="2400" dirty="0">
                <a:latin typeface="Arial" panose="020B0604020202020204" pitchFamily="34" charset="0"/>
                <a:cs typeface="Arial" panose="020B0604020202020204" pitchFamily="34" charset="0"/>
              </a:rPr>
              <a:t>Google Play Store</a:t>
            </a:r>
          </a:p>
          <a:p>
            <a:r>
              <a:rPr lang="en-US" sz="2400" dirty="0">
                <a:latin typeface="Arial" panose="020B0604020202020204" pitchFamily="34" charset="0"/>
                <a:cs typeface="Arial" panose="020B0604020202020204" pitchFamily="34" charset="0"/>
              </a:rPr>
              <a:t>Microsoft App Store</a:t>
            </a:r>
          </a:p>
        </p:txBody>
      </p:sp>
      <p:grpSp>
        <p:nvGrpSpPr>
          <p:cNvPr id="24" name="Group 23">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25"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7" name="Straight Connector 26">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07"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9" name="Straight Connector 108">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88" name="Group 187">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189"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1" name="Straight Connector 190">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2" name="Picture 11" descr="A picture containing logo&#10;&#10;Description automatically generated">
            <a:extLst>
              <a:ext uri="{FF2B5EF4-FFF2-40B4-BE49-F238E27FC236}">
                <a16:creationId xmlns:a16="http://schemas.microsoft.com/office/drawing/2014/main" id="{E7CD5F5A-8030-EAD7-CCF6-BA6439295357}"/>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a:noFill/>
        </p:spPr>
      </p:pic>
      <p:pic>
        <p:nvPicPr>
          <p:cNvPr id="16" name="Picture 15" descr="Shape, square&#10;&#10;Description automatically generated">
            <a:extLst>
              <a:ext uri="{FF2B5EF4-FFF2-40B4-BE49-F238E27FC236}">
                <a16:creationId xmlns:a16="http://schemas.microsoft.com/office/drawing/2014/main" id="{5A5B0B77-18ED-818E-1F2A-27F66809A112}"/>
              </a:ext>
            </a:extLst>
          </p:cNvPr>
          <p:cNvPicPr>
            <a:picLocks noChangeAspect="1"/>
          </p:cNvPicPr>
          <p:nvPr/>
        </p:nvPicPr>
        <p:blipFill rotWithShape="1">
          <a:blip r:embed="rId4">
            <a:extLst>
              <a:ext uri="{28A0092B-C50C-407E-A947-70E740481C1C}">
                <a14:useLocalDpi xmlns:a14="http://schemas.microsoft.com/office/drawing/2010/main" val="0"/>
              </a:ext>
            </a:extLst>
          </a:blip>
          <a:srcRect t="15776" r="1"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18" name="Picture 17" descr="Icon&#10;&#10;Description automatically generated">
            <a:extLst>
              <a:ext uri="{FF2B5EF4-FFF2-40B4-BE49-F238E27FC236}">
                <a16:creationId xmlns:a16="http://schemas.microsoft.com/office/drawing/2014/main" id="{4B8D373E-FA89-3ADC-8149-E885D3C202D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t="12922" r="1" b="4810"/>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sp>
        <p:nvSpPr>
          <p:cNvPr id="4" name="Rectangle 3">
            <a:extLst>
              <a:ext uri="{FF2B5EF4-FFF2-40B4-BE49-F238E27FC236}">
                <a16:creationId xmlns:a16="http://schemas.microsoft.com/office/drawing/2014/main" id="{62462294-BCE4-B793-2FDF-C77CCFB1BD7D}"/>
              </a:ext>
            </a:extLst>
          </p:cNvPr>
          <p:cNvSpPr/>
          <p:nvPr/>
        </p:nvSpPr>
        <p:spPr>
          <a:xfrm>
            <a:off x="5158409" y="2015732"/>
            <a:ext cx="1093304" cy="945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9DB5DD3-AA36-F7EA-4647-D4C42D22EA69}"/>
              </a:ext>
            </a:extLst>
          </p:cNvPr>
          <p:cNvSpPr/>
          <p:nvPr/>
        </p:nvSpPr>
        <p:spPr>
          <a:xfrm>
            <a:off x="5158409" y="4540890"/>
            <a:ext cx="1093304" cy="862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DE1CD7-4B71-FDB9-1CFF-45CDA675038E}"/>
              </a:ext>
            </a:extLst>
          </p:cNvPr>
          <p:cNvSpPr/>
          <p:nvPr/>
        </p:nvSpPr>
        <p:spPr>
          <a:xfrm>
            <a:off x="5158409" y="3187420"/>
            <a:ext cx="1162878" cy="101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AF514EB-A02C-38A6-9F28-33287A2C40FD}"/>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th.wikipedia.org/wiki/%E0%B9%81%E0%B8%AD%E0%B8%9B%E0%B8%AA%E0%B9%82%E0%B8%95%E0%B8%A3%E0%B9%8C_(%E0%B9%84%E0%B8%AD%E0%B9%82%E0%B8%AD%E0%B9%80%E0%B8%AD%E0%B8%AA/%E0%B9%84%E0%B8%AD%E0%B9%81%E0%B8%9E%E0%B8%94%E0%B9%82%E0%B8%AD%E0%B9%80%E0%B8%AD%E0%B8%A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7068494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F71D2436-ECDB-6DE6-D988-F49B5AE2DE2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091" t="9493"/>
          <a:stretch/>
        </p:blipFill>
        <p:spPr>
          <a:xfrm>
            <a:off x="20" y="10"/>
            <a:ext cx="12191980" cy="6857990"/>
          </a:xfrm>
          <a:prstGeom prst="rect">
            <a:avLst/>
          </a:prstGeom>
        </p:spPr>
      </p:pic>
      <p:pic>
        <p:nvPicPr>
          <p:cNvPr id="104" name="Picture 98">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5" name="Picture 100">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03"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A6C5A188-5B23-6EB9-286E-84D0453F34A7}"/>
              </a:ext>
            </a:extLst>
          </p:cNvPr>
          <p:cNvSpPr>
            <a:spLocks noGrp="1"/>
          </p:cNvSpPr>
          <p:nvPr>
            <p:ph type="ctrTitle"/>
          </p:nvPr>
        </p:nvSpPr>
        <p:spPr>
          <a:xfrm>
            <a:off x="6646333" y="2032000"/>
            <a:ext cx="4513792" cy="2819398"/>
          </a:xfrm>
        </p:spPr>
        <p:txBody>
          <a:bodyPr>
            <a:normAutofit/>
          </a:bodyPr>
          <a:lstStyle/>
          <a:p>
            <a:r>
              <a:rPr lang="en-US" dirty="0">
                <a:solidFill>
                  <a:schemeClr val="bg2">
                    <a:lumMod val="75000"/>
                  </a:schemeClr>
                </a:solidFill>
                <a:latin typeface="Algerian" panose="04020705040A02060702" pitchFamily="82" charset="0"/>
              </a:rPr>
              <a:t>APPLE APP STORE</a:t>
            </a:r>
            <a:endParaRPr lang="en-US" dirty="0">
              <a:solidFill>
                <a:schemeClr val="bg2">
                  <a:lumMod val="75000"/>
                </a:schemeClr>
              </a:solidFill>
            </a:endParaRPr>
          </a:p>
        </p:txBody>
      </p:sp>
      <p:sp>
        <p:nvSpPr>
          <p:cNvPr id="5" name="TextBox 4">
            <a:extLst>
              <a:ext uri="{FF2B5EF4-FFF2-40B4-BE49-F238E27FC236}">
                <a16:creationId xmlns:a16="http://schemas.microsoft.com/office/drawing/2014/main" id="{001DEE12-BB22-18DF-5CDE-EB75CF6F1407}"/>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iphonemod.net/apple-no-longer-allows-refunded-apps-to-be-updated-or-reinstalle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4181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6759-E4E4-4A8E-47F2-58814AF5665F}"/>
              </a:ext>
            </a:extLst>
          </p:cNvPr>
          <p:cNvSpPr>
            <a:spLocks noGrp="1"/>
          </p:cNvSpPr>
          <p:nvPr>
            <p:ph type="title"/>
          </p:nvPr>
        </p:nvSpPr>
        <p:spPr/>
        <p:txBody>
          <a:bodyPr>
            <a:normAutofit/>
          </a:bodyPr>
          <a:lstStyle/>
          <a:p>
            <a:pPr algn="ctr"/>
            <a:r>
              <a:rPr lang="en-US" sz="6600">
                <a:latin typeface="Algerian" panose="04020705040A02060702" pitchFamily="82" charset="0"/>
              </a:rPr>
              <a:t>Apple App Store</a:t>
            </a:r>
            <a:endParaRPr lang="en-US"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id="{E130F71E-EDB4-B60C-D113-5F5F5F391EDA}"/>
              </a:ext>
            </a:extLst>
          </p:cNvPr>
          <p:cNvSpPr>
            <a:spLocks noGrp="1"/>
          </p:cNvSpPr>
          <p:nvPr>
            <p:ph idx="1"/>
          </p:nvPr>
        </p:nvSpPr>
        <p:spPr/>
        <p:txBody>
          <a:bodyPr>
            <a:normAutofit/>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The </a:t>
            </a:r>
            <a:r>
              <a:rPr lang="en-US" sz="2800" b="1" dirty="0">
                <a:effectLst/>
                <a:latin typeface="Arial" panose="020B0604020202020204" pitchFamily="34" charset="0"/>
                <a:ea typeface="Calibri" panose="020F0502020204030204" pitchFamily="34" charset="0"/>
                <a:cs typeface="Arial" panose="020B0604020202020204" pitchFamily="34" charset="0"/>
              </a:rPr>
              <a:t>App Store</a:t>
            </a:r>
            <a:r>
              <a:rPr lang="en-US" sz="2800" dirty="0">
                <a:effectLst/>
                <a:latin typeface="Arial" panose="020B0604020202020204" pitchFamily="34" charset="0"/>
                <a:ea typeface="Calibri" panose="020F0502020204030204" pitchFamily="34" charset="0"/>
                <a:cs typeface="Arial" panose="020B0604020202020204" pitchFamily="34" charset="0"/>
              </a:rPr>
              <a:t> is an </a:t>
            </a:r>
            <a:r>
              <a:rPr lang="en-US" sz="2800" dirty="0">
                <a:latin typeface="Arial" panose="020B0604020202020204" pitchFamily="34" charset="0"/>
                <a:ea typeface="Calibri" panose="020F0502020204030204" pitchFamily="34" charset="0"/>
                <a:cs typeface="Arial" panose="020B0604020202020204" pitchFamily="34" charset="0"/>
              </a:rPr>
              <a:t>app store</a:t>
            </a:r>
            <a:r>
              <a:rPr lang="en-US" sz="2800" dirty="0">
                <a:effectLst/>
                <a:latin typeface="Arial" panose="020B0604020202020204" pitchFamily="34" charset="0"/>
                <a:ea typeface="Calibri" panose="020F0502020204030204" pitchFamily="34" charset="0"/>
                <a:cs typeface="Arial" panose="020B0604020202020204" pitchFamily="34" charset="0"/>
              </a:rPr>
              <a:t> platform, developed and maintained by </a:t>
            </a:r>
            <a:r>
              <a:rPr lang="en-US" sz="2800" dirty="0">
                <a:latin typeface="Arial" panose="020B0604020202020204" pitchFamily="34" charset="0"/>
                <a:ea typeface="Calibri" panose="020F0502020204030204" pitchFamily="34" charset="0"/>
                <a:cs typeface="Arial" panose="020B0604020202020204" pitchFamily="34" charset="0"/>
              </a:rPr>
              <a:t>Apple Inc.</a:t>
            </a:r>
            <a:r>
              <a:rPr lang="en-US" sz="2800" dirty="0">
                <a:effectLst/>
                <a:latin typeface="Arial" panose="020B0604020202020204" pitchFamily="34" charset="0"/>
                <a:ea typeface="Calibri" panose="020F0502020204030204" pitchFamily="34" charset="0"/>
                <a:cs typeface="Arial" panose="020B0604020202020204" pitchFamily="34" charset="0"/>
              </a:rPr>
              <a:t>, for </a:t>
            </a:r>
            <a:r>
              <a:rPr lang="en-US" sz="2800" dirty="0">
                <a:latin typeface="Arial" panose="020B0604020202020204" pitchFamily="34" charset="0"/>
                <a:ea typeface="Calibri" panose="020F0502020204030204" pitchFamily="34" charset="0"/>
                <a:cs typeface="Arial" panose="020B0604020202020204" pitchFamily="34" charset="0"/>
              </a:rPr>
              <a:t>mobil</a:t>
            </a:r>
            <a:r>
              <a:rPr lang="en-US" sz="2800" u="none" strike="noStrike" dirty="0">
                <a:effectLst/>
                <a:latin typeface="Arial" panose="020B0604020202020204" pitchFamily="34" charset="0"/>
                <a:ea typeface="Calibri" panose="020F0502020204030204" pitchFamily="34" charset="0"/>
                <a:cs typeface="Arial" panose="020B0604020202020204" pitchFamily="34" charset="0"/>
              </a:rPr>
              <a:t>e</a:t>
            </a:r>
            <a:r>
              <a:rPr lang="en-US" sz="2800" dirty="0">
                <a:latin typeface="Arial" panose="020B0604020202020204" pitchFamily="34" charset="0"/>
                <a:ea typeface="Calibri" panose="020F0502020204030204" pitchFamily="34" charset="0"/>
                <a:cs typeface="Arial" panose="020B0604020202020204" pitchFamily="34" charset="0"/>
              </a:rPr>
              <a:t> apps</a:t>
            </a:r>
            <a:r>
              <a:rPr lang="en-US" sz="2800" dirty="0">
                <a:effectLst/>
                <a:latin typeface="Arial" panose="020B0604020202020204" pitchFamily="34" charset="0"/>
                <a:ea typeface="Calibri" panose="020F0502020204030204" pitchFamily="34" charset="0"/>
                <a:cs typeface="Arial" panose="020B0604020202020204" pitchFamily="34" charset="0"/>
              </a:rPr>
              <a:t> on its </a:t>
            </a:r>
            <a:r>
              <a:rPr lang="en-US" sz="2800" dirty="0">
                <a:latin typeface="Arial" panose="020B0604020202020204" pitchFamily="34" charset="0"/>
                <a:ea typeface="Calibri" panose="020F0502020204030204" pitchFamily="34" charset="0"/>
                <a:cs typeface="Arial" panose="020B0604020202020204" pitchFamily="34" charset="0"/>
              </a:rPr>
              <a:t>iOS</a:t>
            </a:r>
            <a:r>
              <a:rPr lang="en-US" sz="2800" dirty="0">
                <a:effectLst/>
                <a:latin typeface="Arial" panose="020B0604020202020204" pitchFamily="34" charset="0"/>
                <a:ea typeface="Calibri" panose="020F0502020204030204" pitchFamily="34" charset="0"/>
                <a:cs typeface="Arial" panose="020B0604020202020204" pitchFamily="34" charset="0"/>
              </a:rPr>
              <a:t> and </a:t>
            </a:r>
            <a:r>
              <a:rPr lang="en-US" sz="2800" dirty="0">
                <a:latin typeface="Arial" panose="020B0604020202020204" pitchFamily="34" charset="0"/>
                <a:ea typeface="Calibri" panose="020F0502020204030204" pitchFamily="34" charset="0"/>
                <a:cs typeface="Arial" panose="020B0604020202020204" pitchFamily="34" charset="0"/>
              </a:rPr>
              <a:t>iPad OS</a:t>
            </a:r>
            <a:r>
              <a:rPr lang="en-US" sz="2800" dirty="0">
                <a:effectLst/>
                <a:latin typeface="Arial" panose="020B0604020202020204" pitchFamily="34" charset="0"/>
                <a:ea typeface="Calibri" panose="020F0502020204030204" pitchFamily="34" charset="0"/>
                <a:cs typeface="Arial" panose="020B0604020202020204" pitchFamily="34" charset="0"/>
              </a:rPr>
              <a:t> operating systems. The store allows users to browse and download approved apps developed within Apple's </a:t>
            </a:r>
            <a:r>
              <a:rPr lang="en-US" sz="2800" dirty="0">
                <a:latin typeface="Arial" panose="020B0604020202020204" pitchFamily="34" charset="0"/>
                <a:ea typeface="Calibri" panose="020F0502020204030204" pitchFamily="34" charset="0"/>
                <a:cs typeface="Arial" panose="020B0604020202020204" pitchFamily="34" charset="0"/>
              </a:rPr>
              <a:t>iOS Software Development Kit</a:t>
            </a:r>
            <a:r>
              <a:rPr lang="en-US" sz="2800" dirty="0">
                <a:effectLst/>
                <a:latin typeface="Arial" panose="020B0604020202020204" pitchFamily="34" charset="0"/>
                <a:ea typeface="Calibri" panose="020F0502020204030204" pitchFamily="34" charset="0"/>
                <a:cs typeface="Arial" panose="020B0604020202020204" pitchFamily="34" charset="0"/>
              </a:rPr>
              <a:t>. Apps can be downloaded on the </a:t>
            </a:r>
            <a:r>
              <a:rPr lang="en-US" sz="2800" dirty="0">
                <a:latin typeface="Arial" panose="020B0604020202020204" pitchFamily="34" charset="0"/>
                <a:ea typeface="Calibri" panose="020F0502020204030204" pitchFamily="34" charset="0"/>
                <a:cs typeface="Arial" panose="020B0604020202020204" pitchFamily="34" charset="0"/>
              </a:rPr>
              <a:t>iPhone</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a:latin typeface="Arial" panose="020B0604020202020204" pitchFamily="34" charset="0"/>
                <a:ea typeface="Calibri" panose="020F0502020204030204" pitchFamily="34" charset="0"/>
                <a:cs typeface="Arial" panose="020B0604020202020204" pitchFamily="34" charset="0"/>
              </a:rPr>
              <a:t>iPod Touch</a:t>
            </a:r>
            <a:r>
              <a:rPr lang="en-US" sz="2800" dirty="0">
                <a:effectLst/>
                <a:latin typeface="Arial" panose="020B0604020202020204" pitchFamily="34" charset="0"/>
                <a:ea typeface="Calibri" panose="020F0502020204030204" pitchFamily="34" charset="0"/>
                <a:cs typeface="Arial" panose="020B0604020202020204" pitchFamily="34" charset="0"/>
              </a:rPr>
              <a:t>, or </a:t>
            </a:r>
            <a:r>
              <a:rPr lang="en-US" sz="2800" dirty="0">
                <a:latin typeface="Arial" panose="020B0604020202020204" pitchFamily="34" charset="0"/>
                <a:ea typeface="Calibri" panose="020F0502020204030204" pitchFamily="34" charset="0"/>
                <a:cs typeface="Arial" panose="020B0604020202020204" pitchFamily="34" charset="0"/>
              </a:rPr>
              <a:t>iPad</a:t>
            </a:r>
            <a:r>
              <a:rPr lang="en-US" sz="2800" dirty="0">
                <a:effectLst/>
                <a:latin typeface="Arial" panose="020B0604020202020204" pitchFamily="34" charset="0"/>
                <a:ea typeface="Calibri" panose="020F0502020204030204" pitchFamily="34" charset="0"/>
                <a:cs typeface="Arial" panose="020B0604020202020204" pitchFamily="34" charset="0"/>
              </a:rPr>
              <a:t>, and some can be transferred to the </a:t>
            </a:r>
            <a:r>
              <a:rPr lang="en-US" sz="2800" dirty="0">
                <a:latin typeface="Arial" panose="020B0604020202020204" pitchFamily="34" charset="0"/>
                <a:ea typeface="Calibri" panose="020F0502020204030204" pitchFamily="34" charset="0"/>
                <a:cs typeface="Arial" panose="020B0604020202020204" pitchFamily="34" charset="0"/>
              </a:rPr>
              <a:t>Apple Watch</a:t>
            </a:r>
            <a:r>
              <a:rPr lang="en-US" sz="2800" dirty="0">
                <a:effectLst/>
                <a:latin typeface="Arial" panose="020B0604020202020204" pitchFamily="34" charset="0"/>
                <a:ea typeface="Calibri" panose="020F0502020204030204" pitchFamily="34" charset="0"/>
                <a:cs typeface="Arial" panose="020B0604020202020204" pitchFamily="34" charset="0"/>
              </a:rPr>
              <a:t> smartwatch or 4th-generation or newer </a:t>
            </a:r>
            <a:r>
              <a:rPr lang="en-US" sz="2800" dirty="0">
                <a:latin typeface="Arial" panose="020B0604020202020204" pitchFamily="34" charset="0"/>
                <a:ea typeface="Calibri" panose="020F0502020204030204" pitchFamily="34" charset="0"/>
                <a:cs typeface="Arial" panose="020B0604020202020204" pitchFamily="34" charset="0"/>
              </a:rPr>
              <a:t>Apple TVs</a:t>
            </a:r>
            <a:r>
              <a:rPr lang="en-US" sz="2800" dirty="0">
                <a:effectLst/>
                <a:latin typeface="Arial" panose="020B0604020202020204" pitchFamily="34" charset="0"/>
                <a:ea typeface="Calibri" panose="020F0502020204030204" pitchFamily="34" charset="0"/>
                <a:cs typeface="Arial" panose="020B0604020202020204" pitchFamily="34" charset="0"/>
              </a:rPr>
              <a:t> as extensions of iPhone apps.</a:t>
            </a:r>
          </a:p>
        </p:txBody>
      </p:sp>
    </p:spTree>
    <p:extLst>
      <p:ext uri="{BB962C8B-B14F-4D97-AF65-F5344CB8AC3E}">
        <p14:creationId xmlns:p14="http://schemas.microsoft.com/office/powerpoint/2010/main" val="4088754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2F17-16FF-86C1-48BB-1B121BC48C9D}"/>
              </a:ext>
            </a:extLst>
          </p:cNvPr>
          <p:cNvSpPr>
            <a:spLocks noGrp="1"/>
          </p:cNvSpPr>
          <p:nvPr>
            <p:ph type="title"/>
          </p:nvPr>
        </p:nvSpPr>
        <p:spPr>
          <a:xfrm>
            <a:off x="6400800" y="609600"/>
            <a:ext cx="5147730" cy="1641987"/>
          </a:xfrm>
        </p:spPr>
        <p:txBody>
          <a:bodyPr>
            <a:normAutofit/>
          </a:bodyPr>
          <a:lstStyle/>
          <a:p>
            <a:r>
              <a:rPr lang="en-US">
                <a:latin typeface="Algerian" panose="04020705040A02060702" pitchFamily="82" charset="0"/>
              </a:rPr>
              <a:t>HISTORY:</a:t>
            </a:r>
          </a:p>
        </p:txBody>
      </p:sp>
      <p:pic>
        <p:nvPicPr>
          <p:cNvPr id="7" name="Picture 6" descr="A picture containing text, shelf, book, indoor&#10;&#10;Description automatically generated">
            <a:extLst>
              <a:ext uri="{FF2B5EF4-FFF2-40B4-BE49-F238E27FC236}">
                <a16:creationId xmlns:a16="http://schemas.microsoft.com/office/drawing/2014/main" id="{D9A54DB9-CED0-571B-3724-1DBA4B4A326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0839" r="20272" b="-1"/>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1FFB10F6-0A81-8938-FD37-916A938D22F5}"/>
              </a:ext>
            </a:extLst>
          </p:cNvPr>
          <p:cNvSpPr>
            <a:spLocks noGrp="1"/>
          </p:cNvSpPr>
          <p:nvPr>
            <p:ph idx="1"/>
          </p:nvPr>
        </p:nvSpPr>
        <p:spPr>
          <a:xfrm>
            <a:off x="6321287" y="1430593"/>
            <a:ext cx="5625548" cy="4234177"/>
          </a:xfrm>
        </p:spPr>
        <p:txBody>
          <a:bodyPr>
            <a:no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The App Store was opened on July 10, 2008, with an initial 500 applications available. As of 2021, the store features more than 1.8 million apps.</a:t>
            </a:r>
          </a:p>
          <a:p>
            <a:r>
              <a:rPr lang="en-US" sz="2400" spc="5" dirty="0">
                <a:effectLst/>
                <a:latin typeface="Arial" panose="020B0604020202020204" pitchFamily="34" charset="0"/>
                <a:ea typeface="Times New Roman" panose="02020603050405020304" pitchFamily="18" charset="0"/>
                <a:cs typeface="Arial" panose="020B0604020202020204" pitchFamily="34" charset="0"/>
              </a:rPr>
              <a:t>Apple’s App Store is a big business for the company. In 2019, Apple's App Store had gross sales of around $50 billion.</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4383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descr="A light from a ceiling&#10;&#10;Description automatically generated with low confidence">
            <a:extLst>
              <a:ext uri="{FF2B5EF4-FFF2-40B4-BE49-F238E27FC236}">
                <a16:creationId xmlns:a16="http://schemas.microsoft.com/office/drawing/2014/main" id="{75C290CE-4961-18A2-5C39-D7CC0026ED21}"/>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2524" r="26777"/>
          <a:stretch/>
        </p:blipFill>
        <p:spPr>
          <a:xfrm>
            <a:off x="20" y="975"/>
            <a:ext cx="4635988" cy="6858000"/>
          </a:xfrm>
          <a:prstGeom prst="rect">
            <a:avLst/>
          </a:prstGeom>
        </p:spPr>
      </p:pic>
      <p:sp>
        <p:nvSpPr>
          <p:cNvPr id="3" name="TextBox 2">
            <a:extLst>
              <a:ext uri="{FF2B5EF4-FFF2-40B4-BE49-F238E27FC236}">
                <a16:creationId xmlns:a16="http://schemas.microsoft.com/office/drawing/2014/main" id="{9D3CCE8F-47F7-D868-3C2E-16967F2117E1}"/>
              </a:ext>
            </a:extLst>
          </p:cNvPr>
          <p:cNvSpPr txBox="1"/>
          <p:nvPr/>
        </p:nvSpPr>
        <p:spPr>
          <a:xfrm>
            <a:off x="4896296" y="1647950"/>
            <a:ext cx="7032238" cy="4424858"/>
          </a:xfrm>
          <a:prstGeom prst="rect">
            <a:avLst/>
          </a:prstGeom>
        </p:spPr>
        <p:txBody>
          <a:bodyPr vert="horz" lIns="91440" tIns="45720" rIns="91440" bIns="45720" rtlCol="0" anchor="ctr">
            <a:normAutofit/>
          </a:bodyPr>
          <a:lstStyle/>
          <a:p>
            <a:pPr marR="0">
              <a:spcAft>
                <a:spcPts val="1000"/>
              </a:spcAft>
              <a:buClr>
                <a:schemeClr val="tx1"/>
              </a:buClr>
              <a:buSzPct val="100000"/>
            </a:pPr>
            <a:r>
              <a:rPr lang="en-US" sz="2400" dirty="0">
                <a:latin typeface="Arial" panose="020B0604020202020204" pitchFamily="34" charset="0"/>
                <a:cs typeface="Arial" panose="020B0604020202020204" pitchFamily="34" charset="0"/>
              </a:rPr>
              <a:t>Apple app store is not just an app store, but a paradise for mobile users. As the world’s leading software company, Apple is always HUGE on user experience, no doubt. Therefore, it even has the most awesome app store for its consumers. Apple app store is a digital distribution platform for Apple users to explore iOS and iPad apps. With it, smartphone users get assurance of downloading trustworthy iOS powered apps from verified mobile development businesses worldwide.</a:t>
            </a:r>
          </a:p>
        </p:txBody>
      </p:sp>
      <p:sp>
        <p:nvSpPr>
          <p:cNvPr id="8" name="TextBox 7">
            <a:extLst>
              <a:ext uri="{FF2B5EF4-FFF2-40B4-BE49-F238E27FC236}">
                <a16:creationId xmlns:a16="http://schemas.microsoft.com/office/drawing/2014/main" id="{A9C6E1F6-88CB-2EFD-0F37-24B19FF49D59}"/>
              </a:ext>
            </a:extLst>
          </p:cNvPr>
          <p:cNvSpPr txBox="1"/>
          <p:nvPr/>
        </p:nvSpPr>
        <p:spPr>
          <a:xfrm>
            <a:off x="2309730" y="6658920"/>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citizentruth.org/apple-versus-third-party-repair-tech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
        <p:nvSpPr>
          <p:cNvPr id="2" name="TextBox 1">
            <a:extLst>
              <a:ext uri="{FF2B5EF4-FFF2-40B4-BE49-F238E27FC236}">
                <a16:creationId xmlns:a16="http://schemas.microsoft.com/office/drawing/2014/main" id="{7CD5F425-F72B-249F-D353-82A57092D0EB}"/>
              </a:ext>
            </a:extLst>
          </p:cNvPr>
          <p:cNvSpPr txBox="1"/>
          <p:nvPr/>
        </p:nvSpPr>
        <p:spPr>
          <a:xfrm>
            <a:off x="5584733" y="915875"/>
            <a:ext cx="5655365" cy="584775"/>
          </a:xfrm>
          <a:prstGeom prst="rect">
            <a:avLst/>
          </a:prstGeom>
          <a:noFill/>
        </p:spPr>
        <p:txBody>
          <a:bodyPr wrap="square" rtlCol="0">
            <a:spAutoFit/>
          </a:bodyPr>
          <a:lstStyle/>
          <a:p>
            <a:r>
              <a:rPr lang="en-US" sz="3200" dirty="0">
                <a:latin typeface="Algerian" panose="04020705040A02060702" pitchFamily="82" charset="0"/>
              </a:rPr>
              <a:t>Importance of App Store</a:t>
            </a:r>
          </a:p>
        </p:txBody>
      </p:sp>
    </p:spTree>
    <p:extLst>
      <p:ext uri="{BB962C8B-B14F-4D97-AF65-F5344CB8AC3E}">
        <p14:creationId xmlns:p14="http://schemas.microsoft.com/office/powerpoint/2010/main" val="2094813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7DEF-8FF5-D4A3-677D-0390CA4B237F}"/>
              </a:ext>
            </a:extLst>
          </p:cNvPr>
          <p:cNvSpPr>
            <a:spLocks noGrp="1"/>
          </p:cNvSpPr>
          <p:nvPr>
            <p:ph type="title"/>
          </p:nvPr>
        </p:nvSpPr>
        <p:spPr>
          <a:xfrm>
            <a:off x="944219" y="321365"/>
            <a:ext cx="9074424" cy="1456267"/>
          </a:xfrm>
        </p:spPr>
        <p:txBody>
          <a:bodyPr>
            <a:normAutofit/>
          </a:bodyPr>
          <a:lstStyle/>
          <a:p>
            <a:r>
              <a:rPr lang="en-US" dirty="0">
                <a:latin typeface="Algerian" panose="04020705040A02060702" pitchFamily="82" charset="0"/>
              </a:rPr>
              <a:t>How Can Developers Publish an App:</a:t>
            </a:r>
          </a:p>
        </p:txBody>
      </p:sp>
      <p:sp>
        <p:nvSpPr>
          <p:cNvPr id="3" name="Content Placeholder 2">
            <a:extLst>
              <a:ext uri="{FF2B5EF4-FFF2-40B4-BE49-F238E27FC236}">
                <a16:creationId xmlns:a16="http://schemas.microsoft.com/office/drawing/2014/main" id="{815F6637-AF5C-C72F-D242-FCC0E628DFA7}"/>
              </a:ext>
            </a:extLst>
          </p:cNvPr>
          <p:cNvSpPr>
            <a:spLocks noGrp="1"/>
          </p:cNvSpPr>
          <p:nvPr>
            <p:ph idx="1"/>
          </p:nvPr>
        </p:nvSpPr>
        <p:spPr>
          <a:xfrm>
            <a:off x="496957" y="1871721"/>
            <a:ext cx="6075972" cy="4171270"/>
          </a:xfrm>
        </p:spPr>
        <p:txBody>
          <a:bodyPr>
            <a:noAutofit/>
          </a:bodyPr>
          <a:lstStyle/>
          <a:p>
            <a:pPr marL="0" marR="0">
              <a:lnSpc>
                <a:spcPct val="90000"/>
              </a:lnSpc>
              <a:spcBef>
                <a:spcPts val="0"/>
              </a:spcBef>
            </a:pPr>
            <a:r>
              <a:rPr lang="en-US" sz="2600" spc="5" dirty="0">
                <a:effectLst/>
                <a:latin typeface="Arial" panose="020B0604020202020204" pitchFamily="34" charset="0"/>
                <a:ea typeface="Times New Roman" panose="02020603050405020304" pitchFamily="18" charset="0"/>
                <a:cs typeface="Arial" panose="020B0604020202020204" pitchFamily="34" charset="0"/>
              </a:rPr>
              <a:t>App publishers must submit their app to a testing process, adhere to Apple's rules and guidelines, and meet a number of prerequisites. Some prerequisites include:</a:t>
            </a:r>
          </a:p>
          <a:p>
            <a:pPr marL="0">
              <a:lnSpc>
                <a:spcPct val="90000"/>
              </a:lnSpc>
            </a:pPr>
            <a:r>
              <a:rPr lang="en-US" sz="2600" spc="5" dirty="0">
                <a:latin typeface="Arial" panose="020B0604020202020204" pitchFamily="34" charset="0"/>
                <a:ea typeface="Times New Roman" panose="02020603050405020304" pitchFamily="18" charset="0"/>
                <a:cs typeface="Arial" panose="020B0604020202020204" pitchFamily="34" charset="0"/>
              </a:rPr>
              <a:t>Developers must pay a $99 annual fee to access the Apple Developer Program. (This fee is waived for nonprofits and governments.)</a:t>
            </a:r>
            <a:endParaRPr lang="en-US" sz="26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90000"/>
              </a:lnSpc>
              <a:spcBef>
                <a:spcPts val="80"/>
              </a:spcBef>
              <a:spcAft>
                <a:spcPts val="1000"/>
              </a:spcAft>
              <a:buSzPts val="1000"/>
              <a:buFont typeface="Symbol" panose="05050102010706020507" pitchFamily="18" charset="2"/>
              <a:buChar char=""/>
              <a:tabLst>
                <a:tab pos="457200" algn="l"/>
              </a:tabLst>
            </a:pPr>
            <a:r>
              <a:rPr lang="en-US" sz="2600" spc="5" dirty="0">
                <a:effectLst/>
                <a:latin typeface="Arial" panose="020B0604020202020204" pitchFamily="34" charset="0"/>
                <a:ea typeface="Calibri" panose="020F0502020204030204" pitchFamily="34" charset="0"/>
                <a:cs typeface="Arial" panose="020B0604020202020204" pitchFamily="34" charset="0"/>
              </a:rPr>
              <a:t>Getting an App ID or application identifier for your app.</a:t>
            </a:r>
            <a:endParaRPr lang="en-US" sz="2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descr="A picture containing text, person, indoor&#10;&#10;Description automatically generated">
            <a:extLst>
              <a:ext uri="{FF2B5EF4-FFF2-40B4-BE49-F238E27FC236}">
                <a16:creationId xmlns:a16="http://schemas.microsoft.com/office/drawing/2014/main" id="{43F0C295-A7F8-4967-9821-C10976FC11A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2F85FA4E-7682-28DB-6117-91315408CC20}"/>
              </a:ext>
            </a:extLst>
          </p:cNvPr>
          <p:cNvSpPr txBox="1"/>
          <p:nvPr/>
        </p:nvSpPr>
        <p:spPr>
          <a:xfrm>
            <a:off x="8729608" y="4913701"/>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socketloop.com/blogs/how-to-spot-fake-software-develop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763192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3E95E-7DAA-5B4E-E389-2410D1F100F6}"/>
              </a:ext>
            </a:extLst>
          </p:cNvPr>
          <p:cNvSpPr>
            <a:spLocks noGrp="1"/>
          </p:cNvSpPr>
          <p:nvPr>
            <p:ph idx="1"/>
          </p:nvPr>
        </p:nvSpPr>
        <p:spPr>
          <a:xfrm>
            <a:off x="675862" y="531928"/>
            <a:ext cx="10131425" cy="3649133"/>
          </a:xfrm>
        </p:spPr>
        <p:txBody>
          <a:bodyPr/>
          <a:lstStyle/>
          <a:p>
            <a:pPr marL="0" marR="0" lvl="0" indent="0">
              <a:lnSpc>
                <a:spcPct val="90000"/>
              </a:lnSpc>
              <a:spcBef>
                <a:spcPts val="80"/>
              </a:spcBef>
              <a:spcAft>
                <a:spcPts val="1000"/>
              </a:spcAft>
              <a:buSzPts val="1000"/>
              <a:buNone/>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Cont</a:t>
            </a:r>
            <a:r>
              <a:rPr lang="en-US" sz="2400" spc="5" dirty="0">
                <a:latin typeface="Arial" panose="020B0604020202020204" pitchFamily="34" charset="0"/>
                <a:ea typeface="Calibri" panose="020F0502020204030204" pitchFamily="34" charset="0"/>
                <a:cs typeface="Arial" panose="020B0604020202020204" pitchFamily="34" charset="0"/>
              </a:rPr>
              <a:t>..</a:t>
            </a:r>
            <a:endParaRPr lang="en-US" sz="2400" spc="5"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90000"/>
              </a:lnSpc>
              <a:spcBef>
                <a:spcPts val="80"/>
              </a:spcBef>
              <a:spcAft>
                <a:spcPts val="1000"/>
              </a:spcAft>
              <a:buSzPts val="1000"/>
              <a:buFont typeface="Symbol" panose="05050102010706020507" pitchFamily="18" charset="2"/>
              <a:buChar char=""/>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Creating an iOS provisioning profile to distribute an app via the App Store.</a:t>
            </a:r>
            <a:endParaRPr lang="en-US" sz="2400" spc="5" dirty="0">
              <a:latin typeface="Arial" panose="020B0604020202020204" pitchFamily="34" charset="0"/>
              <a:ea typeface="Calibri" panose="020F0502020204030204" pitchFamily="34" charset="0"/>
              <a:cs typeface="Arial" panose="020B0604020202020204" pitchFamily="34" charset="0"/>
            </a:endParaRPr>
          </a:p>
          <a:p>
            <a:pPr marL="342900" indent="-342900">
              <a:lnSpc>
                <a:spcPct val="90000"/>
              </a:lnSpc>
              <a:spcBef>
                <a:spcPts val="80"/>
              </a:spcBef>
              <a:buSzPts val="1000"/>
              <a:buFont typeface="Symbol" panose="05050102010706020507" pitchFamily="18" charset="2"/>
              <a:buChar char=""/>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Obtaining a distribution certificate, which enables an app developer to create a provisioning profile.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90000"/>
              </a:lnSpc>
              <a:spcBef>
                <a:spcPts val="80"/>
              </a:spcBef>
              <a:spcAft>
                <a:spcPts val="1000"/>
              </a:spcAft>
              <a:buSzPts val="1000"/>
              <a:buFont typeface="Symbol" panose="05050102010706020507" pitchFamily="18" charset="2"/>
              <a:buChar char=""/>
              <a:tabLst>
                <a:tab pos="457200" algn="l"/>
              </a:tabLst>
            </a:pPr>
            <a:r>
              <a:rPr lang="en-US" sz="2400" spc="5" dirty="0">
                <a:effectLst/>
                <a:latin typeface="Arial" panose="020B0604020202020204" pitchFamily="34" charset="0"/>
                <a:ea typeface="Calibri" panose="020F0502020204030204" pitchFamily="34" charset="0"/>
                <a:cs typeface="Arial" panose="020B0604020202020204" pitchFamily="34" charset="0"/>
              </a:rPr>
              <a:t>Setting a deployment target (important to get this right the first time).</a:t>
            </a:r>
          </a:p>
          <a:p>
            <a:endParaRPr lang="en-US" dirty="0"/>
          </a:p>
        </p:txBody>
      </p:sp>
    </p:spTree>
    <p:extLst>
      <p:ext uri="{BB962C8B-B14F-4D97-AF65-F5344CB8AC3E}">
        <p14:creationId xmlns:p14="http://schemas.microsoft.com/office/powerpoint/2010/main" val="379610942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628</TotalTime>
  <Words>1577</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Calibri Light</vt:lpstr>
      <vt:lpstr>Symbol</vt:lpstr>
      <vt:lpstr>Times New Roman</vt:lpstr>
      <vt:lpstr>Celestial</vt:lpstr>
      <vt:lpstr>App Store</vt:lpstr>
      <vt:lpstr>What is an App Store?</vt:lpstr>
      <vt:lpstr>Types Of App Stores</vt:lpstr>
      <vt:lpstr>APPLE APP STORE</vt:lpstr>
      <vt:lpstr>Apple App Store</vt:lpstr>
      <vt:lpstr>HISTORY:</vt:lpstr>
      <vt:lpstr>PowerPoint Presentation</vt:lpstr>
      <vt:lpstr>How Can Developers Publish an App:</vt:lpstr>
      <vt:lpstr>PowerPoint Presentation</vt:lpstr>
      <vt:lpstr>GOOGLE PLAY STORE</vt:lpstr>
      <vt:lpstr>GOOGLE PLAY STORE:</vt:lpstr>
      <vt:lpstr>History: </vt:lpstr>
      <vt:lpstr>PowerPoint Presentation</vt:lpstr>
      <vt:lpstr>How  Google play store works?</vt:lpstr>
      <vt:lpstr>Benefits of google  play store?</vt:lpstr>
      <vt:lpstr>What are the features of Play Store? </vt:lpstr>
      <vt:lpstr>Difference between app store and play store:</vt:lpstr>
      <vt:lpstr>Microsoft App Store</vt:lpstr>
      <vt:lpstr>Microsoft App Store</vt:lpstr>
      <vt:lpstr>History:</vt:lpstr>
      <vt:lpstr>Offering of Microsoft app store?</vt:lpstr>
      <vt:lpstr>PowerPoint Presentation</vt:lpstr>
      <vt:lpstr>Windows Developer portal:</vt:lpstr>
      <vt:lpstr>Apps on Windows Store: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Sadiq</dc:creator>
  <cp:lastModifiedBy>02-131222-099</cp:lastModifiedBy>
  <cp:revision>115</cp:revision>
  <dcterms:created xsi:type="dcterms:W3CDTF">2022-12-26T05:42:11Z</dcterms:created>
  <dcterms:modified xsi:type="dcterms:W3CDTF">2022-12-28T03:53:30Z</dcterms:modified>
</cp:coreProperties>
</file>