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86" r:id="rId3"/>
    <p:sldId id="257" r:id="rId4"/>
    <p:sldId id="258" r:id="rId5"/>
    <p:sldId id="259" r:id="rId6"/>
    <p:sldId id="262" r:id="rId7"/>
    <p:sldId id="264" r:id="rId8"/>
    <p:sldId id="266" r:id="rId9"/>
    <p:sldId id="272" r:id="rId10"/>
    <p:sldId id="274" r:id="rId11"/>
    <p:sldId id="275" r:id="rId12"/>
    <p:sldId id="276" r:id="rId13"/>
    <p:sldId id="277" r:id="rId14"/>
    <p:sldId id="279" r:id="rId15"/>
    <p:sldId id="281"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11714988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3985F-D4D3-4B38-844F-498B8AD1E8A7}" type="datetimeFigureOut">
              <a:rPr lang="en-US" smtClean="0"/>
              <a:t>01-Jan-23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959828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874223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071875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694320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992659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2917035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37339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1460185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712409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223626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3985F-D4D3-4B38-844F-498B8AD1E8A7}" type="datetimeFigureOut">
              <a:rPr lang="en-US" smtClean="0"/>
              <a:t>01-Jan-23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151094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3985F-D4D3-4B38-844F-498B8AD1E8A7}" type="datetimeFigureOut">
              <a:rPr lang="en-US" smtClean="0"/>
              <a:t>01-Jan-23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228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3985F-D4D3-4B38-844F-498B8AD1E8A7}" type="datetimeFigureOut">
              <a:rPr lang="en-US" smtClean="0"/>
              <a:t>01-Jan-23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216248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633985F-D4D3-4B38-844F-498B8AD1E8A7}" type="datetimeFigureOut">
              <a:rPr lang="en-US" smtClean="0"/>
              <a:t>01-Jan-23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111913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3985F-D4D3-4B38-844F-498B8AD1E8A7}" type="datetimeFigureOut">
              <a:rPr lang="en-US" smtClean="0"/>
              <a:t>01-Jan-23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111853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3985F-D4D3-4B38-844F-498B8AD1E8A7}" type="datetimeFigureOut">
              <a:rPr lang="en-US" smtClean="0"/>
              <a:t>01-Jan-23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402406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33985F-D4D3-4B38-844F-498B8AD1E8A7}" type="datetimeFigureOut">
              <a:rPr lang="en-US" smtClean="0"/>
              <a:t>01-Jan-23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1E6DCB-7134-4BED-90E9-908DF64C9C6D}" type="slidenum">
              <a:rPr lang="en-US" smtClean="0"/>
              <a:t>‹#›</a:t>
            </a:fld>
            <a:endParaRPr lang="en-US"/>
          </a:p>
        </p:txBody>
      </p:sp>
    </p:spTree>
    <p:extLst>
      <p:ext uri="{BB962C8B-B14F-4D97-AF65-F5344CB8AC3E}">
        <p14:creationId xmlns:p14="http://schemas.microsoft.com/office/powerpoint/2010/main" val="2334024184"/>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image" Target="../media/image3.png"/><Relationship Id="rId4" Type="http://schemas.openxmlformats.org/officeDocument/2006/relationships/hyperlink" Target="http://stackoverflow.com/jobs/128702/senior-web-developer-backend-fullstack-lundalogik-a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www.privateinternetaccess.com/blog/2018/12/tcp-vs-udp-understanding-the-differenc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76E3-BF56-88BC-7C2A-363663EA4365}"/>
              </a:ext>
            </a:extLst>
          </p:cNvPr>
          <p:cNvSpPr>
            <a:spLocks noGrp="1"/>
          </p:cNvSpPr>
          <p:nvPr>
            <p:ph type="ctrTitle"/>
          </p:nvPr>
        </p:nvSpPr>
        <p:spPr>
          <a:xfrm>
            <a:off x="1154955" y="1219200"/>
            <a:ext cx="10086202" cy="1971261"/>
          </a:xfrm>
        </p:spPr>
        <p:txBody>
          <a:bodyPr>
            <a:normAutofit fontScale="90000"/>
          </a:bodyPr>
          <a:lstStyle/>
          <a:p>
            <a:pPr algn="ctr"/>
            <a:r>
              <a:rPr lang="en-US" sz="13800" dirty="0">
                <a:latin typeface="Algerian" panose="04020705040A02060702" pitchFamily="82" charset="0"/>
              </a:rPr>
              <a:t>UDP flood</a:t>
            </a:r>
          </a:p>
        </p:txBody>
      </p:sp>
      <p:sp>
        <p:nvSpPr>
          <p:cNvPr id="3" name="Subtitle 2">
            <a:extLst>
              <a:ext uri="{FF2B5EF4-FFF2-40B4-BE49-F238E27FC236}">
                <a16:creationId xmlns:a16="http://schemas.microsoft.com/office/drawing/2014/main" id="{5BB69FD8-76DD-9B5B-4C0D-D93FCF0E8275}"/>
              </a:ext>
            </a:extLst>
          </p:cNvPr>
          <p:cNvSpPr>
            <a:spLocks noGrp="1"/>
          </p:cNvSpPr>
          <p:nvPr>
            <p:ph type="subTitle" idx="1"/>
          </p:nvPr>
        </p:nvSpPr>
        <p:spPr>
          <a:xfrm>
            <a:off x="1154955" y="3429000"/>
            <a:ext cx="10086202" cy="2209800"/>
          </a:xfrm>
        </p:spPr>
        <p:txBody>
          <a:bodyPr>
            <a:normAutofit/>
          </a:bodyPr>
          <a:lstStyle/>
          <a:p>
            <a:pPr algn="ctr"/>
            <a:r>
              <a:rPr lang="en-US" sz="3400" dirty="0">
                <a:latin typeface="Algerian" panose="04020705040A02060702" pitchFamily="82" charset="0"/>
                <a:cs typeface="Aldhabi" panose="020B0604020202020204" pitchFamily="2" charset="-78"/>
              </a:rPr>
              <a:t>Group Members:</a:t>
            </a:r>
          </a:p>
          <a:p>
            <a:pPr algn="ctr"/>
            <a:r>
              <a:rPr lang="en-US" sz="2000" dirty="0">
                <a:latin typeface="Times New Roman" panose="02020603050405020304" pitchFamily="18" charset="0"/>
                <a:cs typeface="Times New Roman" panose="02020603050405020304" pitchFamily="18" charset="0"/>
              </a:rPr>
              <a:t>Muhammad Ahsan Qadri (02-131222-   )</a:t>
            </a:r>
          </a:p>
          <a:p>
            <a:pPr algn="ctr"/>
            <a:r>
              <a:rPr lang="en-US" sz="2000" dirty="0">
                <a:latin typeface="Times New Roman" panose="02020603050405020304" pitchFamily="18" charset="0"/>
                <a:cs typeface="Times New Roman" panose="02020603050405020304" pitchFamily="18" charset="0"/>
              </a:rPr>
              <a:t>Muhammad </a:t>
            </a:r>
            <a:r>
              <a:rPr lang="en-US" sz="2000" dirty="0" err="1">
                <a:latin typeface="Times New Roman" panose="02020603050405020304" pitchFamily="18" charset="0"/>
                <a:cs typeface="Times New Roman" panose="02020603050405020304" pitchFamily="18" charset="0"/>
              </a:rPr>
              <a:t>Shumail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Tassadaq</a:t>
            </a:r>
            <a:r>
              <a:rPr lang="en-US" sz="2000" dirty="0">
                <a:latin typeface="Times New Roman" panose="02020603050405020304" pitchFamily="18" charset="0"/>
                <a:cs typeface="Times New Roman" panose="02020603050405020304" pitchFamily="18" charset="0"/>
              </a:rPr>
              <a:t> (02-131222-   )</a:t>
            </a:r>
          </a:p>
          <a:p>
            <a:pPr algn="ctr"/>
            <a:r>
              <a:rPr lang="en-US" sz="2000" dirty="0">
                <a:latin typeface="Times New Roman" panose="02020603050405020304" pitchFamily="18" charset="0"/>
                <a:cs typeface="Times New Roman" panose="02020603050405020304" pitchFamily="18" charset="0"/>
              </a:rPr>
              <a:t>Abdullah (02-131222-099)</a:t>
            </a:r>
          </a:p>
        </p:txBody>
      </p:sp>
    </p:spTree>
    <p:extLst>
      <p:ext uri="{BB962C8B-B14F-4D97-AF65-F5344CB8AC3E}">
        <p14:creationId xmlns:p14="http://schemas.microsoft.com/office/powerpoint/2010/main" val="2193399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2D1E-84E6-45E6-96BC-AAC7C0B7E75B}"/>
              </a:ext>
            </a:extLst>
          </p:cNvPr>
          <p:cNvSpPr>
            <a:spLocks noGrp="1"/>
          </p:cNvSpPr>
          <p:nvPr>
            <p:ph type="title"/>
          </p:nvPr>
        </p:nvSpPr>
        <p:spPr>
          <a:xfrm>
            <a:off x="685801" y="718930"/>
            <a:ext cx="10131425" cy="1456267"/>
          </a:xfrm>
        </p:spPr>
        <p:txBody>
          <a:bodyPr/>
          <a:lstStyle/>
          <a:p>
            <a:r>
              <a:rPr lang="en-US" dirty="0"/>
              <a:t>Overloading the server with data packets</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005086FE-A7A2-1393-A0CB-BC84A1205604}"/>
              </a:ext>
            </a:extLst>
          </p:cNvPr>
          <p:cNvSpPr>
            <a:spLocks noGrp="1"/>
          </p:cNvSpPr>
          <p:nvPr>
            <p:ph idx="1"/>
          </p:nvPr>
        </p:nvSpPr>
        <p:spPr>
          <a:xfrm>
            <a:off x="685800" y="2389624"/>
            <a:ext cx="10131425" cy="3649133"/>
          </a:xfrm>
        </p:spPr>
        <p:txBody>
          <a:bodyPr/>
          <a:lstStyle/>
          <a:p>
            <a:pPr lvl="0"/>
            <a:r>
              <a:rPr lang="en-US" sz="2400" dirty="0"/>
              <a:t>When UDP packets are transmitted, the contain the IP address of the source device. When the attacker sends arbitrary data packets to overload the server, it uses a dummy IP Address, masking the attacker's true location, hence making it difficult for the attacker to be found.</a:t>
            </a:r>
          </a:p>
          <a:p>
            <a:r>
              <a:rPr lang="en-US" dirty="0"/>
              <a:t>The server utilizes more and more resources for the incoming packets. A time comes when the server runs out of resources to deal with the UDP packets and starts slowing down, resulting in Denial of Service for legitimate users.</a:t>
            </a:r>
          </a:p>
          <a:p>
            <a:r>
              <a:rPr lang="en-US" dirty="0"/>
              <a:t>The server sends an ICMP Packet to the user(s) requesting service, which indicates that the service cannot be reached.</a:t>
            </a:r>
          </a:p>
          <a:p>
            <a:endParaRPr lang="en-US" dirty="0"/>
          </a:p>
        </p:txBody>
      </p:sp>
    </p:spTree>
    <p:extLst>
      <p:ext uri="{BB962C8B-B14F-4D97-AF65-F5344CB8AC3E}">
        <p14:creationId xmlns:p14="http://schemas.microsoft.com/office/powerpoint/2010/main" val="41190397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88C7-3149-64D4-9509-8F264E9745C1}"/>
              </a:ext>
            </a:extLst>
          </p:cNvPr>
          <p:cNvSpPr>
            <a:spLocks noGrp="1"/>
          </p:cNvSpPr>
          <p:nvPr>
            <p:ph type="title"/>
          </p:nvPr>
        </p:nvSpPr>
        <p:spPr>
          <a:xfrm>
            <a:off x="685802" y="609600"/>
            <a:ext cx="6282266" cy="1456267"/>
          </a:xfrm>
        </p:spPr>
        <p:txBody>
          <a:bodyPr>
            <a:normAutofit/>
          </a:bodyPr>
          <a:lstStyle/>
          <a:p>
            <a:r>
              <a:rPr lang="en-US" dirty="0"/>
              <a:t>UDP Floods as DNS Amplification</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7815224C-47A2-5DEB-2AEF-0ACB5C85D737}"/>
              </a:ext>
            </a:extLst>
          </p:cNvPr>
          <p:cNvSpPr>
            <a:spLocks noGrp="1"/>
          </p:cNvSpPr>
          <p:nvPr>
            <p:ph idx="1"/>
          </p:nvPr>
        </p:nvSpPr>
        <p:spPr>
          <a:xfrm>
            <a:off x="685802" y="2142067"/>
            <a:ext cx="6282266" cy="3649133"/>
          </a:xfrm>
        </p:spPr>
        <p:txBody>
          <a:bodyPr>
            <a:normAutofit/>
          </a:bodyPr>
          <a:lstStyle/>
          <a:p>
            <a:pPr>
              <a:lnSpc>
                <a:spcPct val="90000"/>
              </a:lnSpc>
            </a:pPr>
            <a:r>
              <a:rPr lang="en-US" sz="1600" dirty="0"/>
              <a:t>DNS Amplification is a DDoS(Distributed Denial of Service) attack where the attacker exploits flaws in the DNS of the server. The DNS will turns small queries into very large workloads which will overwhelm and bring down the victims server.</a:t>
            </a:r>
          </a:p>
          <a:p>
            <a:pPr>
              <a:lnSpc>
                <a:spcPct val="90000"/>
              </a:lnSpc>
            </a:pPr>
            <a:r>
              <a:rPr lang="en-US" sz="1600" dirty="0"/>
              <a:t>UDP Flood attacks as DNS Amplification are also known as “Alphabet Soup”.</a:t>
            </a:r>
          </a:p>
          <a:p>
            <a:pPr>
              <a:lnSpc>
                <a:spcPct val="90000"/>
              </a:lnSpc>
            </a:pPr>
            <a:r>
              <a:rPr lang="en-US" sz="1600" dirty="0"/>
              <a:t>Another one of UDPs vulnerabilities is that it does not specify the packet size, so the attack send very large packets (sometimes over 8KB in size) filled with random text and numbers (hence the name “Alphabet Soup”) in huge quantities to overwhelm the server.</a:t>
            </a:r>
          </a:p>
          <a:p>
            <a:pPr>
              <a:lnSpc>
                <a:spcPct val="90000"/>
              </a:lnSpc>
            </a:pPr>
            <a:endParaRPr lang="en-US" sz="1700" dirty="0"/>
          </a:p>
        </p:txBody>
      </p:sp>
    </p:spTree>
    <p:extLst>
      <p:ext uri="{BB962C8B-B14F-4D97-AF65-F5344CB8AC3E}">
        <p14:creationId xmlns:p14="http://schemas.microsoft.com/office/powerpoint/2010/main" val="207673745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3168-E4DC-E2F8-A004-A18902536001}"/>
              </a:ext>
            </a:extLst>
          </p:cNvPr>
          <p:cNvSpPr>
            <a:spLocks noGrp="1"/>
          </p:cNvSpPr>
          <p:nvPr>
            <p:ph type="title"/>
          </p:nvPr>
        </p:nvSpPr>
        <p:spPr/>
        <p:txBody>
          <a:bodyPr/>
          <a:lstStyle/>
          <a:p>
            <a:r>
              <a:rPr lang="en-US" dirty="0"/>
              <a:t>What happens when the server receives the flood packets?</a:t>
            </a:r>
          </a:p>
        </p:txBody>
      </p:sp>
      <p:sp>
        <p:nvSpPr>
          <p:cNvPr id="3" name="Content Placeholder 2">
            <a:extLst>
              <a:ext uri="{FF2B5EF4-FFF2-40B4-BE49-F238E27FC236}">
                <a16:creationId xmlns:a16="http://schemas.microsoft.com/office/drawing/2014/main" id="{7973F599-A9CF-EEA6-D8D6-772513D637E8}"/>
              </a:ext>
            </a:extLst>
          </p:cNvPr>
          <p:cNvSpPr>
            <a:spLocks noGrp="1"/>
          </p:cNvSpPr>
          <p:nvPr>
            <p:ph idx="1"/>
          </p:nvPr>
        </p:nvSpPr>
        <p:spPr>
          <a:xfrm>
            <a:off x="685801" y="1744502"/>
            <a:ext cx="10131425" cy="3649133"/>
          </a:xfrm>
        </p:spPr>
        <p:txBody>
          <a:bodyPr/>
          <a:lstStyle/>
          <a:p>
            <a:r>
              <a:rPr lang="en-US" dirty="0"/>
              <a:t>When the server receives these junk packets, which have no ports or programs listening for it, it replies with an ICMP packet.</a:t>
            </a:r>
          </a:p>
          <a:p>
            <a:r>
              <a:rPr lang="en-US" dirty="0"/>
              <a:t>An ICMP packet is sent by the destination to source which implies that the destination is unreachable or doesn’t exist.</a:t>
            </a:r>
          </a:p>
          <a:p>
            <a:r>
              <a:rPr lang="en-US" dirty="0"/>
              <a:t>The use of many machines to simultaneously send data packets to targeted server, whether amplified or non-amplified, will make this attack a DDoS attack.</a:t>
            </a:r>
          </a:p>
          <a:p>
            <a:endParaRPr lang="en-US" dirty="0"/>
          </a:p>
        </p:txBody>
      </p:sp>
    </p:spTree>
    <p:extLst>
      <p:ext uri="{BB962C8B-B14F-4D97-AF65-F5344CB8AC3E}">
        <p14:creationId xmlns:p14="http://schemas.microsoft.com/office/powerpoint/2010/main" val="9873325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A00D-D774-E78E-D906-0F3CDD85018C}"/>
              </a:ext>
            </a:extLst>
          </p:cNvPr>
          <p:cNvSpPr>
            <a:spLocks noGrp="1"/>
          </p:cNvSpPr>
          <p:nvPr>
            <p:ph type="title"/>
          </p:nvPr>
        </p:nvSpPr>
        <p:spPr>
          <a:xfrm>
            <a:off x="1292087" y="233793"/>
            <a:ext cx="8905461" cy="1453363"/>
          </a:xfrm>
        </p:spPr>
        <p:txBody>
          <a:bodyPr>
            <a:normAutofit/>
          </a:bodyPr>
          <a:lstStyle/>
          <a:p>
            <a:pPr algn="ctr"/>
            <a:r>
              <a:rPr lang="en-US" dirty="0"/>
              <a:t>So, What’s the solution?</a:t>
            </a:r>
          </a:p>
        </p:txBody>
      </p:sp>
      <p:sp>
        <p:nvSpPr>
          <p:cNvPr id="3" name="Content Placeholder 2">
            <a:extLst>
              <a:ext uri="{FF2B5EF4-FFF2-40B4-BE49-F238E27FC236}">
                <a16:creationId xmlns:a16="http://schemas.microsoft.com/office/drawing/2014/main" id="{EE4365DC-989F-7562-6D9F-EB4DD938E413}"/>
              </a:ext>
            </a:extLst>
          </p:cNvPr>
          <p:cNvSpPr>
            <a:spLocks noGrp="1"/>
          </p:cNvSpPr>
          <p:nvPr>
            <p:ph idx="1"/>
          </p:nvPr>
        </p:nvSpPr>
        <p:spPr>
          <a:xfrm>
            <a:off x="712726" y="1903730"/>
            <a:ext cx="6165152" cy="3637935"/>
          </a:xfrm>
        </p:spPr>
        <p:txBody>
          <a:bodyPr>
            <a:normAutofit/>
          </a:bodyPr>
          <a:lstStyle/>
          <a:p>
            <a:pPr>
              <a:lnSpc>
                <a:spcPct val="90000"/>
              </a:lnSpc>
            </a:pPr>
            <a:r>
              <a:rPr lang="en-US" dirty="0"/>
              <a:t>UDP flooding can be quickly identified by noticing an increased spike in the volume of incoming traffic. </a:t>
            </a:r>
          </a:p>
          <a:p>
            <a:pPr>
              <a:lnSpc>
                <a:spcPct val="90000"/>
              </a:lnSpc>
            </a:pPr>
            <a:r>
              <a:rPr lang="en-US" dirty="0"/>
              <a:t>Any and all suspicious packets are rejected by the server. The firewall filter all the packets to ensure that no suspicious or junk packet enter the data stream. However, The firewall can also collapse under the sheer volume of the packets being sent by the attacker.</a:t>
            </a:r>
          </a:p>
          <a:p>
            <a:pPr>
              <a:lnSpc>
                <a:spcPct val="90000"/>
              </a:lnSpc>
            </a:pPr>
            <a:r>
              <a:rPr lang="en-US" dirty="0"/>
              <a:t>UDP Packets are filtered except for DNS requests. Any source generating massive amounts of UDP packets is seen as suspicious and are rejected.</a:t>
            </a:r>
          </a:p>
          <a:p>
            <a:pPr>
              <a:lnSpc>
                <a:spcPct val="90000"/>
              </a:lnSpc>
            </a:pPr>
            <a:endParaRPr lang="en-PK" dirty="0"/>
          </a:p>
          <a:p>
            <a:endParaRPr lang="en-US" dirty="0"/>
          </a:p>
        </p:txBody>
      </p:sp>
    </p:spTree>
    <p:extLst>
      <p:ext uri="{BB962C8B-B14F-4D97-AF65-F5344CB8AC3E}">
        <p14:creationId xmlns:p14="http://schemas.microsoft.com/office/powerpoint/2010/main" val="38223646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8E5F-2048-1563-1BD5-63465AB4C1BC}"/>
              </a:ext>
            </a:extLst>
          </p:cNvPr>
          <p:cNvSpPr>
            <a:spLocks noGrp="1"/>
          </p:cNvSpPr>
          <p:nvPr>
            <p:ph type="title"/>
          </p:nvPr>
        </p:nvSpPr>
        <p:spPr>
          <a:xfrm>
            <a:off x="266700" y="517571"/>
            <a:ext cx="11658599" cy="1456267"/>
          </a:xfrm>
        </p:spPr>
        <p:txBody>
          <a:bodyPr/>
          <a:lstStyle/>
          <a:p>
            <a:r>
              <a:rPr lang="en-US" dirty="0"/>
              <a:t>The solution…</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58800F96-747A-D165-BD8A-F3612C195C4B}"/>
              </a:ext>
            </a:extLst>
          </p:cNvPr>
          <p:cNvSpPr>
            <a:spLocks noGrp="1"/>
          </p:cNvSpPr>
          <p:nvPr>
            <p:ph idx="1"/>
          </p:nvPr>
        </p:nvSpPr>
        <p:spPr/>
        <p:txBody>
          <a:bodyPr/>
          <a:lstStyle/>
          <a:p>
            <a:r>
              <a:rPr lang="en-US" sz="2400" dirty="0"/>
              <a:t>The best possible solution to mitigate UDP flood attacks is the use of specialized cloud services like Cloudflare. Cloudflare can distribute the network traffic across a large number of globally located Data centers. This creates enough bandwidth that even if an attacker floods the server with junk data, the server can withstand the load while it initiate ICMP Rate limiting</a:t>
            </a:r>
            <a:endParaRPr lang="en-PK" sz="2400" dirty="0"/>
          </a:p>
          <a:p>
            <a:endParaRPr lang="en-US" dirty="0"/>
          </a:p>
        </p:txBody>
      </p:sp>
    </p:spTree>
    <p:extLst>
      <p:ext uri="{BB962C8B-B14F-4D97-AF65-F5344CB8AC3E}">
        <p14:creationId xmlns:p14="http://schemas.microsoft.com/office/powerpoint/2010/main" val="197090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electronics, computer, desk&#10;&#10;Description automatically generated">
            <a:extLst>
              <a:ext uri="{FF2B5EF4-FFF2-40B4-BE49-F238E27FC236}">
                <a16:creationId xmlns:a16="http://schemas.microsoft.com/office/drawing/2014/main" id="{92BDFC68-1794-04C2-E72A-B00E508FD81D}"/>
              </a:ext>
            </a:extLst>
          </p:cNvPr>
          <p:cNvPicPr>
            <a:picLocks noChangeAspect="1"/>
          </p:cNvPicPr>
          <p:nvPr/>
        </p:nvPicPr>
        <p:blipFill rotWithShape="1">
          <a:blip r:embed="rId3">
            <a:alphaModFix amt="2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2223" b="1"/>
          <a:stretch/>
        </p:blipFill>
        <p:spPr>
          <a:xfrm>
            <a:off x="20" y="10"/>
            <a:ext cx="12191980" cy="6857990"/>
          </a:xfrm>
          <a:prstGeom prst="rect">
            <a:avLst/>
          </a:prstGeom>
        </p:spPr>
      </p:pic>
      <p:pic>
        <p:nvPicPr>
          <p:cNvPr id="16" name="Picture 12">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A701241-257C-97EC-2537-C86751DA255A}"/>
              </a:ext>
            </a:extLst>
          </p:cNvPr>
          <p:cNvSpPr>
            <a:spLocks noGrp="1"/>
          </p:cNvSpPr>
          <p:nvPr>
            <p:ph type="title"/>
          </p:nvPr>
        </p:nvSpPr>
        <p:spPr>
          <a:xfrm>
            <a:off x="685801" y="609600"/>
            <a:ext cx="10131425" cy="1456267"/>
          </a:xfrm>
        </p:spPr>
        <p:txBody>
          <a:bodyPr>
            <a:normAutofit/>
          </a:bodyPr>
          <a:lstStyle/>
          <a:p>
            <a:pPr algn="ctr"/>
            <a:r>
              <a:rPr lang="en-US" sz="3600" dirty="0"/>
              <a:t>What is ICMP Rate limiting?</a:t>
            </a:r>
            <a:endParaRPr lang="en-US" dirty="0"/>
          </a:p>
        </p:txBody>
      </p:sp>
      <p:sp>
        <p:nvSpPr>
          <p:cNvPr id="3" name="Content Placeholder 2">
            <a:extLst>
              <a:ext uri="{FF2B5EF4-FFF2-40B4-BE49-F238E27FC236}">
                <a16:creationId xmlns:a16="http://schemas.microsoft.com/office/drawing/2014/main" id="{E71991CD-7F84-B472-4973-69EF43A4C117}"/>
              </a:ext>
            </a:extLst>
          </p:cNvPr>
          <p:cNvSpPr>
            <a:spLocks noGrp="1"/>
          </p:cNvSpPr>
          <p:nvPr>
            <p:ph idx="1"/>
          </p:nvPr>
        </p:nvSpPr>
        <p:spPr>
          <a:xfrm>
            <a:off x="685801" y="2142067"/>
            <a:ext cx="10131425" cy="3649133"/>
          </a:xfrm>
        </p:spPr>
        <p:txBody>
          <a:bodyPr>
            <a:normAutofit/>
          </a:bodyPr>
          <a:lstStyle/>
          <a:p>
            <a:r>
              <a:rPr lang="en-US" dirty="0"/>
              <a:t>A device, on average, receives a lot of ICMP(Internet Control Message Protocol) packets. These packets consume a lot of CPU resources, hence limiting the rates of the ICMP packets can ensure smooth communications between server and client while retaining CPU resources.</a:t>
            </a:r>
          </a:p>
          <a:p>
            <a:r>
              <a:rPr lang="en-US" dirty="0"/>
              <a:t>This phenomenon is known as ICMP Rate Limiting.</a:t>
            </a:r>
          </a:p>
          <a:p>
            <a:r>
              <a:rPr lang="en-US" dirty="0"/>
              <a:t>Limiting ICMP responses greatly helps in dealing with UDP floods</a:t>
            </a:r>
          </a:p>
          <a:p>
            <a:pPr>
              <a:lnSpc>
                <a:spcPct val="90000"/>
              </a:lnSpc>
            </a:pPr>
            <a:endParaRPr lang="en-US" dirty="0"/>
          </a:p>
        </p:txBody>
      </p:sp>
      <p:sp>
        <p:nvSpPr>
          <p:cNvPr id="6" name="TextBox 5">
            <a:extLst>
              <a:ext uri="{FF2B5EF4-FFF2-40B4-BE49-F238E27FC236}">
                <a16:creationId xmlns:a16="http://schemas.microsoft.com/office/drawing/2014/main" id="{1846A459-714A-E731-24F2-BD0E02083332}"/>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ckoverflow.com/jobs/128702/senior-web-developer-backend-fullstack-lundalogik-ab">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5945277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6BEC7C-76CB-BCDE-6AD9-2EEDBE8DABB7}"/>
              </a:ext>
            </a:extLst>
          </p:cNvPr>
          <p:cNvSpPr txBox="1"/>
          <p:nvPr/>
        </p:nvSpPr>
        <p:spPr>
          <a:xfrm>
            <a:off x="3876263" y="2723320"/>
            <a:ext cx="4621694" cy="1046440"/>
          </a:xfrm>
          <a:prstGeom prst="rect">
            <a:avLst/>
          </a:prstGeom>
          <a:noFill/>
        </p:spPr>
        <p:txBody>
          <a:bodyPr wrap="square" rtlCol="0">
            <a:spAutoFit/>
          </a:bodyPr>
          <a:lstStyle/>
          <a:p>
            <a:r>
              <a:rPr lang="en-US" sz="6200" dirty="0">
                <a:latin typeface="Algerian" panose="04020705040A02060702" pitchFamily="82" charset="0"/>
                <a:cs typeface="Aldhabi" panose="01000000000000000000" pitchFamily="2" charset="-78"/>
              </a:rPr>
              <a:t>Thank You.</a:t>
            </a:r>
          </a:p>
        </p:txBody>
      </p:sp>
    </p:spTree>
    <p:extLst>
      <p:ext uri="{BB962C8B-B14F-4D97-AF65-F5344CB8AC3E}">
        <p14:creationId xmlns:p14="http://schemas.microsoft.com/office/powerpoint/2010/main" val="16312390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9B276-4606-C10B-C427-E1B245BD42F6}"/>
              </a:ext>
            </a:extLst>
          </p:cNvPr>
          <p:cNvSpPr>
            <a:spLocks noGrp="1"/>
          </p:cNvSpPr>
          <p:nvPr>
            <p:ph idx="1"/>
          </p:nvPr>
        </p:nvSpPr>
        <p:spPr>
          <a:xfrm>
            <a:off x="889001" y="1532467"/>
            <a:ext cx="10131425" cy="3649133"/>
          </a:xfrm>
        </p:spPr>
        <p:txBody>
          <a:bodyPr>
            <a:normAutofit/>
          </a:bodyPr>
          <a:lstStyle/>
          <a:p>
            <a:pPr marL="0" indent="0">
              <a:buNone/>
            </a:pPr>
            <a:r>
              <a:rPr lang="en-US" sz="4200" dirty="0">
                <a:latin typeface="Arial" panose="020B0604020202020204" pitchFamily="34" charset="0"/>
                <a:cs typeface="Arial" panose="020B0604020202020204" pitchFamily="34" charset="0"/>
              </a:rPr>
              <a:t>Before Moving to UDP Flood Attacks, we shall get to know in detail, what UDP is, and why it is vulnerable</a:t>
            </a:r>
          </a:p>
        </p:txBody>
      </p:sp>
    </p:spTree>
    <p:extLst>
      <p:ext uri="{BB962C8B-B14F-4D97-AF65-F5344CB8AC3E}">
        <p14:creationId xmlns:p14="http://schemas.microsoft.com/office/powerpoint/2010/main" val="40401893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6EB6-2D38-D64B-2F69-536BDE6562A3}"/>
              </a:ext>
            </a:extLst>
          </p:cNvPr>
          <p:cNvSpPr>
            <a:spLocks noGrp="1"/>
          </p:cNvSpPr>
          <p:nvPr>
            <p:ph type="title"/>
          </p:nvPr>
        </p:nvSpPr>
        <p:spPr>
          <a:xfrm>
            <a:off x="5274908" y="710217"/>
            <a:ext cx="6593075" cy="1612490"/>
          </a:xfrm>
        </p:spPr>
        <p:txBody>
          <a:bodyPr>
            <a:normAutofit/>
          </a:bodyPr>
          <a:lstStyle/>
          <a:p>
            <a:r>
              <a:rPr lang="en-US" dirty="0">
                <a:effectLst/>
                <a:latin typeface="Algerian" panose="04020705040A02060702" pitchFamily="82" charset="0"/>
                <a:ea typeface="Calibri" panose="020F0502020204030204" pitchFamily="34" charset="0"/>
                <a:cs typeface="Times New Roman" panose="02020603050405020304" pitchFamily="18" charset="0"/>
              </a:rPr>
              <a:t>What is </a:t>
            </a:r>
            <a:r>
              <a:rPr lang="en-US" dirty="0">
                <a:latin typeface="Algerian" panose="04020705040A02060702" pitchFamily="82" charset="0"/>
                <a:ea typeface="Calibri" panose="020F0502020204030204" pitchFamily="34" charset="0"/>
                <a:cs typeface="Times New Roman" panose="02020603050405020304" pitchFamily="18" charset="0"/>
              </a:rPr>
              <a:t>UDP</a:t>
            </a:r>
            <a:r>
              <a:rPr lang="en-US" dirty="0">
                <a:effectLst/>
                <a:latin typeface="Algerian" panose="04020705040A02060702" pitchFamily="82" charset="0"/>
                <a:ea typeface="Calibri" panose="020F0502020204030204" pitchFamily="34" charset="0"/>
                <a:cs typeface="Times New Roman" panose="02020603050405020304" pitchFamily="18" charset="0"/>
              </a:rPr>
              <a:t>?</a:t>
            </a:r>
            <a:endParaRPr lang="en-US" dirty="0">
              <a:latin typeface="Algerian" panose="04020705040A02060702" pitchFamily="82" charset="0"/>
            </a:endParaRPr>
          </a:p>
        </p:txBody>
      </p:sp>
      <p:pic>
        <p:nvPicPr>
          <p:cNvPr id="5" name="Picture 4" descr="A picture containing connector&#10;&#10;Description automatically generated">
            <a:extLst>
              <a:ext uri="{FF2B5EF4-FFF2-40B4-BE49-F238E27FC236}">
                <a16:creationId xmlns:a16="http://schemas.microsoft.com/office/drawing/2014/main" id="{AC8C03C5-CFF1-FC16-FA2C-F5C4A10C4801}"/>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5254" r="29256"/>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DD2AB683-539B-7F1E-2B00-7E5A7B807021}"/>
              </a:ext>
            </a:extLst>
          </p:cNvPr>
          <p:cNvSpPr>
            <a:spLocks noGrp="1"/>
          </p:cNvSpPr>
          <p:nvPr>
            <p:ph idx="1"/>
          </p:nvPr>
        </p:nvSpPr>
        <p:spPr>
          <a:xfrm>
            <a:off x="4955458" y="2251587"/>
            <a:ext cx="6593075" cy="3972232"/>
          </a:xfrm>
        </p:spPr>
        <p:txBody>
          <a:bodyPr>
            <a:normAutofit fontScale="92500"/>
          </a:bodyPr>
          <a:lstStyle/>
          <a:p>
            <a:pPr lvl="0"/>
            <a:r>
              <a:rPr lang="en-US" sz="2400" dirty="0">
                <a:latin typeface="Arial" panose="020B0604020202020204" pitchFamily="34" charset="0"/>
                <a:cs typeface="Arial" panose="020B0604020202020204" pitchFamily="34" charset="0"/>
              </a:rPr>
              <a:t>The full form of UDP is User Database Protocol</a:t>
            </a:r>
          </a:p>
          <a:p>
            <a:r>
              <a:rPr lang="en-US" sz="2400" dirty="0">
                <a:latin typeface="Arial" panose="020B0604020202020204" pitchFamily="34" charset="0"/>
                <a:cs typeface="Arial" panose="020B0604020202020204" pitchFamily="34" charset="0"/>
              </a:rPr>
              <a:t>It is a communication protocol used on the internet used to establish a loss-tolerating and delay-tolerating connection across the internet</a:t>
            </a:r>
          </a:p>
          <a:p>
            <a:r>
              <a:rPr lang="en-US" sz="2400" dirty="0">
                <a:latin typeface="Arial" panose="020B0604020202020204" pitchFamily="34" charset="0"/>
                <a:cs typeface="Arial" panose="020B0604020202020204" pitchFamily="34" charset="0"/>
              </a:rPr>
              <a:t>UDP protocol is faster, efficient and more reliable than TCP(Transmission Control Protocol), but is more prone to errors than TCP/IP</a:t>
            </a:r>
          </a:p>
          <a:p>
            <a:r>
              <a:rPr lang="en-US" sz="2400" dirty="0">
                <a:latin typeface="Arial" panose="020B0604020202020204" pitchFamily="34" charset="0"/>
                <a:cs typeface="Arial" panose="020B0604020202020204" pitchFamily="34" charset="0"/>
              </a:rPr>
              <a:t>Both UDP and TCP operate over IP and are referred to as UDP/IP or TCP/IP</a:t>
            </a:r>
          </a:p>
          <a:p>
            <a:endParaRPr lang="en-US" dirty="0"/>
          </a:p>
          <a:p>
            <a:pPr lvl="0"/>
            <a:endParaRPr lang="en-US" dirty="0"/>
          </a:p>
        </p:txBody>
      </p:sp>
      <p:sp>
        <p:nvSpPr>
          <p:cNvPr id="6" name="TextBox 5">
            <a:extLst>
              <a:ext uri="{FF2B5EF4-FFF2-40B4-BE49-F238E27FC236}">
                <a16:creationId xmlns:a16="http://schemas.microsoft.com/office/drawing/2014/main" id="{71BA502B-CA45-3A02-8D88-0F7221852B02}"/>
              </a:ext>
            </a:extLst>
          </p:cNvPr>
          <p:cNvSpPr txBox="1"/>
          <p:nvPr/>
        </p:nvSpPr>
        <p:spPr>
          <a:xfrm>
            <a:off x="2328966" y="6658920"/>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privateinternetaccess.com/blog/2018/12/tcp-vs-udp-understanding-the-differenc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41642007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0B51-E756-D6B4-D53F-AAE946113F2C}"/>
              </a:ext>
            </a:extLst>
          </p:cNvPr>
          <p:cNvSpPr>
            <a:spLocks noGrp="1"/>
          </p:cNvSpPr>
          <p:nvPr>
            <p:ph type="title"/>
          </p:nvPr>
        </p:nvSpPr>
        <p:spPr>
          <a:xfrm>
            <a:off x="685801" y="609600"/>
            <a:ext cx="5195572" cy="1456267"/>
          </a:xfrm>
        </p:spPr>
        <p:txBody>
          <a:bodyPr>
            <a:normAutofit/>
          </a:bodyPr>
          <a:lstStyle/>
          <a:p>
            <a:r>
              <a:rPr lang="en-US" dirty="0">
                <a:latin typeface="Algerian" panose="04020705040A02060702" pitchFamily="82" charset="0"/>
              </a:rPr>
              <a:t>More about UDP</a:t>
            </a:r>
          </a:p>
        </p:txBody>
      </p:sp>
      <p:sp>
        <p:nvSpPr>
          <p:cNvPr id="3" name="Content Placeholder 2">
            <a:extLst>
              <a:ext uri="{FF2B5EF4-FFF2-40B4-BE49-F238E27FC236}">
                <a16:creationId xmlns:a16="http://schemas.microsoft.com/office/drawing/2014/main" id="{4A1BBE96-5EB0-9175-1399-7618031DDD9B}"/>
              </a:ext>
            </a:extLst>
          </p:cNvPr>
          <p:cNvSpPr>
            <a:spLocks noGrp="1"/>
          </p:cNvSpPr>
          <p:nvPr>
            <p:ph idx="1"/>
          </p:nvPr>
        </p:nvSpPr>
        <p:spPr>
          <a:xfrm>
            <a:off x="615258" y="1918643"/>
            <a:ext cx="10732449" cy="3941942"/>
          </a:xfrm>
        </p:spPr>
        <p:txBody>
          <a:bodyPr>
            <a:normAutofit/>
          </a:bodyPr>
          <a:lstStyle/>
          <a:p>
            <a:r>
              <a:rPr lang="en-US" sz="2400" dirty="0">
                <a:latin typeface="Arial" panose="020B0604020202020204" pitchFamily="34" charset="0"/>
                <a:cs typeface="Arial" panose="020B0604020202020204" pitchFamily="34" charset="0"/>
              </a:rPr>
              <a:t>UDP allows units of communication containing information(packets) to be received and dropped in different order than how they were transmitted, making UDP optimal for Real-Time communication.</a:t>
            </a:r>
          </a:p>
          <a:p>
            <a:r>
              <a:rPr lang="en-US" sz="2400" dirty="0">
                <a:latin typeface="Arial" panose="020B0604020202020204" pitchFamily="34" charset="0"/>
                <a:cs typeface="Arial" panose="020B0604020202020204" pitchFamily="34" charset="0"/>
              </a:rPr>
              <a:t>UDP doesn’t require for opening, maintaining and closing a connection.</a:t>
            </a:r>
          </a:p>
          <a:p>
            <a:r>
              <a:rPr lang="en-US" sz="2400" dirty="0">
                <a:latin typeface="Arial" panose="020B0604020202020204" pitchFamily="34" charset="0"/>
                <a:cs typeface="Arial" panose="020B0604020202020204" pitchFamily="34" charset="0"/>
              </a:rPr>
              <a:t>Some of the most common uses of UDP is gaming, video conferencing, real-time capital transaction, streaming videos etc.</a:t>
            </a:r>
          </a:p>
          <a:p>
            <a:pPr marL="0" indent="0">
              <a:buNone/>
            </a:pP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grpSp>
        <p:nvGrpSpPr>
          <p:cNvPr id="24" name="Group 23">
            <a:extLst>
              <a:ext uri="{FF2B5EF4-FFF2-40B4-BE49-F238E27FC236}">
                <a16:creationId xmlns:a16="http://schemas.microsoft.com/office/drawing/2014/main" id="{590820A0-B14B-4F1C-8DDA-174AC2B14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25" name="Freeform 98">
              <a:extLst>
                <a:ext uri="{FF2B5EF4-FFF2-40B4-BE49-F238E27FC236}">
                  <a16:creationId xmlns:a16="http://schemas.microsoft.com/office/drawing/2014/main" id="{A0B952A8-34E8-46AE-B7EC-D9FB3BF1E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7C0821D-1BFC-498C-BEE4-6CE6B6B2C43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7" name="Straight Connector 26">
                <a:extLst>
                  <a:ext uri="{FF2B5EF4-FFF2-40B4-BE49-F238E27FC236}">
                    <a16:creationId xmlns:a16="http://schemas.microsoft.com/office/drawing/2014/main" id="{8CAE6635-A640-4DF6-8A57-8989A6B7B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16D7B4-883D-4B71-A28E-8BDCD687E8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72A9B10-2C9E-4DDF-8C99-874229A492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F75B38-CC94-4DE1-A968-D9E320A92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0E9350D-D958-4D62-8379-58ADFF9545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1CA4590-01F5-4F10-A727-F0EE16FD3E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D2BBC3-F36B-4D06-BCA7-F71AD66980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9AD5E0B-9B13-4228-A23D-83F17DD01A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153321-B19E-4FA5-8A22-05A91F2AC4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CB9B077-591C-4298-888F-32BB6D0AB6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6FAFF7A-3D2E-40E1-961C-C2875D67D3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7AB21FA-AE5F-4714-968F-356DEE791F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657826-1C0D-47DD-9B11-E93A32B64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DC7092-7C59-441C-9840-7163FAB2D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56E4341-2683-4149-A265-F498A3B79A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2D68886-7F13-46BC-9D15-BAF1B45EC3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7C4A21-61C9-400C-B013-440B0338B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B85B97-7A10-452C-95EB-4CBC73A72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5A1D773-A4DC-4A3D-BB9D-E056BAC3B7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A7184E7-1D5B-4687-8ADC-B776C1EFB2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32D3DC5-864B-4B44-9E09-2FE1AD048A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0DB5CCD-3BBF-45CE-B561-4579A82BD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1DD1944-44B9-4A99-A105-7C364538CA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5ACDF35-7550-4E16-9914-613447CC0F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BE9C83A-DEB3-4D63-A163-8223B68140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6FFC901-4314-4DC8-BCF5-34E1ACC591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ACA1D64-7220-4CB4-9BF1-69B45B4822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65C435-F20D-4ACD-921E-A46F19D671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88848F1-0711-4763-BC8B-76970B5C86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F1F2F9F-1FE7-4945-95B9-09731BE9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D030805-517F-4B88-A49B-B0E89A0A9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1D02D9-7DCC-42F6-BBD4-62F841ED4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0B07484-4B4C-4B4E-9841-E455CCF19F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183CA18-F3C2-4329-AC85-63B53C6A63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F40AEE3-A69A-4F08-95EC-D4427E246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2C26C7-E36B-4C29-9C8B-963C7C350D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A2AB60F-895F-49A6-A514-5EDE49E67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A53213F-862F-474E-9DE6-F06F3F344C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556880-E892-4297-B930-959E868A1F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786BA14-25A0-4244-92EE-40B324E323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4A8FE26-68CA-4ED2-AC18-175CCD3855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02032B0-7225-492F-A909-4A5FA8B1CA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AA3885E-E420-40C5-8B05-E5167027DD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A973D3B-A048-46C9-8DA7-6792F2F949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BAEE237-4C03-4C0B-9951-EB14A5362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E1D87A6-7BC8-4BD7-A2B9-B64555B750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17DFB34-0FF3-45E0-86D1-14367FD4E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B72F8F4-90B4-4099-B7E7-4F060A017D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A58548-CA86-4B09-9534-0B9F46F1C6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395729B-8C0E-41B8-B3ED-3E25B3289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910024-5A98-44CB-96D6-6F18BEE2B1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71B185B-BD9C-4F33-A1CA-8053DC4F18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D04AC18-163B-4734-89C3-160679520D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08A3168-5207-4A96-AF77-4442A6DD40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103104E-3B79-4584-BC67-1617345678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AE2661F-465D-44F7-832A-93816854D4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6351CA6-C76B-4C66-9378-C385BBE40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42756B9-0921-4B55-B129-1C794D4FDA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37841ED-C77C-4824-BBDB-A4AD5CC4C7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4E74C45-8542-46B2-AAA4-9749090683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B975665-5AAD-40D4-AC00-1047ED6593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046CFA9-FF2B-4D62-8063-8D68FF4801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50C0FC6-86F2-4AAC-9174-25FB83DA6F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8652921-868F-4CCF-B70C-034DAD2E7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2A55E7D-1C8A-4438-A99F-3ACAC87A77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3610C07-2EF7-4475-AF6C-9CA4C0645F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17D69AF-D03D-4514-A534-475B175912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70FDC14-72EE-470D-876E-6517413658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BEAC2A8-991D-4B96-ABE3-9A32625B22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4FDD02D-2AD2-4A6C-BBC9-15591F457B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6844DDA-5D96-4DEA-A208-28BBA35901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96F2E86-56F4-4B0C-8D83-55D2865C87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193D075-DE33-4AD6-937B-FC2912872E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59EA056-638E-430D-AE76-796F1ED38B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D75FB12-06AB-46A1-BFE4-D16F35625C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51D4855-B924-45D6-A884-31A6BC963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397D34C-609D-44DB-AFF8-75858A4F31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EA17769-C4B1-4138-875F-A58D5D8497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106" name="Group 105">
            <a:extLst>
              <a:ext uri="{FF2B5EF4-FFF2-40B4-BE49-F238E27FC236}">
                <a16:creationId xmlns:a16="http://schemas.microsoft.com/office/drawing/2014/main" id="{3B02E948-8CD2-4C3C-9E5D-262DAC3C96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107" name="Freeform 17">
              <a:extLst>
                <a:ext uri="{FF2B5EF4-FFF2-40B4-BE49-F238E27FC236}">
                  <a16:creationId xmlns:a16="http://schemas.microsoft.com/office/drawing/2014/main" id="{F8E025EC-8201-4DC5-B858-C2EEA8121D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5D00349E-7825-4D5D-81A3-6A5FB2D95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09" name="Straight Connector 108">
                <a:extLst>
                  <a:ext uri="{FF2B5EF4-FFF2-40B4-BE49-F238E27FC236}">
                    <a16:creationId xmlns:a16="http://schemas.microsoft.com/office/drawing/2014/main" id="{2B0493F4-7EE3-40BC-9693-4C30116976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5D627BB-BD2B-4E33-837E-94DABD948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948FD7F-4A95-419F-9592-F1AE43EB39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6D13955-7897-45BF-AE8D-F635DE7296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D38C1DF-38DA-4D6D-AEDD-F23C531045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618B3C8-757B-4262-8325-56E79801FF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BC63D8C-C95A-4588-AEC8-83438699A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1EBAFC9-1157-4512-A58B-E8DBDCB0E0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5C42AD4-0C0A-44F8-BEF5-76D798BB14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A2FDF3F-1D8B-4D7F-9713-D2785051C4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E5C02B7-5014-410B-A59B-ABA9017C9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A738C92-C3B6-43D5-A718-230FE5A78A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7FDBFA0-A00A-4C49-A38C-5197E28B1E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62F2930-B81B-47BF-BAB6-6CD862E0AC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DB0E661-1786-4C8B-B4AA-1C46DBB09F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AE039B6-9B91-4DF7-B2E1-BEC620E8AF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09B3898-68D4-4032-973C-3297FA2A0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6FDF469-A729-4C34-9A4E-FC7F50FB6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42661BA-C51F-493E-BA84-7E8E02647B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CA6BFC1-5596-4F25-8834-B82EC76C03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DC0C4EA-8B26-488D-842A-8492C28EFA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365199F-3DA2-4ECE-8AA0-B37E7E3AFB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F8EAD3C-6628-48E5-A004-B34EFF17E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627E51D-F7F3-432F-B018-3390B0A3E2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0A796D9-B9B7-497E-91F4-257D2CCAA2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4E17776-2D77-4801-AFE4-553D807E01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F653420-3C79-432A-9CAB-6A4AEC545B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B4F431F-451E-4136-B596-17B639632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5E18572-BE7A-4234-B454-FD38ABFAE2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EB9F985-7C1A-4BFE-A4DC-F35AA0D04E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00648B4-39E6-409B-A151-2A6CC6D3C4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13A2463-A9F5-45B4-804E-5595FAE42C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BF3193A-025E-4BE6-9AD5-D3106F9D78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2832A9B-55E5-494A-A717-3617EDD1F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C0DA7BF-4BD6-46F6-91A1-E38E259FC7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7B5F7E4-8A2A-468D-8EF3-6D7171EBC0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6A8F3CE-3B42-4770-8933-7C9BCA91B6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6224EF38-8522-4A6A-BA96-BAAB1A136C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42B702F4-3A4F-475E-A874-62BA9C76A0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BF12728-61DB-4CA7-BFEA-C67E21001E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2A114F6C-B377-4620-9C72-92D0FA5095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85FB219-37DC-4CBB-BDEF-43EF98EB0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2060F2EE-256C-4A23-A980-9C317EA5F1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2F37857-F893-4D54-B377-60870C91BC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5DEA293-2202-41FF-B5FE-71F06BAA69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9C59CAC-07BD-4C27-8926-C55E46BD1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80FA13A-0B04-4946-9A24-2701584E2D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88CE1CC-C8B3-470F-9512-B590AF9DEB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C1809CD-B912-4E69-A5A5-94EA27B28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B9E3C6C-40C8-4A98-B0AF-C45C414845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BE61EAD-B3F8-4E77-B3B6-0A3374C0F2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303657B-9569-4CB6-A870-F7D678DE67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95E1DFB-B252-4CBC-95A8-D1DC68A185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2D7B24AC-E1C7-4A27-BACA-0AE3C159FD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7ECB039-4BBD-4991-8C57-7D90D4A22C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38517C97-1250-4775-B725-2CBD677C3F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9679D68-007E-47A6-A882-07A8088B5C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67BAF92-FB48-468A-B633-46749349E5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875629C-FBE1-4E58-82B5-53DBC3ABD0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CC29FC6C-B918-40F3-AAAA-1A4F1DFBEA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2D55E2D8-4D39-4F44-AAE7-B3B2DDDB5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EF38C89-9B35-40D5-A2EC-AE4FFF1712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5C842FE-0918-4A9A-B4F3-F69C539B3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C5A2FDBE-9CE6-41C7-A149-1FC75441C4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E76B3FC-2648-4EF2-A363-8AED916B45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7AD43BF-C5AB-4324-B39E-5E3AFC887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D7FC0CC-E465-4316-A7B6-42441D27DC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EF568F1-4905-4D65-8510-683A87097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0779A11-5E9E-4455-8DB7-6BF1F0BA4E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B884067-174C-4C5C-955E-462157D0FA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E5F0FA8-85D6-4B51-B2A8-027AC28D82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76C2522-4938-48D4-9ACE-F61BC4527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119966D-0585-4354-991F-856ADF670D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931C16B-534C-413B-A404-870528429A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88EA28D-0FC2-4BEA-B3EB-D9DEB3C4F7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F2052B6-705D-484A-9856-BCC35D311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357007E-5B0B-4BC1-96BB-2F9A55E28B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144B8928-2E44-471E-818A-AC5F8B9B1D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188" name="Group 187">
            <a:extLst>
              <a:ext uri="{FF2B5EF4-FFF2-40B4-BE49-F238E27FC236}">
                <a16:creationId xmlns:a16="http://schemas.microsoft.com/office/drawing/2014/main" id="{D3F906D0-CE7C-484D-8C11-5011F768A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739066">
            <a:off x="5520984" y="3122486"/>
            <a:ext cx="2928062" cy="2544637"/>
            <a:chOff x="5281603" y="104899"/>
            <a:chExt cx="6910397" cy="6005491"/>
          </a:xfrm>
        </p:grpSpPr>
        <p:sp>
          <p:nvSpPr>
            <p:cNvPr id="189" name="Freeform 183">
              <a:extLst>
                <a:ext uri="{FF2B5EF4-FFF2-40B4-BE49-F238E27FC236}">
                  <a16:creationId xmlns:a16="http://schemas.microsoft.com/office/drawing/2014/main" id="{0FE191C3-385B-4E2B-ADE9-0FA9E09CA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0" name="Group 189">
              <a:extLst>
                <a:ext uri="{FF2B5EF4-FFF2-40B4-BE49-F238E27FC236}">
                  <a16:creationId xmlns:a16="http://schemas.microsoft.com/office/drawing/2014/main" id="{DF236ECF-9469-429F-B950-E6274E93F7D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1" name="Straight Connector 190">
                <a:extLst>
                  <a:ext uri="{FF2B5EF4-FFF2-40B4-BE49-F238E27FC236}">
                    <a16:creationId xmlns:a16="http://schemas.microsoft.com/office/drawing/2014/main" id="{ACFB9B6B-3B4B-406C-A9C4-9E15E8EDA9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185F607-E801-4999-8E05-0C8486DAAA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2AE80DE6-1860-413C-83A4-3D16C772F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CA67FE0-1324-427A-A3EB-EC0E27E8DA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7426A4D5-E148-458E-81B7-A67551CC52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AE534E1-BFC4-4B6F-B4A6-D0331A128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6D2BC14-55E1-4250-A703-26EAE5BEB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28FA0B2-4451-4A40-A6A8-B5B2BFFD22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95551A0-FD49-4C51-9936-31AADCF8F0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21AA33D7-B8C3-4A4C-B04C-90496559F6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C11C7CB-C8A3-4FA2-8919-4BDE08B8C0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4122C9F-7650-4E2A-BBDD-5ED1794298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2331B0F-4B2B-49FF-B210-A548BEE14B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9E66A3B2-EAB9-4D0F-8CC6-133C4B8D26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5D255CC-F767-47F3-9B04-0F597091D8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DE6FFD6E-D10A-4E69-B92A-1C3D4AD900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9BAE1242-2228-4493-81B5-F7807B8DAC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7A6A8552-686E-44B0-AA9A-9488BB77F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7C45C190-42DB-4A86-A102-D04A25E1E1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DC2E5DE9-3511-45AE-9F95-710C8211A3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3F3C6F6-47A6-4265-878C-5092E93280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2B1F3E7-F618-4E13-9E16-7118C45C77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5E7DF9B-A62B-4C53-A661-B401D7195B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EEE4847E-481F-4419-AE1F-90DED5344C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13E9C09-74A8-40D0-BC37-74CA31F5D0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B0009143-1101-4DF3-B01E-766F9BE63D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95E8D24-3C05-4242-92BA-731FDA5AE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A40A7CC8-D93E-41C0-8322-8EF549E1A5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B91F070-941B-4307-9931-156C868BFF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BF90A755-20A8-4274-A4F7-BD624FECFA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D87C615-9E34-495E-8406-FAEFC2F845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1A383A9-4CA6-4FAB-9F61-C5E53DBF8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D7B6069C-3205-4BBB-ADDF-D85A07E55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8083F5B-DC24-40B3-92D2-BF90631145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AEA55FF-DDBB-4AA2-ACBD-9A4D56FFCC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E00B1FB-F492-483C-B4D3-893BE48D29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76CFD40-49E1-465A-9B23-F9D980D9A4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5D63EDB7-C852-43C0-9954-6F2196FABE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316E726A-0F37-45E3-9BDF-42ECAA68F6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29E8E54E-8FB5-4650-AD2D-C65F3F53A9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3018142-C705-4D1B-8C27-83842B8D18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4B029D1D-41B1-45D6-8FC5-9EBEEEBD51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238CE0A4-BE74-4418-8DB6-FC0A391029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5DC5DB6-FAE4-45E0-A0E5-E613B8D7E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3FBB2B3B-650C-4D6B-BA13-A71D6CB8CD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AA61A363-0BE0-4381-9635-02A60AE9C1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363EFF4-A1A6-4E57-8128-D13002EAD0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44B3004-D3A0-4C95-8618-02CD578CCD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8511694-389A-4FA7-950D-D0B63A422C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3CF007D-1A35-4653-994F-C5DC685C43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E268873C-3BA1-4848-8A1E-55D4416950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6F28B5E8-5EF7-40C6-8012-75E3ADCB41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C4DD4F11-6920-4398-88A7-0C571FA3F9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B87C9D72-9386-43D4-9C27-2B0A676624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903FC60-7B4A-4E8D-B64E-A6570168D8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565646A-F4D1-434F-ACCE-BC14E5D049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EB5384FB-B917-47C4-9BEF-B81DFEE8C2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03934C7C-17F3-44A9-96A6-AC1E3AFE01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8AF32D4-0DB1-4F6F-8B2B-27519AB902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8FB5CFF-2F83-4320-9CD0-CCD78775EC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85CC5D7-8944-4B99-92D2-D827AB9C4F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F55CCF6E-2B52-4B36-872D-542D0CDD7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12D2E4E5-D86C-41AF-B664-F7E0773984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1B38EA97-5B13-4977-B58D-0B28E2D8B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CC35DD3-5BF6-4C99-93A1-C0F5ACAB7A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A69C8543-88BB-4CDA-8EF5-2850685210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091AE30-82E9-4674-9E65-5042AB251C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A3D2800-7BCF-4C76-9CCD-6962D5E5E7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2AD91264-05B7-4454-AE8C-BAC45B3317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2047D64C-CE38-4EDA-8EA5-8A805D525A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3C33408-5D0E-4DE4-8945-9001979D3E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1AE14B5-3844-4A66-A8BC-CD8538C562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F78B15A-17F2-474B-A6B5-34B225EBA0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14C9FE9-2E7D-466C-978D-713D0A6624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882ACEF4-C446-4969-92B5-8649558C27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DA39D67-86FF-418E-9876-AB14AFD793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2D3BF31F-EEDE-4027-BAE2-CD14B138C5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37BBBCA-15AD-4E11-813C-E58EE564F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4" name="Rectangle 3">
            <a:extLst>
              <a:ext uri="{FF2B5EF4-FFF2-40B4-BE49-F238E27FC236}">
                <a16:creationId xmlns:a16="http://schemas.microsoft.com/office/drawing/2014/main" id="{62462294-BCE4-B793-2FDF-C77CCFB1BD7D}"/>
              </a:ext>
            </a:extLst>
          </p:cNvPr>
          <p:cNvSpPr/>
          <p:nvPr/>
        </p:nvSpPr>
        <p:spPr>
          <a:xfrm>
            <a:off x="5158409" y="2015732"/>
            <a:ext cx="1093304" cy="945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9DB5DD3-AA36-F7EA-4647-D4C42D22EA69}"/>
              </a:ext>
            </a:extLst>
          </p:cNvPr>
          <p:cNvSpPr/>
          <p:nvPr/>
        </p:nvSpPr>
        <p:spPr>
          <a:xfrm>
            <a:off x="5158409" y="4540890"/>
            <a:ext cx="1093304" cy="862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DE1CD7-4B71-FDB9-1CFF-45CDA675038E}"/>
              </a:ext>
            </a:extLst>
          </p:cNvPr>
          <p:cNvSpPr/>
          <p:nvPr/>
        </p:nvSpPr>
        <p:spPr>
          <a:xfrm>
            <a:off x="5158409" y="3187420"/>
            <a:ext cx="1162878" cy="101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849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6759-E4E4-4A8E-47F2-58814AF5665F}"/>
              </a:ext>
            </a:extLst>
          </p:cNvPr>
          <p:cNvSpPr>
            <a:spLocks noGrp="1"/>
          </p:cNvSpPr>
          <p:nvPr>
            <p:ph type="title"/>
          </p:nvPr>
        </p:nvSpPr>
        <p:spPr/>
        <p:txBody>
          <a:bodyPr>
            <a:normAutofit/>
          </a:bodyPr>
          <a:lstStyle/>
          <a:p>
            <a:pPr algn="ctr"/>
            <a:r>
              <a:rPr lang="en-US" dirty="0">
                <a:latin typeface="Algerian" panose="04020705040A02060702" pitchFamily="82" charset="0"/>
              </a:rPr>
              <a:t>Where </a:t>
            </a:r>
            <a:r>
              <a:rPr lang="en-US" dirty="0" err="1">
                <a:latin typeface="Algerian" panose="04020705040A02060702" pitchFamily="82" charset="0"/>
              </a:rPr>
              <a:t>udp</a:t>
            </a:r>
            <a:r>
              <a:rPr lang="en-US" dirty="0">
                <a:latin typeface="Algerian" panose="04020705040A02060702" pitchFamily="82" charset="0"/>
              </a:rPr>
              <a:t> is used?</a:t>
            </a:r>
          </a:p>
        </p:txBody>
      </p:sp>
      <p:sp>
        <p:nvSpPr>
          <p:cNvPr id="3" name="Content Placeholder 2">
            <a:extLst>
              <a:ext uri="{FF2B5EF4-FFF2-40B4-BE49-F238E27FC236}">
                <a16:creationId xmlns:a16="http://schemas.microsoft.com/office/drawing/2014/main" id="{E130F71E-EDB4-B60C-D113-5F5F5F391EDA}"/>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Some of the most common uses of UDP is gaming, video conferencing, real-time capital transaction, streaming videos etc.</a:t>
            </a:r>
          </a:p>
          <a:p>
            <a:r>
              <a:rPr lang="en-US" sz="2400" dirty="0">
                <a:latin typeface="Arial" panose="020B0604020202020204" pitchFamily="34" charset="0"/>
                <a:cs typeface="Arial" panose="020B0604020202020204" pitchFamily="34" charset="0"/>
              </a:rPr>
              <a:t>Popular Online games like </a:t>
            </a:r>
            <a:r>
              <a:rPr lang="en-US" sz="2400" dirty="0" err="1">
                <a:latin typeface="Arial" panose="020B0604020202020204" pitchFamily="34" charset="0"/>
                <a:cs typeface="Arial" panose="020B0604020202020204" pitchFamily="34" charset="0"/>
              </a:rPr>
              <a:t>Valorant</a:t>
            </a:r>
            <a:r>
              <a:rPr lang="en-US" sz="2400" dirty="0">
                <a:latin typeface="Arial" panose="020B0604020202020204" pitchFamily="34" charset="0"/>
                <a:cs typeface="Arial" panose="020B0604020202020204" pitchFamily="34" charset="0"/>
              </a:rPr>
              <a:t>, League of Legends, CS:GO, Call Of Duty: Warzone etc. use UDP for latency-free and stable connection.</a:t>
            </a:r>
          </a:p>
          <a:p>
            <a:r>
              <a:rPr lang="en-US" sz="2400" dirty="0">
                <a:latin typeface="Arial" panose="020B0604020202020204" pitchFamily="34" charset="0"/>
                <a:cs typeface="Arial" panose="020B0604020202020204" pitchFamily="34" charset="0"/>
              </a:rPr>
              <a:t>Popular online conferencing apps like Zoom, WhatsApp audio/video calls, etc. use UDP for seamless communication.</a:t>
            </a:r>
          </a:p>
          <a:p>
            <a:endParaRPr lang="en-US" sz="2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887549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2F17-16FF-86C1-48BB-1B121BC48C9D}"/>
              </a:ext>
            </a:extLst>
          </p:cNvPr>
          <p:cNvSpPr>
            <a:spLocks noGrp="1"/>
          </p:cNvSpPr>
          <p:nvPr>
            <p:ph type="title"/>
          </p:nvPr>
        </p:nvSpPr>
        <p:spPr>
          <a:xfrm>
            <a:off x="1669775" y="282784"/>
            <a:ext cx="9044608" cy="1641987"/>
          </a:xfrm>
        </p:spPr>
        <p:txBody>
          <a:bodyPr>
            <a:normAutofit/>
          </a:bodyPr>
          <a:lstStyle/>
          <a:p>
            <a:r>
              <a:rPr lang="en-US" dirty="0">
                <a:latin typeface="Algerian" panose="04020705040A02060702" pitchFamily="82" charset="0"/>
              </a:rPr>
              <a:t>Why is UDP preferred over TCP?</a:t>
            </a:r>
          </a:p>
        </p:txBody>
      </p:sp>
      <p:sp>
        <p:nvSpPr>
          <p:cNvPr id="3" name="Content Placeholder 2">
            <a:extLst>
              <a:ext uri="{FF2B5EF4-FFF2-40B4-BE49-F238E27FC236}">
                <a16:creationId xmlns:a16="http://schemas.microsoft.com/office/drawing/2014/main" id="{1FFB10F6-0A81-8938-FD37-916A938D22F5}"/>
              </a:ext>
            </a:extLst>
          </p:cNvPr>
          <p:cNvSpPr>
            <a:spLocks noGrp="1"/>
          </p:cNvSpPr>
          <p:nvPr>
            <p:ph idx="1"/>
          </p:nvPr>
        </p:nvSpPr>
        <p:spPr>
          <a:xfrm>
            <a:off x="695740" y="1698949"/>
            <a:ext cx="10605052" cy="4234177"/>
          </a:xfrm>
        </p:spPr>
        <p:txBody>
          <a:bodyPr>
            <a:noAutofit/>
          </a:bodyPr>
          <a:lstStyle/>
          <a:p>
            <a:r>
              <a:rPr lang="en-US" sz="2400" dirty="0">
                <a:latin typeface="Arial" panose="020B0604020202020204" pitchFamily="34" charset="0"/>
                <a:cs typeface="Arial" panose="020B0604020202020204" pitchFamily="34" charset="0"/>
              </a:rPr>
              <a:t>UDP allows the transfer of data to be initiated faster without delay or extended latency times.</a:t>
            </a:r>
          </a:p>
          <a:p>
            <a:r>
              <a:rPr lang="en-US" sz="2400" dirty="0">
                <a:latin typeface="Arial" panose="020B0604020202020204" pitchFamily="34" charset="0"/>
                <a:cs typeface="Arial" panose="020B0604020202020204" pitchFamily="34" charset="0"/>
              </a:rPr>
              <a:t>TCP initiates many error-checking when communication is established, and this makes TCP slower than UDP. This occupies a lot of bandwidth. UDP doesn’t check so often for errors, hence occupying less bandwidth. This makes UDP faster than TCP</a:t>
            </a:r>
          </a:p>
          <a:p>
            <a:r>
              <a:rPr lang="en-US" sz="2400" dirty="0">
                <a:latin typeface="Arial" panose="020B0604020202020204" pitchFamily="34" charset="0"/>
                <a:cs typeface="Arial" panose="020B0604020202020204" pitchFamily="34" charset="0"/>
              </a:rPr>
              <a:t>UDP can be used for media streaming, and simultaneously communicating with 2 or more endpoints.</a:t>
            </a:r>
          </a:p>
          <a:p>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943831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7DEF-8FF5-D4A3-677D-0390CA4B237F}"/>
              </a:ext>
            </a:extLst>
          </p:cNvPr>
          <p:cNvSpPr>
            <a:spLocks noGrp="1"/>
          </p:cNvSpPr>
          <p:nvPr>
            <p:ph type="title"/>
          </p:nvPr>
        </p:nvSpPr>
        <p:spPr>
          <a:xfrm>
            <a:off x="944219" y="321365"/>
            <a:ext cx="9074424" cy="1456267"/>
          </a:xfrm>
        </p:spPr>
        <p:txBody>
          <a:bodyPr>
            <a:normAutofit/>
          </a:bodyPr>
          <a:lstStyle/>
          <a:p>
            <a:r>
              <a:rPr lang="en-US" sz="3600" dirty="0">
                <a:latin typeface="Algerian" panose="04020705040A02060702" pitchFamily="82" charset="0"/>
              </a:rPr>
              <a:t>Why is UDP vulnerable?</a:t>
            </a:r>
          </a:p>
        </p:txBody>
      </p:sp>
      <p:sp>
        <p:nvSpPr>
          <p:cNvPr id="3" name="Content Placeholder 2">
            <a:extLst>
              <a:ext uri="{FF2B5EF4-FFF2-40B4-BE49-F238E27FC236}">
                <a16:creationId xmlns:a16="http://schemas.microsoft.com/office/drawing/2014/main" id="{815F6637-AF5C-C72F-D242-FCC0E628DFA7}"/>
              </a:ext>
            </a:extLst>
          </p:cNvPr>
          <p:cNvSpPr>
            <a:spLocks noGrp="1"/>
          </p:cNvSpPr>
          <p:nvPr>
            <p:ph idx="1"/>
          </p:nvPr>
        </p:nvSpPr>
        <p:spPr>
          <a:xfrm>
            <a:off x="496957" y="1871721"/>
            <a:ext cx="11241156" cy="4171270"/>
          </a:xfrm>
        </p:spPr>
        <p:txBody>
          <a:bodyPr>
            <a:noAutofit/>
          </a:bodyPr>
          <a:lstStyle/>
          <a:p>
            <a:pPr lvl="0"/>
            <a:r>
              <a:rPr lang="en-US" sz="2400" dirty="0">
                <a:latin typeface="Arial" panose="020B0604020202020204" pitchFamily="34" charset="0"/>
                <a:cs typeface="Arial" panose="020B0604020202020204" pitchFamily="34" charset="0"/>
              </a:rPr>
              <a:t>UDP lacks verification methods which makes it prone to errors and attacks</a:t>
            </a:r>
          </a:p>
          <a:p>
            <a:r>
              <a:rPr lang="en-US" sz="2400" dirty="0">
                <a:latin typeface="Arial" panose="020B0604020202020204" pitchFamily="34" charset="0"/>
                <a:cs typeface="Arial" panose="020B0604020202020204" pitchFamily="34" charset="0"/>
              </a:rPr>
              <a:t>The absence of an initial handshake and absence of built-in protection mechanisms make UDP very vulnerable to DoS attacks</a:t>
            </a:r>
          </a:p>
          <a:p>
            <a:r>
              <a:rPr lang="en-US" sz="2400" dirty="0">
                <a:latin typeface="Arial" panose="020B0604020202020204" pitchFamily="34" charset="0"/>
                <a:cs typeface="Arial" panose="020B0604020202020204" pitchFamily="34" charset="0"/>
              </a:rPr>
              <a:t>UDP communication is most prone to UDP flood, DNS amplification and UDP port scan attacks. Today we will be looking at what UDP flood is in detail.</a:t>
            </a:r>
          </a:p>
          <a:p>
            <a:pPr lvl="0"/>
            <a:endParaRPr lang="en-US" sz="2800" dirty="0"/>
          </a:p>
        </p:txBody>
      </p:sp>
    </p:spTree>
    <p:extLst>
      <p:ext uri="{BB962C8B-B14F-4D97-AF65-F5344CB8AC3E}">
        <p14:creationId xmlns:p14="http://schemas.microsoft.com/office/powerpoint/2010/main" val="763192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56EE-1264-2C2D-2598-51D3B41509A5}"/>
              </a:ext>
            </a:extLst>
          </p:cNvPr>
          <p:cNvSpPr>
            <a:spLocks noGrp="1"/>
          </p:cNvSpPr>
          <p:nvPr>
            <p:ph type="title"/>
          </p:nvPr>
        </p:nvSpPr>
        <p:spPr>
          <a:xfrm>
            <a:off x="99857" y="618559"/>
            <a:ext cx="11866856" cy="1049235"/>
          </a:xfrm>
        </p:spPr>
        <p:txBody>
          <a:bodyPr>
            <a:normAutofit/>
          </a:bodyPr>
          <a:lstStyle/>
          <a:p>
            <a:pPr algn="ctr"/>
            <a:r>
              <a:rPr lang="en-US" dirty="0">
                <a:latin typeface="Algerian" panose="04020705040A02060702" pitchFamily="82" charset="0"/>
              </a:rPr>
              <a:t>What is meant by UDP flood attacks?</a:t>
            </a:r>
          </a:p>
        </p:txBody>
      </p:sp>
      <p:sp>
        <p:nvSpPr>
          <p:cNvPr id="3" name="Content Placeholder 2">
            <a:extLst>
              <a:ext uri="{FF2B5EF4-FFF2-40B4-BE49-F238E27FC236}">
                <a16:creationId xmlns:a16="http://schemas.microsoft.com/office/drawing/2014/main" id="{2F38E6AF-05FF-6FF8-BA73-513018C37EFC}"/>
              </a:ext>
            </a:extLst>
          </p:cNvPr>
          <p:cNvSpPr>
            <a:spLocks noGrp="1"/>
          </p:cNvSpPr>
          <p:nvPr>
            <p:ph idx="1"/>
          </p:nvPr>
        </p:nvSpPr>
        <p:spPr>
          <a:xfrm>
            <a:off x="229066" y="2015732"/>
            <a:ext cx="9603275" cy="3450613"/>
          </a:xfrm>
        </p:spPr>
        <p:txBody>
          <a:bodyPr>
            <a:normAutofit/>
          </a:bodyPr>
          <a:lstStyle/>
          <a:p>
            <a:pPr>
              <a:lnSpc>
                <a:spcPct val="90000"/>
              </a:lnSpc>
            </a:pPr>
            <a:r>
              <a:rPr lang="en-US" sz="2400" dirty="0"/>
              <a:t>UDP flood is a Denial-of-Service attack in which large number of data packets are sent to random ports on the targeted server in order to overload the server so that data-transfer is delayed or ultimately completely stopped.</a:t>
            </a:r>
          </a:p>
          <a:p>
            <a:pPr>
              <a:lnSpc>
                <a:spcPct val="90000"/>
              </a:lnSpc>
            </a:pPr>
            <a:r>
              <a:rPr lang="en-US" sz="2400" dirty="0"/>
              <a:t>Data transfer to legitimate traffic is partially or completely blocked.</a:t>
            </a:r>
          </a:p>
          <a:p>
            <a:pPr>
              <a:lnSpc>
                <a:spcPct val="90000"/>
              </a:lnSpc>
            </a:pPr>
            <a:r>
              <a:rPr lang="en-US" sz="2400" dirty="0"/>
              <a:t>This is easy as UDP doesn’t perform numerous scans to validate data, so a large amount of data packets send by the attacker can overwhelm the server, causing delay in the time the server takes to communicate.</a:t>
            </a:r>
            <a:endParaRPr lang="en-PK" sz="2400" dirty="0"/>
          </a:p>
        </p:txBody>
      </p:sp>
    </p:spTree>
    <p:extLst>
      <p:ext uri="{BB962C8B-B14F-4D97-AF65-F5344CB8AC3E}">
        <p14:creationId xmlns:p14="http://schemas.microsoft.com/office/powerpoint/2010/main" val="4049490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507A-980F-336E-E86A-79EEAD5EC947}"/>
              </a:ext>
            </a:extLst>
          </p:cNvPr>
          <p:cNvSpPr>
            <a:spLocks noGrp="1"/>
          </p:cNvSpPr>
          <p:nvPr>
            <p:ph type="title"/>
          </p:nvPr>
        </p:nvSpPr>
        <p:spPr/>
        <p:txBody>
          <a:bodyPr/>
          <a:lstStyle/>
          <a:p>
            <a:pPr algn="ctr"/>
            <a:r>
              <a:rPr lang="en-US" dirty="0"/>
              <a:t>How does a UDP flood attack work?</a:t>
            </a:r>
          </a:p>
        </p:txBody>
      </p:sp>
      <p:sp>
        <p:nvSpPr>
          <p:cNvPr id="3" name="Content Placeholder 2">
            <a:extLst>
              <a:ext uri="{FF2B5EF4-FFF2-40B4-BE49-F238E27FC236}">
                <a16:creationId xmlns:a16="http://schemas.microsoft.com/office/drawing/2014/main" id="{A61E6DCE-668C-ABA9-1F31-1AEC380D1B30}"/>
              </a:ext>
            </a:extLst>
          </p:cNvPr>
          <p:cNvSpPr>
            <a:spLocks noGrp="1"/>
          </p:cNvSpPr>
          <p:nvPr>
            <p:ph idx="1"/>
          </p:nvPr>
        </p:nvSpPr>
        <p:spPr>
          <a:xfrm>
            <a:off x="685800" y="1833954"/>
            <a:ext cx="10131425" cy="3649133"/>
          </a:xfrm>
        </p:spPr>
        <p:txBody>
          <a:bodyPr/>
          <a:lstStyle/>
          <a:p>
            <a:pPr marL="0" indent="0">
              <a:buNone/>
            </a:pPr>
            <a:r>
              <a:rPr lang="en-US" dirty="0"/>
              <a:t>As mentioned in the previous slide, a UDP flood attack is caused when a server is overloaded with data packets, making the server slow and hindering its ability to communicate, but how does that work?</a:t>
            </a:r>
          </a:p>
          <a:p>
            <a:pPr marL="0" indent="0">
              <a:buNone/>
            </a:pPr>
            <a:endParaRPr lang="en-US" dirty="0"/>
          </a:p>
          <a:p>
            <a:pPr marL="0" indent="0">
              <a:buNone/>
            </a:pPr>
            <a:r>
              <a:rPr lang="en-US" dirty="0"/>
              <a:t>UDP flood primarily functions by exploiting the steps taken by the server. Under normal conditions a server receives a UDP packet, it goes through the following steps:</a:t>
            </a:r>
          </a:p>
          <a:p>
            <a:r>
              <a:rPr lang="en-US" dirty="0"/>
              <a:t>Server checks to see if any programs are running which are listening for that request.</a:t>
            </a:r>
          </a:p>
          <a:p>
            <a:r>
              <a:rPr lang="en-US" dirty="0"/>
              <a:t>If no programs are running that are ready to receive that packet, the server responds with a packet telling the sender that destination is unreachable</a:t>
            </a:r>
          </a:p>
          <a:p>
            <a:endParaRPr lang="en-US" dirty="0"/>
          </a:p>
          <a:p>
            <a:endParaRPr lang="en-US" dirty="0"/>
          </a:p>
        </p:txBody>
      </p:sp>
    </p:spTree>
    <p:extLst>
      <p:ext uri="{BB962C8B-B14F-4D97-AF65-F5344CB8AC3E}">
        <p14:creationId xmlns:p14="http://schemas.microsoft.com/office/powerpoint/2010/main" val="200294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427</TotalTime>
  <Words>1217</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Calibri</vt:lpstr>
      <vt:lpstr>Calibri Light</vt:lpstr>
      <vt:lpstr>Times New Roman</vt:lpstr>
      <vt:lpstr>Celestial</vt:lpstr>
      <vt:lpstr>UDP flood</vt:lpstr>
      <vt:lpstr>PowerPoint Presentation</vt:lpstr>
      <vt:lpstr>What is UDP?</vt:lpstr>
      <vt:lpstr>More about UDP</vt:lpstr>
      <vt:lpstr>Where udp is used?</vt:lpstr>
      <vt:lpstr>Why is UDP preferred over TCP?</vt:lpstr>
      <vt:lpstr>Why is UDP vulnerable?</vt:lpstr>
      <vt:lpstr>What is meant by UDP flood attacks?</vt:lpstr>
      <vt:lpstr>How does a UDP flood attack work?</vt:lpstr>
      <vt:lpstr>Overloading the server with data packets</vt:lpstr>
      <vt:lpstr>UDP Floods as DNS Amplification</vt:lpstr>
      <vt:lpstr>What happens when the server receives the flood packets?</vt:lpstr>
      <vt:lpstr>So, What’s the solution?</vt:lpstr>
      <vt:lpstr>The solution…</vt:lpstr>
      <vt:lpstr>What is ICMP Rate limiting?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Sadiq</dc:creator>
  <cp:lastModifiedBy>02-131222-099</cp:lastModifiedBy>
  <cp:revision>116</cp:revision>
  <dcterms:created xsi:type="dcterms:W3CDTF">2022-12-26T05:42:11Z</dcterms:created>
  <dcterms:modified xsi:type="dcterms:W3CDTF">2023-01-01T15:49:02Z</dcterms:modified>
</cp:coreProperties>
</file>