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9"/>
  </p:notesMasterIdLst>
  <p:sldIdLst>
    <p:sldId id="257" r:id="rId2"/>
    <p:sldId id="258" r:id="rId3"/>
    <p:sldId id="259" r:id="rId4"/>
    <p:sldId id="268" r:id="rId5"/>
    <p:sldId id="269" r:id="rId6"/>
    <p:sldId id="260" r:id="rId7"/>
    <p:sldId id="261" r:id="rId8"/>
    <p:sldId id="271" r:id="rId9"/>
    <p:sldId id="262" r:id="rId10"/>
    <p:sldId id="273" r:id="rId11"/>
    <p:sldId id="263" r:id="rId12"/>
    <p:sldId id="275" r:id="rId13"/>
    <p:sldId id="264" r:id="rId14"/>
    <p:sldId id="276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9462" autoAdjust="0"/>
  </p:normalViewPr>
  <p:slideViewPr>
    <p:cSldViewPr>
      <p:cViewPr>
        <p:scale>
          <a:sx n="70" d="100"/>
          <a:sy n="70" d="100"/>
        </p:scale>
        <p:origin x="-82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07F7-73F1-48F9-B5AB-C608EE30821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0ACBF-1449-4EE3-B4A6-05DD5E861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834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53DFD-8E44-4C43-B575-4146F08556E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080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C73F9-31E6-4A5B-95E1-4DC2E0C8E60C}" type="slidenum">
              <a:rPr lang="en-US"/>
              <a:pPr/>
              <a:t>4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/>
              <a:t>3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r>
              <a:rPr lang="en-US" sz="1400" b="1" dirty="0"/>
              <a:t>Early Electronic Computers and </a:t>
            </a:r>
          </a:p>
          <a:p>
            <a:pPr algn="ctr"/>
            <a:r>
              <a:rPr lang="en-US" sz="1400" b="1" dirty="0"/>
              <a:t>The First Generation (1951 to 1959)</a:t>
            </a:r>
          </a:p>
          <a:p>
            <a:endParaRPr lang="en-US" sz="1400" b="1" dirty="0"/>
          </a:p>
          <a:p>
            <a:pPr>
              <a:buFontTx/>
              <a:buChar char="•"/>
            </a:pPr>
            <a:r>
              <a:rPr lang="en-US" dirty="0"/>
              <a:t>Early Electronic Computers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Atanasoff</a:t>
            </a:r>
            <a:r>
              <a:rPr lang="en-US" dirty="0"/>
              <a:t> and Berry develop the ABC--first special purpose,</a:t>
            </a:r>
          </a:p>
          <a:p>
            <a:pPr lvl="1"/>
            <a:r>
              <a:rPr lang="en-US" dirty="0"/>
              <a:t>   electronic digital computer (1939)</a:t>
            </a:r>
          </a:p>
          <a:p>
            <a:pPr lvl="1"/>
            <a:r>
              <a:rPr lang="en-US" sz="1400" dirty="0"/>
              <a:t>- </a:t>
            </a:r>
            <a:r>
              <a:rPr lang="en-US" dirty="0"/>
              <a:t>Aiken and IBM completed Mark I computer in 1944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Mauchly</a:t>
            </a:r>
            <a:r>
              <a:rPr lang="en-US" dirty="0"/>
              <a:t> and Eckert developed ENIAC (completed 1945)</a:t>
            </a:r>
          </a:p>
          <a:p>
            <a:r>
              <a:rPr lang="en-US" dirty="0"/>
              <a:t>	See photograph in textbook</a:t>
            </a:r>
          </a:p>
          <a:p>
            <a:r>
              <a:rPr lang="en-US" dirty="0"/>
              <a:t>            - John von Neumann--stored-program concept</a:t>
            </a:r>
          </a:p>
          <a:p>
            <a:pPr>
              <a:buFontTx/>
              <a:buChar char="•"/>
            </a:pPr>
            <a:r>
              <a:rPr lang="en-US" dirty="0"/>
              <a:t>The First Generation (1951 to 1959)</a:t>
            </a:r>
          </a:p>
          <a:p>
            <a:pPr lvl="1"/>
            <a:r>
              <a:rPr lang="en-US" dirty="0"/>
              <a:t>- Used vacuum tubes</a:t>
            </a:r>
          </a:p>
          <a:p>
            <a:pPr lvl="1"/>
            <a:r>
              <a:rPr lang="en-US" dirty="0"/>
              <a:t>- Programmed by machine language</a:t>
            </a:r>
          </a:p>
          <a:p>
            <a:pPr lvl="1"/>
            <a:r>
              <a:rPr lang="en-US" dirty="0"/>
              <a:t>- IBM announced first commercial computer, the IBM 701, in 1953</a:t>
            </a:r>
          </a:p>
          <a:p>
            <a:pPr lvl="1"/>
            <a:r>
              <a:rPr lang="en-US" dirty="0"/>
              <a:t>- Used punched cards for data and instructions</a:t>
            </a:r>
          </a:p>
          <a:p>
            <a:pPr lvl="1"/>
            <a:r>
              <a:rPr lang="en-US" dirty="0"/>
              <a:t>- Magnetic tape introduced in 1957</a:t>
            </a:r>
          </a:p>
          <a:p>
            <a:endParaRPr lang="en-US" dirty="0"/>
          </a:p>
        </p:txBody>
      </p:sp>
      <p:sp>
        <p:nvSpPr>
          <p:cNvPr id="32775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xmlns="" val="306651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05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0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23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504967810"/>
      </p:ext>
    </p:extLst>
  </p:cSld>
  <p:clrMapOvr>
    <a:masterClrMapping/>
  </p:clrMapOvr>
  <p:transition advClick="0" advTm="1000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96303876"/>
      </p:ext>
    </p:extLst>
  </p:cSld>
  <p:clrMapOvr>
    <a:masterClrMapping/>
  </p:clrMapOvr>
  <p:transition advClick="0" advTm="1000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11459242"/>
      </p:ext>
    </p:extLst>
  </p:cSld>
  <p:clrMapOvr>
    <a:masterClrMapping/>
  </p:clrMapOvr>
  <p:transition advClick="0" advTm="10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49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192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29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89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618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73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7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40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A6EF5D-95C1-4B6C-BDAA-B1689AD84EAE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454BED-BFB7-4248-A638-8027EC2F1AD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60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hyperlink" Target="http://techrepublic.com.com/2347-10877_11-15160-15164.html?seq=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cylepedia.com.2008/" TargetMode="External"/><Relationship Id="rId2" Type="http://schemas.openxmlformats.org/officeDocument/2006/relationships/hyperlink" Target="http://www.computerhistory.org.200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gadget.com.2008.nov,14/" TargetMode="External"/><Relationship Id="rId5" Type="http://schemas.openxmlformats.org/officeDocument/2006/relationships/hyperlink" Target="http://www.gosai.com/" TargetMode="External"/><Relationship Id="rId4" Type="http://schemas.openxmlformats.org/officeDocument/2006/relationships/hyperlink" Target="http://www.flicker.com.200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encyclopedia.com/topic/vacuum_tube.asp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enclylepedia.com/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362200"/>
            <a:ext cx="8229600" cy="1828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Generations of Computer History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2" name="Picture 4" descr="j02055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1776413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j030052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05400"/>
            <a:ext cx="1752600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828800" y="14478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257800" y="6643688"/>
            <a:ext cx="1752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chemeClr val="bg1"/>
                </a:solidFill>
                <a:latin typeface="Impact" pitchFamily="34" charset="0"/>
              </a:rPr>
              <a:t>Microsoft office clipart</a:t>
            </a:r>
          </a:p>
        </p:txBody>
      </p:sp>
    </p:spTree>
    <p:extLst>
      <p:ext uri="{BB962C8B-B14F-4D97-AF65-F5344CB8AC3E}">
        <p14:creationId xmlns:p14="http://schemas.microsoft.com/office/powerpoint/2010/main" xmlns="" val="16930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1963-1975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computers used integrated circuits on silicon chips.</a:t>
            </a:r>
          </a:p>
          <a:p>
            <a:r>
              <a:rPr lang="en-US" sz="3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were characterized with high-level programming languages which required logic such as BASIC, Pascal, C, COBOL, and Fortran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Generations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47A-E8C3-4B66-8121-4B3BC4965FB2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9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 (1965-70)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05000"/>
            <a:ext cx="4038600" cy="42211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Equipment Corp. introduced the PDP-8.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PDP-8 was the 1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commercially successful mini-computer.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 invented the personal computer graphical user interface.</a:t>
            </a:r>
          </a:p>
        </p:txBody>
      </p:sp>
      <p:pic>
        <p:nvPicPr>
          <p:cNvPr id="11269" name="Picture 5" descr=" 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953125" y="3358356"/>
            <a:ext cx="1428750" cy="10096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391400" y="1371600"/>
            <a:ext cx="83820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nobelprize.org/educational_games/physics/integrated_circuit/history/index.htm</a:t>
            </a:r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943600"/>
            <a:ext cx="29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*Programmed </a:t>
            </a:r>
            <a:r>
              <a:rPr lang="en-US" dirty="0" smtClean="0"/>
              <a:t>Data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9098834"/>
      </p:ext>
    </p:extLst>
  </p:cSld>
  <p:clrMapOvr>
    <a:masterClrMapping/>
  </p:clrMapOvr>
  <p:transition advClick="0" advTm="10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Fourth Generation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1975-Today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computers use microprocessor chips.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 Languages such as Visual Basic, and JAVA are characteristic of this computer generation.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Generations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ED45-960A-4170-8829-830E274D2BDD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67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Generation(1971-present)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81200"/>
            <a:ext cx="4038600" cy="4144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Kenbak-1, 1</a:t>
            </a:r>
            <a:r>
              <a:rPr lang="en-US" sz="2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personal computer.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 Tomlinson sent the first e-mail.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invented the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pin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Floppy disk.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1986 Pixar is founded</a:t>
            </a:r>
          </a:p>
        </p:txBody>
      </p:sp>
      <p:pic>
        <p:nvPicPr>
          <p:cNvPr id="13317" name="Picture 5" descr="1986_pixa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24400"/>
            <a:ext cx="1905000" cy="8096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MCj0426084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67000"/>
            <a:ext cx="1524000" cy="135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562600" y="5715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  <a:latin typeface="Impact" pitchFamily="34" charset="0"/>
              </a:rPr>
              <a:t>www.computerhistor.com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775325" y="4075113"/>
            <a:ext cx="123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562600" y="4114800"/>
            <a:ext cx="1219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Impact" pitchFamily="34" charset="0"/>
              </a:rPr>
              <a:t>Microsoft office clipart</a:t>
            </a:r>
          </a:p>
        </p:txBody>
      </p:sp>
      <p:pic>
        <p:nvPicPr>
          <p:cNvPr id="13325" name="Picture 13" descr="Kenbak-1 powered 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2209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096000" y="25146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Impact" pitchFamily="34" charset="0"/>
              </a:rPr>
              <a:t>www.piercefuller.com</a:t>
            </a:r>
          </a:p>
        </p:txBody>
      </p:sp>
    </p:spTree>
    <p:extLst>
      <p:ext uri="{BB962C8B-B14F-4D97-AF65-F5344CB8AC3E}">
        <p14:creationId xmlns:p14="http://schemas.microsoft.com/office/powerpoint/2010/main" xmlns="" val="397119645"/>
      </p:ext>
    </p:extLst>
  </p:cSld>
  <p:clrMapOvr>
    <a:masterClrMapping/>
  </p:clrMapOvr>
  <p:transition advClick="0" advTm="10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5th Generation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Still Being Developed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language is designed to give people a more human connection with computers.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multi-media has also defined this generation.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great deal of “bundled software” with this generation.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Generations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F946-BF53-438E-8551-D7B2E19AA30D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6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 (present and beyond)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A.I. is trying to comprehend intelligence.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 is still being created today.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 Turing developed the Turing Test in 1950. </a:t>
            </a:r>
          </a:p>
        </p:txBody>
      </p:sp>
      <p:pic>
        <p:nvPicPr>
          <p:cNvPr id="16389" name="Picture 5" descr="artifical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4267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781800" y="6096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chemeClr val="bg1"/>
                </a:solidFill>
                <a:latin typeface="Impact" pitchFamily="34" charset="0"/>
              </a:rPr>
              <a:t>www.essortment.com</a:t>
            </a:r>
          </a:p>
        </p:txBody>
      </p:sp>
    </p:spTree>
    <p:extLst>
      <p:ext uri="{BB962C8B-B14F-4D97-AF65-F5344CB8AC3E}">
        <p14:creationId xmlns:p14="http://schemas.microsoft.com/office/powerpoint/2010/main" xmlns="" val="423293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</p:txBody>
      </p:sp>
      <p:pic>
        <p:nvPicPr>
          <p:cNvPr id="22535" name="Picture 7" descr="robot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3886200" cy="37099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 descr="robope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3886200" cy="2463084"/>
          </a:xfrm>
          <a:solidFill>
            <a:srgbClr val="1FAE10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 descr="asim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48768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0" y="4648200"/>
            <a:ext cx="10826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mpact" pitchFamily="34" charset="0"/>
              </a:rPr>
              <a:t>www.goasi.com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162800" y="3886200"/>
            <a:ext cx="137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chemeClr val="bg1"/>
                </a:solidFill>
                <a:latin typeface="Impact" pitchFamily="34" charset="0"/>
              </a:rPr>
              <a:t>www.diseno-art.com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7162800" y="53340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solidFill>
                  <a:schemeClr val="bg1"/>
                </a:solidFill>
                <a:latin typeface="Impact" pitchFamily="34" charset="0"/>
              </a:rPr>
              <a:t>www.engadget.com</a:t>
            </a:r>
          </a:p>
        </p:txBody>
      </p:sp>
    </p:spTree>
    <p:extLst>
      <p:ext uri="{BB962C8B-B14F-4D97-AF65-F5344CB8AC3E}">
        <p14:creationId xmlns:p14="http://schemas.microsoft.com/office/powerpoint/2010/main" xmlns="" val="6191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Citations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History Museum. Computers.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www.computerhistory.org.2006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October 23, 2008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Intelligence.www.essotment.com.2005. November.13,2008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clipart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www.encylepedia.com.2008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November 14,2008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www.flicker.com.2008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november14,2008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www.gosai.com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2008. Nov ,14 2008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www.engadget.com. 2008 .Nov,14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2008</a:t>
            </a:r>
          </a:p>
        </p:txBody>
      </p:sp>
    </p:spTree>
    <p:extLst>
      <p:ext uri="{BB962C8B-B14F-4D97-AF65-F5344CB8AC3E}">
        <p14:creationId xmlns:p14="http://schemas.microsoft.com/office/powerpoint/2010/main" xmlns="" val="259721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ZEROETH GENERATION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7772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 dirty="0"/>
              <a:t> Man used his fingers, ropes, beads, bones, pebbles and other objects for counting.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 dirty="0"/>
              <a:t>Abacus, </a:t>
            </a:r>
            <a:r>
              <a:rPr lang="en-US" sz="3200" dirty="0" err="1"/>
              <a:t>Pascaline</a:t>
            </a:r>
            <a:r>
              <a:rPr lang="en-US" sz="3200" dirty="0"/>
              <a:t>, Difference &amp; Analytical engines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 dirty="0"/>
              <a:t>Electricity was not yet invented</a:t>
            </a:r>
          </a:p>
        </p:txBody>
      </p:sp>
      <p:pic>
        <p:nvPicPr>
          <p:cNvPr id="8194" name="Picture 2" descr="1.4|| Class 5th || Chapter - 1|| Pascaline Calculator, Difference Engine  and Analytical Engine - YouT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495800"/>
            <a:ext cx="2438400" cy="1828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6" name="Picture 4" descr="Analytical Engine - Wiki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495800"/>
            <a:ext cx="2350143" cy="1838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8" name="Picture 6" descr="Pastel Mango Wood Abbacus Sculpture Home Decor | Oz design furniture,  Sculpture, Mango woo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419600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28592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Generation(1946-58)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vacuum tubes (ENIAC)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2133600"/>
            <a:ext cx="6324600" cy="4724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 got its first glimpse of ENIAC in 1946.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ENIAC  was built  by Eckert and 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Mauchly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ENIAC was announced on February 14</a:t>
            </a:r>
            <a:r>
              <a:rPr lang="en-US" sz="2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,1946.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first introduced to the Army. </a:t>
            </a:r>
          </a:p>
          <a:p>
            <a:pPr>
              <a:buFontTx/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5" name="Picture 5" descr="eniac_toda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81200"/>
            <a:ext cx="2895600" cy="428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010400" y="5791200"/>
            <a:ext cx="1447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Impact" pitchFamily="34" charset="0"/>
              </a:rPr>
              <a:t>The ENIAC museum 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5867400"/>
            <a:ext cx="4657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*Electronic Numerical Integrator And Computer</a:t>
            </a:r>
          </a:p>
        </p:txBody>
      </p:sp>
    </p:spTree>
    <p:extLst>
      <p:ext uri="{BB962C8B-B14F-4D97-AF65-F5344CB8AC3E}">
        <p14:creationId xmlns:p14="http://schemas.microsoft.com/office/powerpoint/2010/main" xmlns="" val="1260769012"/>
      </p:ext>
    </p:extLst>
  </p:cSld>
  <p:clrMapOvr>
    <a:masterClrMapping/>
  </p:clrMapOvr>
  <p:transition advClick="0" advTm="1000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Early Electronic Computers and The Computer Generations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>
          <a:xfrm>
            <a:off x="1371600" y="1181100"/>
            <a:ext cx="7772400" cy="4495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Generation (1951 to 1959)</a:t>
            </a:r>
          </a:p>
          <a:p>
            <a:pPr>
              <a:buFont typeface="Symbol" pitchFamily="18" charset="2"/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Generations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AD86-EF02-4A3E-AAFC-03DDDD0F023D}" type="slidenum">
              <a:rPr lang="en-US"/>
              <a:pPr/>
              <a:t>4</a:t>
            </a:fld>
            <a:endParaRPr 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209800" y="2590800"/>
            <a:ext cx="3798888" cy="3733800"/>
            <a:chOff x="799" y="1752"/>
            <a:chExt cx="2393" cy="2352"/>
          </a:xfrm>
        </p:grpSpPr>
        <p:grpSp>
          <p:nvGrpSpPr>
            <p:cNvPr id="30727" name="Group 7"/>
            <p:cNvGrpSpPr>
              <a:grpSpLocks/>
            </p:cNvGrpSpPr>
            <p:nvPr/>
          </p:nvGrpSpPr>
          <p:grpSpPr bwMode="auto">
            <a:xfrm>
              <a:off x="799" y="1752"/>
              <a:ext cx="2393" cy="2352"/>
              <a:chOff x="799" y="1752"/>
              <a:chExt cx="2393" cy="2352"/>
            </a:xfrm>
          </p:grpSpPr>
          <p:sp>
            <p:nvSpPr>
              <p:cNvPr id="30728" name="Oval 8"/>
              <p:cNvSpPr>
                <a:spLocks noChangeArrowheads="1"/>
              </p:cNvSpPr>
              <p:nvPr/>
            </p:nvSpPr>
            <p:spPr bwMode="auto">
              <a:xfrm>
                <a:off x="799" y="1752"/>
                <a:ext cx="2393" cy="2352"/>
              </a:xfrm>
              <a:prstGeom prst="ellipse">
                <a:avLst/>
              </a:prstGeom>
              <a:solidFill>
                <a:schemeClr val="accent1"/>
              </a:solidFill>
              <a:ln w="76200" cmpd="tri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29" name="Rectangle 9"/>
              <p:cNvSpPr>
                <a:spLocks noChangeArrowheads="1"/>
              </p:cNvSpPr>
              <p:nvPr/>
            </p:nvSpPr>
            <p:spPr bwMode="auto">
              <a:xfrm rot="20700000">
                <a:off x="1095" y="3164"/>
                <a:ext cx="1126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latin typeface="Book Antiqua" pitchFamily="18" charset="0"/>
                  </a:rPr>
                  <a:t>John von Neumann</a:t>
                </a:r>
              </a:p>
            </p:txBody>
          </p:sp>
          <p:sp>
            <p:nvSpPr>
              <p:cNvPr id="30730" name="Rectangle 10"/>
              <p:cNvSpPr>
                <a:spLocks noChangeArrowheads="1"/>
              </p:cNvSpPr>
              <p:nvPr/>
            </p:nvSpPr>
            <p:spPr bwMode="auto">
              <a:xfrm rot="18180000">
                <a:off x="2020" y="2849"/>
                <a:ext cx="142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chemeClr val="tx2"/>
                    </a:solidFill>
                    <a:latin typeface="Book Antiqua" pitchFamily="18" charset="0"/>
                  </a:rPr>
                  <a:t>Howard Aiken</a:t>
                </a:r>
              </a:p>
            </p:txBody>
          </p:sp>
          <p:sp>
            <p:nvSpPr>
              <p:cNvPr id="30731" name="Rectangle 11"/>
              <p:cNvSpPr>
                <a:spLocks noChangeArrowheads="1"/>
              </p:cNvSpPr>
              <p:nvPr/>
            </p:nvSpPr>
            <p:spPr bwMode="auto">
              <a:xfrm rot="420000">
                <a:off x="975" y="2514"/>
                <a:ext cx="130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chemeClr val="folHlink"/>
                    </a:solidFill>
                    <a:latin typeface="Book Antiqua" pitchFamily="18" charset="0"/>
                  </a:rPr>
                  <a:t>Clifford Berry</a:t>
                </a:r>
              </a:p>
            </p:txBody>
          </p:sp>
          <p:sp>
            <p:nvSpPr>
              <p:cNvPr id="30732" name="Rectangle 12"/>
              <p:cNvSpPr>
                <a:spLocks noChangeArrowheads="1"/>
              </p:cNvSpPr>
              <p:nvPr/>
            </p:nvSpPr>
            <p:spPr bwMode="auto">
              <a:xfrm>
                <a:off x="1272" y="3692"/>
                <a:ext cx="129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chemeClr val="accent2"/>
                    </a:solidFill>
                    <a:latin typeface="Book Antiqua" pitchFamily="18" charset="0"/>
                  </a:rPr>
                  <a:t>John Mauchly</a:t>
                </a:r>
              </a:p>
            </p:txBody>
          </p:sp>
          <p:sp>
            <p:nvSpPr>
              <p:cNvPr id="30733" name="Rectangle 13"/>
              <p:cNvSpPr>
                <a:spLocks noChangeArrowheads="1"/>
              </p:cNvSpPr>
              <p:nvPr/>
            </p:nvSpPr>
            <p:spPr bwMode="auto">
              <a:xfrm rot="1800000">
                <a:off x="1278" y="2232"/>
                <a:ext cx="167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chemeClr val="bg1"/>
                    </a:solidFill>
                    <a:latin typeface="Book Antiqua" pitchFamily="18" charset="0"/>
                  </a:rPr>
                  <a:t>J. Presper Eckert</a:t>
                </a:r>
              </a:p>
            </p:txBody>
          </p:sp>
        </p:grp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 rot="720000">
              <a:off x="1096" y="2911"/>
              <a:ext cx="136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hlink"/>
                  </a:solidFill>
                  <a:latin typeface="Book Antiqua" pitchFamily="18" charset="0"/>
                </a:rPr>
                <a:t>John Atanasoff</a:t>
              </a:r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1956" y="1812"/>
              <a:ext cx="743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8901F3"/>
                  </a:solidFill>
                  <a:latin typeface="Book Antiqua" pitchFamily="18" charset="0"/>
                </a:rPr>
                <a:t>Grace </a:t>
              </a:r>
            </a:p>
            <a:p>
              <a:pPr eaLnBrk="0" hangingPunct="0"/>
              <a:r>
                <a:rPr lang="en-US" b="1">
                  <a:solidFill>
                    <a:srgbClr val="8901F3"/>
                  </a:solidFill>
                  <a:latin typeface="Book Antiqua" pitchFamily="18" charset="0"/>
                </a:rPr>
                <a:t>Hopper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5593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Computers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1951-1959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/>
              <a:t>The First Generation (1951 to 1959)</a:t>
            </a:r>
          </a:p>
          <a:p>
            <a:pPr lvl="1"/>
            <a:r>
              <a:rPr lang="en-US" sz="2400" dirty="0"/>
              <a:t>- Used vacuum tubes</a:t>
            </a:r>
          </a:p>
          <a:p>
            <a:pPr lvl="1"/>
            <a:r>
              <a:rPr lang="en-US" sz="2400" dirty="0"/>
              <a:t>- Programmed by machine language</a:t>
            </a:r>
          </a:p>
          <a:p>
            <a:pPr lvl="1"/>
            <a:r>
              <a:rPr lang="en-US" sz="2400" dirty="0"/>
              <a:t>- IBM announced first commercial computer, the IBM 701, in 1953</a:t>
            </a:r>
          </a:p>
          <a:p>
            <a:pPr lvl="1"/>
            <a:r>
              <a:rPr lang="en-US" sz="2400" dirty="0"/>
              <a:t>- Used punched cards for data and instructions</a:t>
            </a:r>
          </a:p>
          <a:p>
            <a:pPr lvl="1"/>
            <a:r>
              <a:rPr lang="en-US" sz="2400" dirty="0"/>
              <a:t>- Magnetic tape introduced in 1957</a:t>
            </a:r>
          </a:p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Generations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F14C-4ABF-4857-8F48-0FEA4D037EC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68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 (</a:t>
            </a:r>
            <a:r>
              <a:rPr lang="en-US" sz="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828800"/>
            <a:ext cx="4038600" cy="5029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1949 Wilkes assembled the EDSAC.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1 Computer used Williams memory in 1949.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Forrester installed magnetic memory in 1953.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701 was shipped in 1953.</a:t>
            </a:r>
          </a:p>
        </p:txBody>
      </p:sp>
      <p:pic>
        <p:nvPicPr>
          <p:cNvPr id="7175" name="Picture 7" descr="Full0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48200" y="2574195"/>
            <a:ext cx="4038600" cy="257797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867400" y="21336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Impact" pitchFamily="34" charset="0"/>
              </a:rPr>
              <a:t>The EDSAC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562600" y="6400800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www.dcs.warwick.ac.uk/~edsac</a:t>
            </a:r>
            <a:r>
              <a:rPr lang="en-US" sz="100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867400"/>
            <a:ext cx="4586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*Electronic Delay Storage Automatic Calculator</a:t>
            </a:r>
          </a:p>
        </p:txBody>
      </p:sp>
    </p:spTree>
    <p:extLst>
      <p:ext uri="{BB962C8B-B14F-4D97-AF65-F5344CB8AC3E}">
        <p14:creationId xmlns:p14="http://schemas.microsoft.com/office/powerpoint/2010/main" xmlns="" val="2823440816"/>
      </p:ext>
    </p:extLst>
  </p:cSld>
  <p:clrMapOvr>
    <a:masterClrMapping/>
  </p:clrMapOvr>
  <p:transition advClick="0" advTm="10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examples of vacuum tubes</a:t>
            </a:r>
          </a:p>
        </p:txBody>
      </p:sp>
      <p:pic>
        <p:nvPicPr>
          <p:cNvPr id="18437" name="Picture 5" descr=" ">
            <a:hlinkClick r:id="rId2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04900"/>
            <a:ext cx="2482850" cy="31623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1" name="Picture 9" descr=" ">
            <a:hlinkClick r:id="rId2"/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2982913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5" name="Picture 13" descr="Vacuum tubes by Marcin Wichary.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916238" cy="5029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153400" y="3962400"/>
            <a:ext cx="76200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latin typeface="Impact" pitchFamily="34" charset="0"/>
                <a:hlinkClick r:id="rId6"/>
              </a:rPr>
              <a:t>www.enclylepedia.com</a:t>
            </a:r>
            <a:endParaRPr lang="en-US" sz="900">
              <a:latin typeface="Impact" pitchFamily="34" charset="0"/>
            </a:endParaRPr>
          </a:p>
          <a:p>
            <a:pPr>
              <a:spcBef>
                <a:spcPct val="50000"/>
              </a:spcBef>
            </a:pPr>
            <a:endParaRPr lang="en-US" sz="900">
              <a:latin typeface="Impact" pitchFamily="34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0" y="5402263"/>
            <a:ext cx="2133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Impact" pitchFamily="34" charset="0"/>
              </a:rPr>
              <a:t>www.encylepedia.com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172200" y="5715000"/>
            <a:ext cx="2590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Impact" pitchFamily="34" charset="0"/>
              </a:rPr>
              <a:t>www.flickr.com</a:t>
            </a:r>
          </a:p>
        </p:txBody>
      </p:sp>
    </p:spTree>
    <p:extLst>
      <p:ext uri="{BB962C8B-B14F-4D97-AF65-F5344CB8AC3E}">
        <p14:creationId xmlns:p14="http://schemas.microsoft.com/office/powerpoint/2010/main" xmlns="" val="893288387"/>
      </p:ext>
    </p:extLst>
  </p:cSld>
  <p:clrMapOvr>
    <a:masterClrMapping/>
  </p:clrMapOvr>
  <p:transition advClick="0" advTm="10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1959-1963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Char char="•"/>
            </a:pPr>
            <a:r>
              <a:rPr lang="en-US" sz="3600" dirty="0"/>
              <a:t>The Second Generation (1959  to 1963)</a:t>
            </a:r>
            <a:endParaRPr lang="en-US" sz="3600" b="1" dirty="0"/>
          </a:p>
          <a:p>
            <a:r>
              <a:rPr lang="en-US" sz="3600" dirty="0"/>
              <a:t>     - Used transistors</a:t>
            </a:r>
          </a:p>
          <a:p>
            <a:r>
              <a:rPr lang="en-US" sz="3600" dirty="0"/>
              <a:t>     - Memory composed of small magnetic cores </a:t>
            </a:r>
            <a:endParaRPr lang="en-US" sz="3600" dirty="0" smtClean="0"/>
          </a:p>
          <a:p>
            <a:r>
              <a:rPr lang="en-US" sz="3600" dirty="0" smtClean="0"/>
              <a:t>- </a:t>
            </a:r>
            <a:r>
              <a:rPr lang="en-US" sz="3600" dirty="0"/>
              <a:t>Magnetic disks and magnetic tape used for secondary storage</a:t>
            </a:r>
          </a:p>
          <a:p>
            <a:r>
              <a:rPr lang="en-US" sz="3600" dirty="0"/>
              <a:t>     - Communications possible</a:t>
            </a:r>
          </a:p>
          <a:p>
            <a:r>
              <a:rPr lang="en-US" sz="3600" dirty="0"/>
              <a:t>     - New concepts</a:t>
            </a:r>
          </a:p>
          <a:p>
            <a:r>
              <a:rPr lang="en-US" sz="3600" dirty="0"/>
              <a:t>	Multiprogramming</a:t>
            </a:r>
          </a:p>
          <a:p>
            <a:r>
              <a:rPr lang="en-US" sz="3600" dirty="0"/>
              <a:t>	Parallel processing</a:t>
            </a:r>
          </a:p>
          <a:p>
            <a:r>
              <a:rPr lang="en-US" sz="3600" dirty="0"/>
              <a:t>     - Input and output devices very slow</a:t>
            </a:r>
          </a:p>
          <a:p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Generations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72BC-EBED-431D-984A-CE64CE3BCFC1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AutoShape 2" descr="How Transistors Work (BJT and MOSFET) - The Simple Explan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How Transistors Work (BJT and MOSFET) - The Simple Explan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 descr="How Transistors Work (BJT and MOSFET) - The Simple Explan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505200"/>
            <a:ext cx="3204083" cy="2137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582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 (1959-64) 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905000"/>
            <a:ext cx="3810000" cy="42211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IBM’s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7000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series,the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transistorized computers.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an 81.2% share of the computer market.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announced the System/360.</a:t>
            </a:r>
          </a:p>
        </p:txBody>
      </p:sp>
      <p:pic>
        <p:nvPicPr>
          <p:cNvPr id="9221" name="Picture 5" descr="IBM 708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4191000" cy="3810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791200" y="5715000"/>
            <a:ext cx="1676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chemeClr val="bg1"/>
                </a:solidFill>
                <a:latin typeface="Impact" pitchFamily="34" charset="0"/>
              </a:rPr>
              <a:t>www.piercefuller.com</a:t>
            </a:r>
          </a:p>
        </p:txBody>
      </p:sp>
    </p:spTree>
    <p:extLst>
      <p:ext uri="{BB962C8B-B14F-4D97-AF65-F5344CB8AC3E}">
        <p14:creationId xmlns:p14="http://schemas.microsoft.com/office/powerpoint/2010/main" xmlns="" val="3730643892"/>
      </p:ext>
    </p:extLst>
  </p:cSld>
  <p:clrMapOvr>
    <a:masterClrMapping/>
  </p:clrMapOvr>
  <p:transition advClick="0" advTm="10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616</Words>
  <Application>Microsoft Office PowerPoint</Application>
  <PresentationFormat>On-screen Show (4:3)</PresentationFormat>
  <Paragraphs>143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The Generations of Computer History </vt:lpstr>
      <vt:lpstr>Slide 2</vt:lpstr>
      <vt:lpstr>1st Generation(1946-58) vacuum tubes (ENIAC)</vt:lpstr>
      <vt:lpstr>Early Electronic Computers and The Computer Generations</vt:lpstr>
      <vt:lpstr>First Generation Computers 1951-1959</vt:lpstr>
      <vt:lpstr>1st Generation (con’t)</vt:lpstr>
      <vt:lpstr>Different examples of vacuum tubes</vt:lpstr>
      <vt:lpstr>Second Generation 1959-1963</vt:lpstr>
      <vt:lpstr>2nd Generation (1959-64)  Transistors</vt:lpstr>
      <vt:lpstr>Third Generation 1963-1975</vt:lpstr>
      <vt:lpstr>3rd Generation (1965-70) Integrated Circuits</vt:lpstr>
      <vt:lpstr>Fourth Generation 1975-Today</vt:lpstr>
      <vt:lpstr>4th Generation(1971-present) Microprocessor </vt:lpstr>
      <vt:lpstr>5th Generation Still Being Developed</vt:lpstr>
      <vt:lpstr>5th Generation (present and beyond) Artificial Intelligence</vt:lpstr>
      <vt:lpstr>Artificial Intelligence</vt:lpstr>
      <vt:lpstr>Internet Citations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Generations of Computer History</dc:title>
  <dc:creator>Bushr Fazal</dc:creator>
  <cp:lastModifiedBy>BUKC_PC</cp:lastModifiedBy>
  <cp:revision>7</cp:revision>
  <dcterms:created xsi:type="dcterms:W3CDTF">2014-02-04T07:17:43Z</dcterms:created>
  <dcterms:modified xsi:type="dcterms:W3CDTF">2022-10-03T03:54:06Z</dcterms:modified>
</cp:coreProperties>
</file>