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70" r:id="rId5"/>
    <p:sldId id="275" r:id="rId6"/>
    <p:sldId id="274" r:id="rId7"/>
    <p:sldId id="276" r:id="rId8"/>
    <p:sldId id="277" r:id="rId9"/>
    <p:sldId id="272" r:id="rId10"/>
    <p:sldId id="273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5E3F42-1ED8-F7B4-DD84-999C1EB8B8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12DB9-2230-8A17-9CB1-E6ED89F85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15505-2285-46B8-B0FB-92169F337B1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CC807-F6E4-2F57-FAA0-C5E340E61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9112B-F267-98C4-00F6-FE3A59CAA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1CA71-4C62-489B-9737-F14D5587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61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ADEA-0870-4103-B57C-90E701F6151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3901-ABBE-45B9-8CE4-D9723419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CF(CSC-110)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Fall 2018</a:t>
            </a:r>
          </a:p>
          <a:p>
            <a:endParaRPr lang="en-US" dirty="0"/>
          </a:p>
        </p:txBody>
      </p:sp>
      <p:pic>
        <p:nvPicPr>
          <p:cNvPr id="7" name="Picture 6" descr="Bahria-university.jpg"/>
          <p:cNvPicPr>
            <a:picLocks noChangeAspect="1"/>
          </p:cNvPicPr>
          <p:nvPr userDrawn="1"/>
        </p:nvPicPr>
        <p:blipFill>
          <a:blip r:embed="rId5" cstate="print"/>
          <a:srcRect l="8696" r="7246"/>
          <a:stretch>
            <a:fillRect/>
          </a:stretch>
        </p:blipFill>
        <p:spPr>
          <a:xfrm>
            <a:off x="304800" y="0"/>
            <a:ext cx="2209800" cy="8953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2621-A200-4C05-BC8E-CDC201ED1A4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772400" cy="3429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Computing Fundamentals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78486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8579" algn="just">
              <a:lnSpc>
                <a:spcPts val="3300"/>
              </a:lnSpc>
            </a:pPr>
            <a:r>
              <a:rPr lang="en-US" sz="2400" spc="12" dirty="0">
                <a:latin typeface="Times New Roman" pitchFamily="18" charset="0"/>
                <a:cs typeface="Times New Roman" pitchFamily="18" charset="0"/>
              </a:rPr>
              <a:t>Users are people who 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</a:t>
            </a:r>
            <a:r>
              <a:rPr lang="en-US" sz="2400" spc="9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sz="2400" spc="-9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US" sz="2400" spc="-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ams</a:t>
            </a:r>
            <a:r>
              <a:rPr lang="en-US" sz="2400" spc="8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nte</a:t>
            </a:r>
            <a:r>
              <a:rPr lang="en-US" sz="2400" spc="-1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400" spc="9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sz="2400" spc="-209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pc="-32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spc="14" dirty="0">
                <a:latin typeface="Times New Roman" pitchFamily="18" charset="0"/>
                <a:cs typeface="Times New Roman" pitchFamily="18" charset="0"/>
              </a:rPr>
              <a:t>Programmers, data entry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4" dirty="0">
                <a:latin typeface="Times New Roman" pitchFamily="18" charset="0"/>
                <a:cs typeface="Times New Roman" pitchFamily="18" charset="0"/>
              </a:rPr>
              <a:t>operators, system analyst 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8" dirty="0">
                <a:latin typeface="Times New Roman" pitchFamily="18" charset="0"/>
                <a:cs typeface="Times New Roman" pitchFamily="18" charset="0"/>
              </a:rPr>
              <a:t>computer hardware engineers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5106924" y="3429000"/>
            <a:ext cx="3044952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67000"/>
            <a:ext cx="5943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CF(CSC-110)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r>
              <a:rPr lang="en-US"/>
              <a:t>of Computer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362199"/>
            <a:ext cx="838200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2700" marR="71015" algn="just"/>
            <a:r>
              <a:rPr lang="en-US" sz="2400" spc="38" dirty="0">
                <a:latin typeface="Times New Roman" pitchFamily="18" charset="0"/>
                <a:cs typeface="Times New Roman" pitchFamily="18" charset="0"/>
              </a:rPr>
              <a:t>   Computers are an important part of our lives.</a:t>
            </a:r>
          </a:p>
          <a:p>
            <a:pPr marL="12700" marR="71015"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2700" marR="71015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2700" marR="71015" algn="just"/>
            <a:r>
              <a:rPr lang="en-US" sz="2400" spc="43" dirty="0">
                <a:latin typeface="Times New Roman" pitchFamily="18" charset="0"/>
                <a:cs typeface="Times New Roman" pitchFamily="18" charset="0"/>
              </a:rPr>
              <a:t>They are used for </a:t>
            </a:r>
            <a:r>
              <a:rPr lang="en-US" sz="2400" spc="20" dirty="0">
                <a:latin typeface="Times New Roman" pitchFamily="18" charset="0"/>
                <a:cs typeface="Times New Roman" pitchFamily="18" charset="0"/>
              </a:rPr>
              <a:t>the reservation of </a:t>
            </a:r>
            <a:r>
              <a:rPr lang="en-US" sz="2400" spc="78" dirty="0">
                <a:latin typeface="Times New Roman" pitchFamily="18" charset="0"/>
                <a:cs typeface="Times New Roman" pitchFamily="18" charset="0"/>
              </a:rPr>
              <a:t>tickets for </a:t>
            </a:r>
            <a:r>
              <a:rPr lang="en-US" sz="2400" spc="33" dirty="0">
                <a:latin typeface="Times New Roman" pitchFamily="18" charset="0"/>
                <a:cs typeface="Times New Roman" pitchFamily="18" charset="0"/>
              </a:rPr>
              <a:t>airplanes and </a:t>
            </a:r>
            <a:r>
              <a:rPr lang="en-US" sz="2400" spc="70" dirty="0">
                <a:latin typeface="Times New Roman" pitchFamily="18" charset="0"/>
                <a:cs typeface="Times New Roman" pitchFamily="18" charset="0"/>
              </a:rPr>
              <a:t>railway, payment of </a:t>
            </a:r>
            <a:r>
              <a:rPr lang="en-US" sz="2400" spc="39" dirty="0">
                <a:latin typeface="Times New Roman" pitchFamily="18" charset="0"/>
                <a:cs typeface="Times New Roman" pitchFamily="18" charset="0"/>
              </a:rPr>
              <a:t>telephone and </a:t>
            </a:r>
            <a:r>
              <a:rPr lang="en-US" sz="2400" spc="50" dirty="0">
                <a:latin typeface="Times New Roman" pitchFamily="18" charset="0"/>
                <a:cs typeface="Times New Roman" pitchFamily="18" charset="0"/>
              </a:rPr>
              <a:t>electricity bills, </a:t>
            </a:r>
            <a:r>
              <a:rPr lang="en-US" sz="2400" spc="47" dirty="0">
                <a:latin typeface="Times New Roman" pitchFamily="18" charset="0"/>
                <a:cs typeface="Times New Roman" pitchFamily="18" charset="0"/>
              </a:rPr>
              <a:t>deposit and </a:t>
            </a:r>
            <a:r>
              <a:rPr lang="en-US" sz="2400" spc="45" dirty="0">
                <a:latin typeface="Times New Roman" pitchFamily="18" charset="0"/>
                <a:cs typeface="Times New Roman" pitchFamily="18" charset="0"/>
              </a:rPr>
              <a:t>withdrawal of money </a:t>
            </a:r>
            <a:r>
              <a:rPr lang="en-US" sz="2400" spc="9" dirty="0">
                <a:latin typeface="Times New Roman" pitchFamily="18" charset="0"/>
                <a:cs typeface="Times New Roman" pitchFamily="18" charset="0"/>
              </a:rPr>
              <a:t>from banks, </a:t>
            </a:r>
            <a:r>
              <a:rPr lang="en-US" sz="2400" spc="68" dirty="0">
                <a:latin typeface="Times New Roman" pitchFamily="18" charset="0"/>
                <a:cs typeface="Times New Roman" pitchFamily="18" charset="0"/>
              </a:rPr>
              <a:t>processing of </a:t>
            </a:r>
            <a:r>
              <a:rPr lang="en-US" sz="2400" spc="30" dirty="0">
                <a:latin typeface="Times New Roman" pitchFamily="18" charset="0"/>
                <a:cs typeface="Times New Roman" pitchFamily="18" charset="0"/>
              </a:rPr>
              <a:t>business data, </a:t>
            </a:r>
            <a:r>
              <a:rPr lang="en-US" sz="2400" spc="81" dirty="0">
                <a:latin typeface="Times New Roman" pitchFamily="18" charset="0"/>
                <a:cs typeface="Times New Roman" pitchFamily="18" charset="0"/>
              </a:rPr>
              <a:t>forecasting of </a:t>
            </a:r>
            <a:r>
              <a:rPr lang="en-US" sz="2400" spc="3" dirty="0">
                <a:latin typeface="Times New Roman" pitchFamily="18" charset="0"/>
                <a:cs typeface="Times New Roman" pitchFamily="18" charset="0"/>
              </a:rPr>
              <a:t>weather conditions, 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diagnosis of </a:t>
            </a:r>
            <a:r>
              <a:rPr lang="en-US" sz="2400" spc="47" dirty="0">
                <a:latin typeface="Times New Roman" pitchFamily="18" charset="0"/>
                <a:cs typeface="Times New Roman" pitchFamily="18" charset="0"/>
              </a:rPr>
              <a:t>diseases, searching </a:t>
            </a:r>
            <a:r>
              <a:rPr lang="en-US" sz="2400" spc="54" dirty="0">
                <a:latin typeface="Times New Roman" pitchFamily="18" charset="0"/>
                <a:cs typeface="Times New Roman" pitchFamily="18" charset="0"/>
              </a:rPr>
              <a:t>for information on </a:t>
            </a:r>
            <a:r>
              <a:rPr lang="en-US" sz="2400" spc="47" dirty="0">
                <a:latin typeface="Times New Roman" pitchFamily="18" charset="0"/>
                <a:cs typeface="Times New Roman" pitchFamily="18" charset="0"/>
              </a:rPr>
              <a:t>the internet,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computer???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74676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computer is a fast electronic device that processes the input data according to the instructions given by the programmer/user and provides the desired information as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Characteristics of Computer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848600" cy="392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3309" algn="just">
              <a:lnSpc>
                <a:spcPts val="293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Spee</a:t>
            </a:r>
            <a:r>
              <a:rPr lang="en-US" sz="2400" b="1" spc="9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spc="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spc="4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33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400" spc="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spc="3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spc="3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fast,</a:t>
            </a:r>
            <a:r>
              <a:rPr lang="en-US" sz="2400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million</a:t>
            </a:r>
            <a:r>
              <a:rPr lang="en-US" sz="2400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36" dirty="0">
                <a:latin typeface="Times New Roman" pitchFamily="18" charset="0"/>
                <a:cs typeface="Times New Roman" pitchFamily="18" charset="0"/>
              </a:rPr>
              <a:t>instructions per second. Some calculations that would have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</a:t>
            </a:r>
            <a:r>
              <a:rPr lang="en-US" sz="2400" spc="-64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400" spc="5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sz="2400" spc="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n-US" sz="2400" spc="5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sz="2400" spc="3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otherwise,</a:t>
            </a:r>
            <a:r>
              <a:rPr lang="en-US" sz="2400" spc="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400" spc="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4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sz="2400" spc="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9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econds</a:t>
            </a:r>
            <a:r>
              <a:rPr lang="en-US" sz="2400" spc="3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400" spc="-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spc="-15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 marR="153893" algn="just">
              <a:lnSpc>
                <a:spcPts val="4430"/>
              </a:lnSpc>
              <a:spcBef>
                <a:spcPts val="205"/>
              </a:spcBef>
            </a:pPr>
            <a:r>
              <a:rPr lang="en-US" sz="2400" b="1" spc="37" dirty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sz="2400" spc="37" dirty="0">
                <a:latin typeface="Times New Roman" pitchFamily="18" charset="0"/>
                <a:cs typeface="Times New Roman" pitchFamily="18" charset="0"/>
              </a:rPr>
              <a:t>Computers provide a high degree of accuracy. </a:t>
            </a:r>
          </a:p>
          <a:p>
            <a:pPr marR="153893" algn="just">
              <a:lnSpc>
                <a:spcPts val="3500"/>
              </a:lnSpc>
            </a:pPr>
            <a:r>
              <a:rPr lang="en-US" sz="2400" b="1" spc="37" dirty="0">
                <a:latin typeface="Times New Roman" pitchFamily="18" charset="0"/>
                <a:cs typeface="Times New Roman" pitchFamily="18" charset="0"/>
              </a:rPr>
              <a:t>Diligence</a:t>
            </a:r>
            <a:r>
              <a:rPr lang="en-US" sz="2400" spc="37" dirty="0">
                <a:latin typeface="Times New Roman" pitchFamily="18" charset="0"/>
                <a:cs typeface="Times New Roman" pitchFamily="18" charset="0"/>
              </a:rPr>
              <a:t>: When used for a longer period of time, the computer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42" dirty="0">
                <a:latin typeface="Times New Roman" pitchFamily="18" charset="0"/>
                <a:cs typeface="Times New Roman" pitchFamily="18" charset="0"/>
              </a:rPr>
              <a:t>does not get tired or fatigued. It can perform long and complex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30" dirty="0">
                <a:latin typeface="Times New Roman" pitchFamily="18" charset="0"/>
                <a:cs typeface="Times New Roman" pitchFamily="18" charset="0"/>
              </a:rPr>
              <a:t>calculations with the same speed and accuracy from the start till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2" dirty="0">
                <a:latin typeface="Times New Roman" pitchFamily="18" charset="0"/>
                <a:cs typeface="Times New Roman" pitchFamily="18" charset="0"/>
              </a:rPr>
              <a:t>the end.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56617"/>
                </a:solidFill>
                <a:latin typeface="Calibri Light"/>
                <a:cs typeface="Calibri Light"/>
              </a:rPr>
              <a:t>Components of Computer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752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Computer System Consists of four parts.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7" name="object 12"/>
          <p:cNvSpPr/>
          <p:nvPr/>
        </p:nvSpPr>
        <p:spPr>
          <a:xfrm>
            <a:off x="2743200" y="2286000"/>
            <a:ext cx="6019800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534400" cy="2524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79" indent="-182879" algn="just">
              <a:lnSpc>
                <a:spcPts val="3200"/>
              </a:lnSpc>
            </a:pPr>
            <a:r>
              <a:rPr lang="en-US" sz="2400" spc="54" dirty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z="2400" spc="42" dirty="0">
                <a:latin typeface="Times New Roman" pitchFamily="18" charset="0"/>
                <a:cs typeface="Times New Roman" pitchFamily="18" charset="0"/>
              </a:rPr>
              <a:t>the mechanical parts </a:t>
            </a:r>
            <a:r>
              <a:rPr lang="en-US" sz="2400" spc="40" dirty="0">
                <a:latin typeface="Times New Roman" pitchFamily="18" charset="0"/>
                <a:cs typeface="Times New Roman" pitchFamily="18" charset="0"/>
              </a:rPr>
              <a:t>that make the computer </a:t>
            </a:r>
            <a:r>
              <a:rPr lang="en-US" sz="2400" spc="29" dirty="0">
                <a:latin typeface="Times New Roman" pitchFamily="18" charset="0"/>
                <a:cs typeface="Times New Roman" pitchFamily="18" charset="0"/>
              </a:rPr>
              <a:t>as a machine. The </a:t>
            </a:r>
            <a:r>
              <a:rPr lang="en-US" sz="2400" spc="48" dirty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z="2400" spc="65" dirty="0">
                <a:latin typeface="Times New Roman" pitchFamily="18" charset="0"/>
                <a:cs typeface="Times New Roman" pitchFamily="18" charset="0"/>
              </a:rPr>
              <a:t>physical devices of </a:t>
            </a:r>
            <a:r>
              <a:rPr lang="en-US" sz="2400" spc="-3" dirty="0">
                <a:latin typeface="Times New Roman" pitchFamily="18" charset="0"/>
                <a:cs typeface="Times New Roman" pitchFamily="18" charset="0"/>
              </a:rPr>
              <a:t>the computer. The </a:t>
            </a:r>
            <a:r>
              <a:rPr lang="en-US" sz="2400" spc="23" dirty="0">
                <a:latin typeface="Times New Roman" pitchFamily="18" charset="0"/>
                <a:cs typeface="Times New Roman" pitchFamily="18" charset="0"/>
              </a:rPr>
              <a:t>devices are required </a:t>
            </a:r>
            <a:r>
              <a:rPr lang="en-US" sz="2400" spc="11" dirty="0">
                <a:latin typeface="Times New Roman" pitchFamily="18" charset="0"/>
                <a:cs typeface="Times New Roman" pitchFamily="18" charset="0"/>
              </a:rPr>
              <a:t>for input, output, </a:t>
            </a:r>
            <a:r>
              <a:rPr lang="en-US" sz="2400" spc="38" dirty="0">
                <a:latin typeface="Times New Roman" pitchFamily="18" charset="0"/>
                <a:cs typeface="Times New Roman" pitchFamily="18" charset="0"/>
              </a:rPr>
              <a:t>storage and processing </a:t>
            </a:r>
            <a:r>
              <a:rPr lang="en-US" sz="2400" spc="26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spc="22" dirty="0">
                <a:latin typeface="Times New Roman" pitchFamily="18" charset="0"/>
                <a:cs typeface="Times New Roman" pitchFamily="18" charset="0"/>
              </a:rPr>
              <a:t>data. Keyboard, </a:t>
            </a:r>
            <a:r>
              <a:rPr lang="en-US" sz="2400" spc="30" dirty="0">
                <a:latin typeface="Times New Roman" pitchFamily="18" charset="0"/>
                <a:cs typeface="Times New Roman" pitchFamily="18" charset="0"/>
              </a:rPr>
              <a:t>monitor, hard disk </a:t>
            </a:r>
            <a:r>
              <a:rPr lang="en-US" sz="2400" spc="60" dirty="0">
                <a:latin typeface="Times New Roman" pitchFamily="18" charset="0"/>
                <a:cs typeface="Times New Roman" pitchFamily="18" charset="0"/>
              </a:rPr>
              <a:t>drive, floppy disk </a:t>
            </a:r>
            <a:r>
              <a:rPr lang="en-US" sz="2400" spc="6" dirty="0">
                <a:latin typeface="Times New Roman" pitchFamily="18" charset="0"/>
                <a:cs typeface="Times New Roman" pitchFamily="18" charset="0"/>
              </a:rPr>
              <a:t>drive, printer, </a:t>
            </a:r>
            <a:r>
              <a:rPr lang="en-US" sz="2400" spc="7" dirty="0">
                <a:latin typeface="Times New Roman" pitchFamily="18" charset="0"/>
                <a:cs typeface="Times New Roman" pitchFamily="18" charset="0"/>
              </a:rPr>
              <a:t>processor and </a:t>
            </a:r>
            <a:r>
              <a:rPr lang="en-US" sz="2400" spc="24" dirty="0">
                <a:latin typeface="Times New Roman" pitchFamily="18" charset="0"/>
                <a:cs typeface="Times New Roman" pitchFamily="18" charset="0"/>
              </a:rPr>
              <a:t>motherboard are some </a:t>
            </a:r>
            <a:r>
              <a:rPr lang="en-US" sz="2400" spc="-2" dirty="0">
                <a:latin typeface="Times New Roman" pitchFamily="18" charset="0"/>
                <a:cs typeface="Times New Roman" pitchFamily="18" charset="0"/>
              </a:rPr>
              <a:t>of the hardware </a:t>
            </a:r>
            <a:r>
              <a:rPr lang="en-US" sz="2400" spc="-1" dirty="0">
                <a:latin typeface="Times New Roman" pitchFamily="18" charset="0"/>
                <a:cs typeface="Times New Roman" pitchFamily="18" charset="0"/>
              </a:rPr>
              <a:t>devices.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533400" y="4484499"/>
            <a:ext cx="29337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3649834" y="4449363"/>
            <a:ext cx="2257044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089612" y="4554748"/>
            <a:ext cx="2840736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17638"/>
            <a:ext cx="8077200" cy="2363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2412" algn="just">
              <a:lnSpc>
                <a:spcPts val="2930"/>
              </a:lnSpc>
            </a:pPr>
            <a:r>
              <a:rPr lang="en-US" sz="2400" spc="39" dirty="0">
                <a:latin typeface="Times New Roman" pitchFamily="18" charset="0"/>
                <a:cs typeface="Times New Roman" pitchFamily="18" charset="0"/>
              </a:rPr>
              <a:t>Software is a set of instructions that tells the computer about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 marR="52412" algn="just">
              <a:lnSpc>
                <a:spcPts val="3025"/>
              </a:lnSpc>
              <a:spcBef>
                <a:spcPts val="4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spc="-9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7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1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tas</a:t>
            </a:r>
            <a:r>
              <a:rPr lang="en-US" sz="2400" spc="-9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74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performed. Program</a:t>
            </a:r>
            <a:r>
              <a:rPr lang="en-US" sz="2400" spc="9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15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4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400" spc="19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-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instructions,</a:t>
            </a:r>
            <a:r>
              <a:rPr lang="en-US" sz="2400" spc="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sz="2400" spc="3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spc="111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understood</a:t>
            </a: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spc="-14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mpute</a:t>
            </a:r>
            <a:r>
              <a:rPr lang="en-US" sz="2400" spc="-1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43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z="2400" spc="12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2400" spc="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task.</a:t>
            </a:r>
            <a:r>
              <a:rPr lang="en-US" sz="2400" spc="6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400" spc="1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of programs</a:t>
            </a:r>
            <a:r>
              <a:rPr lang="en-US" sz="2400" spc="62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1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lang="en-US" sz="2400" spc="-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collectively</a:t>
            </a:r>
            <a:r>
              <a:rPr lang="en-US" sz="2400" spc="93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0" dirty="0">
                <a:latin typeface="Times New Roman" pitchFamily="18" charset="0"/>
                <a:cs typeface="Times New Roman" pitchFamily="18" charset="0"/>
              </a:rPr>
              <a:t>software.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581400" y="3657600"/>
            <a:ext cx="457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spc="-214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pc="-209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spc="1644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b="1" spc="-89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b="1" spc="-204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F56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981200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Data: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is the collection of facts and figures</a:t>
            </a:r>
            <a:r>
              <a:rPr lang="en-US" sz="2400" dirty="0"/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Information: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Processed form of data.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35555" r="22500" b="14667"/>
          <a:stretch>
            <a:fillRect/>
          </a:stretch>
        </p:blipFill>
        <p:spPr bwMode="auto">
          <a:xfrm>
            <a:off x="990600" y="16764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542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Custom Design</vt:lpstr>
      <vt:lpstr>1_Custom Design</vt:lpstr>
      <vt:lpstr>Computing Fundamentals</vt:lpstr>
      <vt:lpstr>Importance of Computer</vt:lpstr>
      <vt:lpstr>What is a computer??? </vt:lpstr>
      <vt:lpstr>Characteristics of Computer</vt:lpstr>
      <vt:lpstr>Components of Computer System</vt:lpstr>
      <vt:lpstr>Hardware</vt:lpstr>
      <vt:lpstr>Software</vt:lpstr>
      <vt:lpstr>DATA &amp; INFORMATION</vt:lpstr>
      <vt:lpstr>Example</vt:lpstr>
      <vt:lpstr>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</dc:title>
  <dc:creator>ali</dc:creator>
  <cp:lastModifiedBy>Mahwish Fatima BUKC</cp:lastModifiedBy>
  <cp:revision>18</cp:revision>
  <dcterms:created xsi:type="dcterms:W3CDTF">2018-09-09T15:08:15Z</dcterms:created>
  <dcterms:modified xsi:type="dcterms:W3CDTF">2022-09-25T06:29:25Z</dcterms:modified>
</cp:coreProperties>
</file>