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26"/>
  </p:notesMasterIdLst>
  <p:sldIdLst>
    <p:sldId id="273" r:id="rId2"/>
    <p:sldId id="258" r:id="rId3"/>
    <p:sldId id="275" r:id="rId4"/>
    <p:sldId id="276" r:id="rId5"/>
    <p:sldId id="287" r:id="rId6"/>
    <p:sldId id="259" r:id="rId7"/>
    <p:sldId id="278" r:id="rId8"/>
    <p:sldId id="277" r:id="rId9"/>
    <p:sldId id="279" r:id="rId10"/>
    <p:sldId id="261" r:id="rId11"/>
    <p:sldId id="262" r:id="rId12"/>
    <p:sldId id="288" r:id="rId13"/>
    <p:sldId id="263" r:id="rId14"/>
    <p:sldId id="281" r:id="rId15"/>
    <p:sldId id="282" r:id="rId16"/>
    <p:sldId id="283" r:id="rId17"/>
    <p:sldId id="264" r:id="rId18"/>
    <p:sldId id="265" r:id="rId19"/>
    <p:sldId id="285" r:id="rId20"/>
    <p:sldId id="352" r:id="rId21"/>
    <p:sldId id="353" r:id="rId22"/>
    <p:sldId id="354" r:id="rId23"/>
    <p:sldId id="355"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9" autoAdjust="0"/>
    <p:restoredTop sz="94803" autoAdjust="0"/>
  </p:normalViewPr>
  <p:slideViewPr>
    <p:cSldViewPr>
      <p:cViewPr varScale="1">
        <p:scale>
          <a:sx n="69" d="100"/>
          <a:sy n="69" d="100"/>
        </p:scale>
        <p:origin x="-144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242BAE-3EFD-4202-9143-0E2C1653D3F2}" type="doc">
      <dgm:prSet loTypeId="urn:microsoft.com/office/officeart/2005/8/layout/cycle2" loCatId="cycle" qsTypeId="urn:microsoft.com/office/officeart/2005/8/quickstyle/3d1" qsCatId="3D" csTypeId="urn:microsoft.com/office/officeart/2005/8/colors/accent0_3" csCatId="mainScheme" phldr="1"/>
      <dgm:spPr/>
      <dgm:t>
        <a:bodyPr/>
        <a:lstStyle/>
        <a:p>
          <a:endParaRPr lang="en-US"/>
        </a:p>
      </dgm:t>
    </dgm:pt>
    <dgm:pt modelId="{6C7BD857-5AC7-42CF-8E02-216FF9253F33}">
      <dgm:prSet phldrT="[Text]"/>
      <dgm:spPr/>
      <dgm:t>
        <a:bodyPr/>
        <a:lstStyle/>
        <a:p>
          <a:r>
            <a:rPr lang="en-US" dirty="0" smtClean="0"/>
            <a:t>Fetch</a:t>
          </a:r>
          <a:endParaRPr lang="en-US" dirty="0"/>
        </a:p>
      </dgm:t>
    </dgm:pt>
    <dgm:pt modelId="{32E367D7-4336-4255-BE38-B42999E15DBC}" type="parTrans" cxnId="{D4E765F0-E47B-4711-B108-865D9AC6EE4E}">
      <dgm:prSet/>
      <dgm:spPr/>
      <dgm:t>
        <a:bodyPr/>
        <a:lstStyle/>
        <a:p>
          <a:endParaRPr lang="en-US"/>
        </a:p>
      </dgm:t>
    </dgm:pt>
    <dgm:pt modelId="{842BFB70-402D-4C29-8957-C53C7836FE8E}" type="sibTrans" cxnId="{D4E765F0-E47B-4711-B108-865D9AC6EE4E}">
      <dgm:prSet/>
      <dgm:spPr/>
      <dgm:t>
        <a:bodyPr/>
        <a:lstStyle/>
        <a:p>
          <a:endParaRPr lang="en-US"/>
        </a:p>
      </dgm:t>
    </dgm:pt>
    <dgm:pt modelId="{FF34742C-C132-49DE-948D-FF0F1B0B6083}">
      <dgm:prSet phldrT="[Text]"/>
      <dgm:spPr/>
      <dgm:t>
        <a:bodyPr/>
        <a:lstStyle/>
        <a:p>
          <a:r>
            <a:rPr lang="en-US" dirty="0" smtClean="0"/>
            <a:t>Decode</a:t>
          </a:r>
          <a:endParaRPr lang="en-US" dirty="0"/>
        </a:p>
      </dgm:t>
    </dgm:pt>
    <dgm:pt modelId="{E2D4969D-9B13-4270-BE9D-65C9BB2F616D}" type="parTrans" cxnId="{22924C1A-D243-412C-9043-837CE3956986}">
      <dgm:prSet/>
      <dgm:spPr/>
      <dgm:t>
        <a:bodyPr/>
        <a:lstStyle/>
        <a:p>
          <a:endParaRPr lang="en-US"/>
        </a:p>
      </dgm:t>
    </dgm:pt>
    <dgm:pt modelId="{BFEB2767-6250-453D-AF9B-230A423B1E13}" type="sibTrans" cxnId="{22924C1A-D243-412C-9043-837CE3956986}">
      <dgm:prSet/>
      <dgm:spPr/>
      <dgm:t>
        <a:bodyPr/>
        <a:lstStyle/>
        <a:p>
          <a:endParaRPr lang="en-US"/>
        </a:p>
      </dgm:t>
    </dgm:pt>
    <dgm:pt modelId="{B1897D18-7B49-41B6-BBDE-F301BD055C1E}">
      <dgm:prSet phldrT="[Text]"/>
      <dgm:spPr/>
      <dgm:t>
        <a:bodyPr/>
        <a:lstStyle/>
        <a:p>
          <a:r>
            <a:rPr lang="en-US" dirty="0" smtClean="0"/>
            <a:t>Execute</a:t>
          </a:r>
          <a:endParaRPr lang="en-US" dirty="0"/>
        </a:p>
      </dgm:t>
    </dgm:pt>
    <dgm:pt modelId="{655FBCD2-FB1A-4A0A-B4B5-46B9A1B43E06}" type="parTrans" cxnId="{EE96D03C-A9C2-4351-9950-9747E6FFBE2B}">
      <dgm:prSet/>
      <dgm:spPr/>
      <dgm:t>
        <a:bodyPr/>
        <a:lstStyle/>
        <a:p>
          <a:endParaRPr lang="en-US"/>
        </a:p>
      </dgm:t>
    </dgm:pt>
    <dgm:pt modelId="{92F17BDC-F956-4193-962B-F96E411F7C6B}" type="sibTrans" cxnId="{EE96D03C-A9C2-4351-9950-9747E6FFBE2B}">
      <dgm:prSet/>
      <dgm:spPr/>
      <dgm:t>
        <a:bodyPr/>
        <a:lstStyle/>
        <a:p>
          <a:endParaRPr lang="en-US"/>
        </a:p>
      </dgm:t>
    </dgm:pt>
    <dgm:pt modelId="{A2377C02-D383-4656-9B91-345121725C9C}" type="pres">
      <dgm:prSet presAssocID="{3F242BAE-3EFD-4202-9143-0E2C1653D3F2}" presName="cycle" presStyleCnt="0">
        <dgm:presLayoutVars>
          <dgm:dir/>
          <dgm:resizeHandles val="exact"/>
        </dgm:presLayoutVars>
      </dgm:prSet>
      <dgm:spPr/>
      <dgm:t>
        <a:bodyPr/>
        <a:lstStyle/>
        <a:p>
          <a:endParaRPr lang="en-US"/>
        </a:p>
      </dgm:t>
    </dgm:pt>
    <dgm:pt modelId="{68163F94-A4FC-4E1A-9988-2828F5431C2A}" type="pres">
      <dgm:prSet presAssocID="{6C7BD857-5AC7-42CF-8E02-216FF9253F33}" presName="node" presStyleLbl="node1" presStyleIdx="0" presStyleCnt="3">
        <dgm:presLayoutVars>
          <dgm:bulletEnabled val="1"/>
        </dgm:presLayoutVars>
      </dgm:prSet>
      <dgm:spPr/>
      <dgm:t>
        <a:bodyPr/>
        <a:lstStyle/>
        <a:p>
          <a:endParaRPr lang="en-US"/>
        </a:p>
      </dgm:t>
    </dgm:pt>
    <dgm:pt modelId="{F71CE4A5-D98C-477E-AAA9-CEEC8215D455}" type="pres">
      <dgm:prSet presAssocID="{842BFB70-402D-4C29-8957-C53C7836FE8E}" presName="sibTrans" presStyleLbl="sibTrans2D1" presStyleIdx="0" presStyleCnt="3"/>
      <dgm:spPr/>
      <dgm:t>
        <a:bodyPr/>
        <a:lstStyle/>
        <a:p>
          <a:endParaRPr lang="en-US"/>
        </a:p>
      </dgm:t>
    </dgm:pt>
    <dgm:pt modelId="{59DA339E-FBCD-4995-8BC5-0272E333930E}" type="pres">
      <dgm:prSet presAssocID="{842BFB70-402D-4C29-8957-C53C7836FE8E}" presName="connectorText" presStyleLbl="sibTrans2D1" presStyleIdx="0" presStyleCnt="3"/>
      <dgm:spPr/>
      <dgm:t>
        <a:bodyPr/>
        <a:lstStyle/>
        <a:p>
          <a:endParaRPr lang="en-US"/>
        </a:p>
      </dgm:t>
    </dgm:pt>
    <dgm:pt modelId="{1DB6F1BF-DBA8-497D-8E82-250AB31D2FED}" type="pres">
      <dgm:prSet presAssocID="{FF34742C-C132-49DE-948D-FF0F1B0B6083}" presName="node" presStyleLbl="node1" presStyleIdx="1" presStyleCnt="3">
        <dgm:presLayoutVars>
          <dgm:bulletEnabled val="1"/>
        </dgm:presLayoutVars>
      </dgm:prSet>
      <dgm:spPr/>
      <dgm:t>
        <a:bodyPr/>
        <a:lstStyle/>
        <a:p>
          <a:endParaRPr lang="en-US"/>
        </a:p>
      </dgm:t>
    </dgm:pt>
    <dgm:pt modelId="{74B3766D-6A02-4381-9B77-8093FCD0003A}" type="pres">
      <dgm:prSet presAssocID="{BFEB2767-6250-453D-AF9B-230A423B1E13}" presName="sibTrans" presStyleLbl="sibTrans2D1" presStyleIdx="1" presStyleCnt="3"/>
      <dgm:spPr/>
      <dgm:t>
        <a:bodyPr/>
        <a:lstStyle/>
        <a:p>
          <a:endParaRPr lang="en-US"/>
        </a:p>
      </dgm:t>
    </dgm:pt>
    <dgm:pt modelId="{E81E96E2-C315-4BD5-BE5A-756848497BF5}" type="pres">
      <dgm:prSet presAssocID="{BFEB2767-6250-453D-AF9B-230A423B1E13}" presName="connectorText" presStyleLbl="sibTrans2D1" presStyleIdx="1" presStyleCnt="3"/>
      <dgm:spPr/>
      <dgm:t>
        <a:bodyPr/>
        <a:lstStyle/>
        <a:p>
          <a:endParaRPr lang="en-US"/>
        </a:p>
      </dgm:t>
    </dgm:pt>
    <dgm:pt modelId="{CA5D2F36-352B-46DB-B1A6-91495DF38B51}" type="pres">
      <dgm:prSet presAssocID="{B1897D18-7B49-41B6-BBDE-F301BD055C1E}" presName="node" presStyleLbl="node1" presStyleIdx="2" presStyleCnt="3">
        <dgm:presLayoutVars>
          <dgm:bulletEnabled val="1"/>
        </dgm:presLayoutVars>
      </dgm:prSet>
      <dgm:spPr/>
      <dgm:t>
        <a:bodyPr/>
        <a:lstStyle/>
        <a:p>
          <a:endParaRPr lang="en-US"/>
        </a:p>
      </dgm:t>
    </dgm:pt>
    <dgm:pt modelId="{245F740E-6461-425E-84D2-32D8153DE2F3}" type="pres">
      <dgm:prSet presAssocID="{92F17BDC-F956-4193-962B-F96E411F7C6B}" presName="sibTrans" presStyleLbl="sibTrans2D1" presStyleIdx="2" presStyleCnt="3"/>
      <dgm:spPr/>
      <dgm:t>
        <a:bodyPr/>
        <a:lstStyle/>
        <a:p>
          <a:endParaRPr lang="en-US"/>
        </a:p>
      </dgm:t>
    </dgm:pt>
    <dgm:pt modelId="{CAA5DC46-3C0C-4028-AFDC-591E6F1BB2ED}" type="pres">
      <dgm:prSet presAssocID="{92F17BDC-F956-4193-962B-F96E411F7C6B}" presName="connectorText" presStyleLbl="sibTrans2D1" presStyleIdx="2" presStyleCnt="3"/>
      <dgm:spPr/>
      <dgm:t>
        <a:bodyPr/>
        <a:lstStyle/>
        <a:p>
          <a:endParaRPr lang="en-US"/>
        </a:p>
      </dgm:t>
    </dgm:pt>
  </dgm:ptLst>
  <dgm:cxnLst>
    <dgm:cxn modelId="{C2059782-692C-4E27-9AA6-DB1B1EF191A2}" type="presOf" srcId="{842BFB70-402D-4C29-8957-C53C7836FE8E}" destId="{F71CE4A5-D98C-477E-AAA9-CEEC8215D455}" srcOrd="0" destOrd="0" presId="urn:microsoft.com/office/officeart/2005/8/layout/cycle2"/>
    <dgm:cxn modelId="{22924C1A-D243-412C-9043-837CE3956986}" srcId="{3F242BAE-3EFD-4202-9143-0E2C1653D3F2}" destId="{FF34742C-C132-49DE-948D-FF0F1B0B6083}" srcOrd="1" destOrd="0" parTransId="{E2D4969D-9B13-4270-BE9D-65C9BB2F616D}" sibTransId="{BFEB2767-6250-453D-AF9B-230A423B1E13}"/>
    <dgm:cxn modelId="{A5117060-F7DA-4E66-85CA-74DEA1CFBA0E}" type="presOf" srcId="{BFEB2767-6250-453D-AF9B-230A423B1E13}" destId="{E81E96E2-C315-4BD5-BE5A-756848497BF5}" srcOrd="1" destOrd="0" presId="urn:microsoft.com/office/officeart/2005/8/layout/cycle2"/>
    <dgm:cxn modelId="{F70AC132-1151-40A4-86D0-3DC6E857D4B1}" type="presOf" srcId="{92F17BDC-F956-4193-962B-F96E411F7C6B}" destId="{245F740E-6461-425E-84D2-32D8153DE2F3}" srcOrd="0" destOrd="0" presId="urn:microsoft.com/office/officeart/2005/8/layout/cycle2"/>
    <dgm:cxn modelId="{88CEF72D-0DA4-4D70-B82E-7F3F70660501}" type="presOf" srcId="{B1897D18-7B49-41B6-BBDE-F301BD055C1E}" destId="{CA5D2F36-352B-46DB-B1A6-91495DF38B51}" srcOrd="0" destOrd="0" presId="urn:microsoft.com/office/officeart/2005/8/layout/cycle2"/>
    <dgm:cxn modelId="{E4DF2893-73AB-4186-967F-BD0966D218ED}" type="presOf" srcId="{3F242BAE-3EFD-4202-9143-0E2C1653D3F2}" destId="{A2377C02-D383-4656-9B91-345121725C9C}" srcOrd="0" destOrd="0" presId="urn:microsoft.com/office/officeart/2005/8/layout/cycle2"/>
    <dgm:cxn modelId="{FF762FA1-F983-42D8-A52A-59BF14F78A61}" type="presOf" srcId="{92F17BDC-F956-4193-962B-F96E411F7C6B}" destId="{CAA5DC46-3C0C-4028-AFDC-591E6F1BB2ED}" srcOrd="1" destOrd="0" presId="urn:microsoft.com/office/officeart/2005/8/layout/cycle2"/>
    <dgm:cxn modelId="{9A9C9E61-3598-4189-97E2-681313677F81}" type="presOf" srcId="{BFEB2767-6250-453D-AF9B-230A423B1E13}" destId="{74B3766D-6A02-4381-9B77-8093FCD0003A}" srcOrd="0" destOrd="0" presId="urn:microsoft.com/office/officeart/2005/8/layout/cycle2"/>
    <dgm:cxn modelId="{BFD8C19D-F0A8-4518-93A4-2C1867CCBA06}" type="presOf" srcId="{6C7BD857-5AC7-42CF-8E02-216FF9253F33}" destId="{68163F94-A4FC-4E1A-9988-2828F5431C2A}" srcOrd="0" destOrd="0" presId="urn:microsoft.com/office/officeart/2005/8/layout/cycle2"/>
    <dgm:cxn modelId="{01E1B419-D851-41A4-A3D9-BCF931CDE073}" type="presOf" srcId="{FF34742C-C132-49DE-948D-FF0F1B0B6083}" destId="{1DB6F1BF-DBA8-497D-8E82-250AB31D2FED}" srcOrd="0" destOrd="0" presId="urn:microsoft.com/office/officeart/2005/8/layout/cycle2"/>
    <dgm:cxn modelId="{EE96D03C-A9C2-4351-9950-9747E6FFBE2B}" srcId="{3F242BAE-3EFD-4202-9143-0E2C1653D3F2}" destId="{B1897D18-7B49-41B6-BBDE-F301BD055C1E}" srcOrd="2" destOrd="0" parTransId="{655FBCD2-FB1A-4A0A-B4B5-46B9A1B43E06}" sibTransId="{92F17BDC-F956-4193-962B-F96E411F7C6B}"/>
    <dgm:cxn modelId="{D4E765F0-E47B-4711-B108-865D9AC6EE4E}" srcId="{3F242BAE-3EFD-4202-9143-0E2C1653D3F2}" destId="{6C7BD857-5AC7-42CF-8E02-216FF9253F33}" srcOrd="0" destOrd="0" parTransId="{32E367D7-4336-4255-BE38-B42999E15DBC}" sibTransId="{842BFB70-402D-4C29-8957-C53C7836FE8E}"/>
    <dgm:cxn modelId="{31D29301-08EA-419B-95E8-7E8EC11041F3}" type="presOf" srcId="{842BFB70-402D-4C29-8957-C53C7836FE8E}" destId="{59DA339E-FBCD-4995-8BC5-0272E333930E}" srcOrd="1" destOrd="0" presId="urn:microsoft.com/office/officeart/2005/8/layout/cycle2"/>
    <dgm:cxn modelId="{106FAEC8-637F-44B2-9703-7A0B283D76FF}" type="presParOf" srcId="{A2377C02-D383-4656-9B91-345121725C9C}" destId="{68163F94-A4FC-4E1A-9988-2828F5431C2A}" srcOrd="0" destOrd="0" presId="urn:microsoft.com/office/officeart/2005/8/layout/cycle2"/>
    <dgm:cxn modelId="{88937E86-A11A-49FE-8F2C-BF37261CDE52}" type="presParOf" srcId="{A2377C02-D383-4656-9B91-345121725C9C}" destId="{F71CE4A5-D98C-477E-AAA9-CEEC8215D455}" srcOrd="1" destOrd="0" presId="urn:microsoft.com/office/officeart/2005/8/layout/cycle2"/>
    <dgm:cxn modelId="{84EFF237-20C4-4E6A-8E06-5DD392EC2859}" type="presParOf" srcId="{F71CE4A5-D98C-477E-AAA9-CEEC8215D455}" destId="{59DA339E-FBCD-4995-8BC5-0272E333930E}" srcOrd="0" destOrd="0" presId="urn:microsoft.com/office/officeart/2005/8/layout/cycle2"/>
    <dgm:cxn modelId="{C00AB21A-785D-4ACE-9725-7A5FD93B50DF}" type="presParOf" srcId="{A2377C02-D383-4656-9B91-345121725C9C}" destId="{1DB6F1BF-DBA8-497D-8E82-250AB31D2FED}" srcOrd="2" destOrd="0" presId="urn:microsoft.com/office/officeart/2005/8/layout/cycle2"/>
    <dgm:cxn modelId="{2D1D8CFF-B783-44CC-89F6-70A5EFAE5A73}" type="presParOf" srcId="{A2377C02-D383-4656-9B91-345121725C9C}" destId="{74B3766D-6A02-4381-9B77-8093FCD0003A}" srcOrd="3" destOrd="0" presId="urn:microsoft.com/office/officeart/2005/8/layout/cycle2"/>
    <dgm:cxn modelId="{6AAC1604-CD83-4273-9F6B-4129E44DF248}" type="presParOf" srcId="{74B3766D-6A02-4381-9B77-8093FCD0003A}" destId="{E81E96E2-C315-4BD5-BE5A-756848497BF5}" srcOrd="0" destOrd="0" presId="urn:microsoft.com/office/officeart/2005/8/layout/cycle2"/>
    <dgm:cxn modelId="{568331F2-CE8A-4377-9564-0783C999962C}" type="presParOf" srcId="{A2377C02-D383-4656-9B91-345121725C9C}" destId="{CA5D2F36-352B-46DB-B1A6-91495DF38B51}" srcOrd="4" destOrd="0" presId="urn:microsoft.com/office/officeart/2005/8/layout/cycle2"/>
    <dgm:cxn modelId="{200DACAD-58C5-4A1F-A1C3-52702AB508FE}" type="presParOf" srcId="{A2377C02-D383-4656-9B91-345121725C9C}" destId="{245F740E-6461-425E-84D2-32D8153DE2F3}" srcOrd="5" destOrd="0" presId="urn:microsoft.com/office/officeart/2005/8/layout/cycle2"/>
    <dgm:cxn modelId="{A3ED514A-9F60-437F-9C2E-F391E079927B}" type="presParOf" srcId="{245F740E-6461-425E-84D2-32D8153DE2F3}" destId="{CAA5DC46-3C0C-4028-AFDC-591E6F1BB2ED}"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774BF-8685-4DE0-8E2A-F661CA5EE001}" type="doc">
      <dgm:prSet loTypeId="urn:microsoft.com/office/officeart/2005/8/layout/default#1" loCatId="list" qsTypeId="urn:microsoft.com/office/officeart/2005/8/quickstyle/3d1" qsCatId="3D" csTypeId="urn:microsoft.com/office/officeart/2005/8/colors/accent0_3" csCatId="mainScheme" phldr="1"/>
      <dgm:spPr/>
      <dgm:t>
        <a:bodyPr/>
        <a:lstStyle/>
        <a:p>
          <a:endParaRPr lang="en-US"/>
        </a:p>
      </dgm:t>
    </dgm:pt>
    <dgm:pt modelId="{06D49A56-6BE1-4D74-8487-AD1AB4DC2841}">
      <dgm:prSet phldrT="[Text]"/>
      <dgm:spPr/>
      <dgm:t>
        <a:bodyPr/>
        <a:lstStyle/>
        <a:p>
          <a:r>
            <a:rPr lang="en-US" dirty="0" smtClean="0"/>
            <a:t>Program Counter (PC)</a:t>
          </a:r>
          <a:endParaRPr lang="en-US" dirty="0"/>
        </a:p>
      </dgm:t>
    </dgm:pt>
    <dgm:pt modelId="{2206052B-4A61-45E0-815B-FC77DC8EDE36}" type="parTrans" cxnId="{96B186B6-059B-4ED9-ADBA-A4888BC19053}">
      <dgm:prSet/>
      <dgm:spPr/>
      <dgm:t>
        <a:bodyPr/>
        <a:lstStyle/>
        <a:p>
          <a:endParaRPr lang="en-US"/>
        </a:p>
      </dgm:t>
    </dgm:pt>
    <dgm:pt modelId="{D2EAE054-B9A8-4CB1-A0F4-55EAD85865A3}" type="sibTrans" cxnId="{96B186B6-059B-4ED9-ADBA-A4888BC19053}">
      <dgm:prSet/>
      <dgm:spPr/>
      <dgm:t>
        <a:bodyPr/>
        <a:lstStyle/>
        <a:p>
          <a:endParaRPr lang="en-US"/>
        </a:p>
      </dgm:t>
    </dgm:pt>
    <dgm:pt modelId="{5D5EB2D4-A096-4ED0-B420-ED661BB131C8}">
      <dgm:prSet phldrT="[Text]"/>
      <dgm:spPr/>
      <dgm:t>
        <a:bodyPr/>
        <a:lstStyle/>
        <a:p>
          <a:r>
            <a:rPr lang="en-US" dirty="0" smtClean="0"/>
            <a:t>Instruction Register (IR)</a:t>
          </a:r>
          <a:endParaRPr lang="en-US" dirty="0"/>
        </a:p>
      </dgm:t>
    </dgm:pt>
    <dgm:pt modelId="{0C7D14DF-0EFB-4792-BED6-6AF64F8C1DFD}" type="parTrans" cxnId="{2E3A4F86-DA88-4386-B851-D29269F9A62F}">
      <dgm:prSet/>
      <dgm:spPr/>
      <dgm:t>
        <a:bodyPr/>
        <a:lstStyle/>
        <a:p>
          <a:endParaRPr lang="en-US"/>
        </a:p>
      </dgm:t>
    </dgm:pt>
    <dgm:pt modelId="{11D61C3A-C66D-4A12-8B05-01F627D1A6CB}" type="sibTrans" cxnId="{2E3A4F86-DA88-4386-B851-D29269F9A62F}">
      <dgm:prSet/>
      <dgm:spPr/>
      <dgm:t>
        <a:bodyPr/>
        <a:lstStyle/>
        <a:p>
          <a:endParaRPr lang="en-US"/>
        </a:p>
      </dgm:t>
    </dgm:pt>
    <dgm:pt modelId="{7F8A3BCB-677A-4D0B-AD85-4E86DD9F9729}">
      <dgm:prSet phldrT="[Text]"/>
      <dgm:spPr/>
      <dgm:t>
        <a:bodyPr/>
        <a:lstStyle/>
        <a:p>
          <a:r>
            <a:rPr lang="en-US" dirty="0" smtClean="0"/>
            <a:t>Accumulator(A)</a:t>
          </a:r>
          <a:endParaRPr lang="en-US" dirty="0"/>
        </a:p>
      </dgm:t>
    </dgm:pt>
    <dgm:pt modelId="{4CE0E5A0-78D3-42EE-B81A-9EFB55893EFA}" type="parTrans" cxnId="{C84455E7-1B7E-4B50-BC15-4AE97AB91729}">
      <dgm:prSet/>
      <dgm:spPr/>
      <dgm:t>
        <a:bodyPr/>
        <a:lstStyle/>
        <a:p>
          <a:endParaRPr lang="en-US"/>
        </a:p>
      </dgm:t>
    </dgm:pt>
    <dgm:pt modelId="{6AC707C4-FE55-4478-B41E-0A784B5045DD}" type="sibTrans" cxnId="{C84455E7-1B7E-4B50-BC15-4AE97AB91729}">
      <dgm:prSet/>
      <dgm:spPr/>
      <dgm:t>
        <a:bodyPr/>
        <a:lstStyle/>
        <a:p>
          <a:endParaRPr lang="en-US"/>
        </a:p>
      </dgm:t>
    </dgm:pt>
    <dgm:pt modelId="{6B2176B1-883B-4761-8906-B740577A9406}">
      <dgm:prSet phldrT="[Text]"/>
      <dgm:spPr/>
      <dgm:t>
        <a:bodyPr/>
        <a:lstStyle/>
        <a:p>
          <a:r>
            <a:rPr lang="en-US" dirty="0" smtClean="0"/>
            <a:t>Memory Address Register (MAR)</a:t>
          </a:r>
          <a:endParaRPr lang="en-US" dirty="0"/>
        </a:p>
      </dgm:t>
    </dgm:pt>
    <dgm:pt modelId="{CAB95F09-4769-4318-87D8-87D4ACE92BAE}" type="parTrans" cxnId="{3EC5167E-D459-45BD-920A-5FA617D9EF46}">
      <dgm:prSet/>
      <dgm:spPr/>
      <dgm:t>
        <a:bodyPr/>
        <a:lstStyle/>
        <a:p>
          <a:endParaRPr lang="en-US"/>
        </a:p>
      </dgm:t>
    </dgm:pt>
    <dgm:pt modelId="{60C1B4C0-FCC9-4BF7-8F2A-6F4030CC2041}" type="sibTrans" cxnId="{3EC5167E-D459-45BD-920A-5FA617D9EF46}">
      <dgm:prSet/>
      <dgm:spPr/>
      <dgm:t>
        <a:bodyPr/>
        <a:lstStyle/>
        <a:p>
          <a:endParaRPr lang="en-US"/>
        </a:p>
      </dgm:t>
    </dgm:pt>
    <dgm:pt modelId="{839FB81A-1ED5-454B-8A2E-5819869DC148}">
      <dgm:prSet phldrT="[Text]"/>
      <dgm:spPr/>
      <dgm:t>
        <a:bodyPr/>
        <a:lstStyle/>
        <a:p>
          <a:r>
            <a:rPr lang="en-US" dirty="0" smtClean="0"/>
            <a:t>Memory Buffer Register(MBR)</a:t>
          </a:r>
          <a:endParaRPr lang="en-US" dirty="0"/>
        </a:p>
      </dgm:t>
    </dgm:pt>
    <dgm:pt modelId="{906E73DD-14FF-40F1-ACF2-917590DAE020}" type="parTrans" cxnId="{3ED62C5F-3FF5-4079-923A-E7BC9D744DF7}">
      <dgm:prSet/>
      <dgm:spPr/>
      <dgm:t>
        <a:bodyPr/>
        <a:lstStyle/>
        <a:p>
          <a:endParaRPr lang="en-US"/>
        </a:p>
      </dgm:t>
    </dgm:pt>
    <dgm:pt modelId="{E1BDE910-E820-49C1-8F55-BF6413257368}" type="sibTrans" cxnId="{3ED62C5F-3FF5-4079-923A-E7BC9D744DF7}">
      <dgm:prSet/>
      <dgm:spPr/>
      <dgm:t>
        <a:bodyPr/>
        <a:lstStyle/>
        <a:p>
          <a:endParaRPr lang="en-US"/>
        </a:p>
      </dgm:t>
    </dgm:pt>
    <dgm:pt modelId="{C37CCE26-9097-49CD-9AC1-93076EFF791C}">
      <dgm:prSet/>
      <dgm:spPr/>
      <dgm:t>
        <a:bodyPr/>
        <a:lstStyle/>
        <a:p>
          <a:r>
            <a:rPr lang="en-US" dirty="0" smtClean="0"/>
            <a:t>Flag Registers</a:t>
          </a:r>
          <a:endParaRPr lang="en-US" dirty="0"/>
        </a:p>
      </dgm:t>
    </dgm:pt>
    <dgm:pt modelId="{75E245D8-B889-4758-A47A-5746BAB04740}" type="parTrans" cxnId="{D6205EB2-E8C4-41D6-85C4-3C0BCA42F521}">
      <dgm:prSet/>
      <dgm:spPr/>
      <dgm:t>
        <a:bodyPr/>
        <a:lstStyle/>
        <a:p>
          <a:endParaRPr lang="en-US"/>
        </a:p>
      </dgm:t>
    </dgm:pt>
    <dgm:pt modelId="{11DD5F90-B9F4-44C8-9FB9-AC236D4728CA}" type="sibTrans" cxnId="{D6205EB2-E8C4-41D6-85C4-3C0BCA42F521}">
      <dgm:prSet/>
      <dgm:spPr/>
      <dgm:t>
        <a:bodyPr/>
        <a:lstStyle/>
        <a:p>
          <a:endParaRPr lang="en-US"/>
        </a:p>
      </dgm:t>
    </dgm:pt>
    <dgm:pt modelId="{032C2D33-058E-4DFA-8EFA-73D448746BD5}" type="pres">
      <dgm:prSet presAssocID="{3F5774BF-8685-4DE0-8E2A-F661CA5EE001}" presName="diagram" presStyleCnt="0">
        <dgm:presLayoutVars>
          <dgm:dir/>
          <dgm:resizeHandles val="exact"/>
        </dgm:presLayoutVars>
      </dgm:prSet>
      <dgm:spPr/>
      <dgm:t>
        <a:bodyPr/>
        <a:lstStyle/>
        <a:p>
          <a:endParaRPr lang="en-US"/>
        </a:p>
      </dgm:t>
    </dgm:pt>
    <dgm:pt modelId="{714D674B-F84A-4D83-8DEB-2EED371A4DBD}" type="pres">
      <dgm:prSet presAssocID="{06D49A56-6BE1-4D74-8487-AD1AB4DC2841}" presName="node" presStyleLbl="node1" presStyleIdx="0" presStyleCnt="6">
        <dgm:presLayoutVars>
          <dgm:bulletEnabled val="1"/>
        </dgm:presLayoutVars>
      </dgm:prSet>
      <dgm:spPr/>
      <dgm:t>
        <a:bodyPr/>
        <a:lstStyle/>
        <a:p>
          <a:endParaRPr lang="en-US"/>
        </a:p>
      </dgm:t>
    </dgm:pt>
    <dgm:pt modelId="{1C215943-9472-45BA-BC1F-C64E654D8EAE}" type="pres">
      <dgm:prSet presAssocID="{D2EAE054-B9A8-4CB1-A0F4-55EAD85865A3}" presName="sibTrans" presStyleCnt="0"/>
      <dgm:spPr/>
    </dgm:pt>
    <dgm:pt modelId="{44687D3C-260F-4E55-A6B3-18F6E038F78D}" type="pres">
      <dgm:prSet presAssocID="{5D5EB2D4-A096-4ED0-B420-ED661BB131C8}" presName="node" presStyleLbl="node1" presStyleIdx="1" presStyleCnt="6">
        <dgm:presLayoutVars>
          <dgm:bulletEnabled val="1"/>
        </dgm:presLayoutVars>
      </dgm:prSet>
      <dgm:spPr/>
      <dgm:t>
        <a:bodyPr/>
        <a:lstStyle/>
        <a:p>
          <a:endParaRPr lang="en-US"/>
        </a:p>
      </dgm:t>
    </dgm:pt>
    <dgm:pt modelId="{52A8615A-D1A0-461C-B309-E5802DE2B6B9}" type="pres">
      <dgm:prSet presAssocID="{11D61C3A-C66D-4A12-8B05-01F627D1A6CB}" presName="sibTrans" presStyleCnt="0"/>
      <dgm:spPr/>
    </dgm:pt>
    <dgm:pt modelId="{3DCEEA73-E295-410D-A7D3-342EB52EC346}" type="pres">
      <dgm:prSet presAssocID="{7F8A3BCB-677A-4D0B-AD85-4E86DD9F9729}" presName="node" presStyleLbl="node1" presStyleIdx="2" presStyleCnt="6">
        <dgm:presLayoutVars>
          <dgm:bulletEnabled val="1"/>
        </dgm:presLayoutVars>
      </dgm:prSet>
      <dgm:spPr/>
      <dgm:t>
        <a:bodyPr/>
        <a:lstStyle/>
        <a:p>
          <a:endParaRPr lang="en-US"/>
        </a:p>
      </dgm:t>
    </dgm:pt>
    <dgm:pt modelId="{4D0D3B5A-F1D3-4A93-A5D1-905AB449A70C}" type="pres">
      <dgm:prSet presAssocID="{6AC707C4-FE55-4478-B41E-0A784B5045DD}" presName="sibTrans" presStyleCnt="0"/>
      <dgm:spPr/>
    </dgm:pt>
    <dgm:pt modelId="{95C7BB35-62CD-4448-B910-2E72FAE70BEF}" type="pres">
      <dgm:prSet presAssocID="{6B2176B1-883B-4761-8906-B740577A9406}" presName="node" presStyleLbl="node1" presStyleIdx="3" presStyleCnt="6">
        <dgm:presLayoutVars>
          <dgm:bulletEnabled val="1"/>
        </dgm:presLayoutVars>
      </dgm:prSet>
      <dgm:spPr/>
      <dgm:t>
        <a:bodyPr/>
        <a:lstStyle/>
        <a:p>
          <a:endParaRPr lang="en-US"/>
        </a:p>
      </dgm:t>
    </dgm:pt>
    <dgm:pt modelId="{22ADA6E3-2F3B-4192-A65C-1C642DE521DB}" type="pres">
      <dgm:prSet presAssocID="{60C1B4C0-FCC9-4BF7-8F2A-6F4030CC2041}" presName="sibTrans" presStyleCnt="0"/>
      <dgm:spPr/>
    </dgm:pt>
    <dgm:pt modelId="{D0E33116-A8B7-4D23-995F-D2BA9E3911CA}" type="pres">
      <dgm:prSet presAssocID="{839FB81A-1ED5-454B-8A2E-5819869DC148}" presName="node" presStyleLbl="node1" presStyleIdx="4" presStyleCnt="6">
        <dgm:presLayoutVars>
          <dgm:bulletEnabled val="1"/>
        </dgm:presLayoutVars>
      </dgm:prSet>
      <dgm:spPr/>
      <dgm:t>
        <a:bodyPr/>
        <a:lstStyle/>
        <a:p>
          <a:endParaRPr lang="en-US"/>
        </a:p>
      </dgm:t>
    </dgm:pt>
    <dgm:pt modelId="{B405C146-16FC-4573-8759-EC3E78A9406F}" type="pres">
      <dgm:prSet presAssocID="{E1BDE910-E820-49C1-8F55-BF6413257368}" presName="sibTrans" presStyleCnt="0"/>
      <dgm:spPr/>
    </dgm:pt>
    <dgm:pt modelId="{FDEBBFA8-AF25-4A8C-A1BB-A03D8D952544}" type="pres">
      <dgm:prSet presAssocID="{C37CCE26-9097-49CD-9AC1-93076EFF791C}" presName="node" presStyleLbl="node1" presStyleIdx="5" presStyleCnt="6">
        <dgm:presLayoutVars>
          <dgm:bulletEnabled val="1"/>
        </dgm:presLayoutVars>
      </dgm:prSet>
      <dgm:spPr/>
      <dgm:t>
        <a:bodyPr/>
        <a:lstStyle/>
        <a:p>
          <a:endParaRPr lang="en-US"/>
        </a:p>
      </dgm:t>
    </dgm:pt>
  </dgm:ptLst>
  <dgm:cxnLst>
    <dgm:cxn modelId="{40794C53-E030-4A0D-B687-E0DE37D16070}" type="presOf" srcId="{7F8A3BCB-677A-4D0B-AD85-4E86DD9F9729}" destId="{3DCEEA73-E295-410D-A7D3-342EB52EC346}" srcOrd="0" destOrd="0" presId="urn:microsoft.com/office/officeart/2005/8/layout/default#1"/>
    <dgm:cxn modelId="{988FEB5C-FE8B-4C0D-AD29-BE634CADAC58}" type="presOf" srcId="{6B2176B1-883B-4761-8906-B740577A9406}" destId="{95C7BB35-62CD-4448-B910-2E72FAE70BEF}" srcOrd="0" destOrd="0" presId="urn:microsoft.com/office/officeart/2005/8/layout/default#1"/>
    <dgm:cxn modelId="{C3F5150D-5C5D-4607-B1C3-4D0851E96C8F}" type="presOf" srcId="{06D49A56-6BE1-4D74-8487-AD1AB4DC2841}" destId="{714D674B-F84A-4D83-8DEB-2EED371A4DBD}" srcOrd="0" destOrd="0" presId="urn:microsoft.com/office/officeart/2005/8/layout/default#1"/>
    <dgm:cxn modelId="{3EC5167E-D459-45BD-920A-5FA617D9EF46}" srcId="{3F5774BF-8685-4DE0-8E2A-F661CA5EE001}" destId="{6B2176B1-883B-4761-8906-B740577A9406}" srcOrd="3" destOrd="0" parTransId="{CAB95F09-4769-4318-87D8-87D4ACE92BAE}" sibTransId="{60C1B4C0-FCC9-4BF7-8F2A-6F4030CC2041}"/>
    <dgm:cxn modelId="{3ED62C5F-3FF5-4079-923A-E7BC9D744DF7}" srcId="{3F5774BF-8685-4DE0-8E2A-F661CA5EE001}" destId="{839FB81A-1ED5-454B-8A2E-5819869DC148}" srcOrd="4" destOrd="0" parTransId="{906E73DD-14FF-40F1-ACF2-917590DAE020}" sibTransId="{E1BDE910-E820-49C1-8F55-BF6413257368}"/>
    <dgm:cxn modelId="{E7BE47F5-AA26-4687-A172-F1CCEF9ED18F}" type="presOf" srcId="{3F5774BF-8685-4DE0-8E2A-F661CA5EE001}" destId="{032C2D33-058E-4DFA-8EFA-73D448746BD5}" srcOrd="0" destOrd="0" presId="urn:microsoft.com/office/officeart/2005/8/layout/default#1"/>
    <dgm:cxn modelId="{C84455E7-1B7E-4B50-BC15-4AE97AB91729}" srcId="{3F5774BF-8685-4DE0-8E2A-F661CA5EE001}" destId="{7F8A3BCB-677A-4D0B-AD85-4E86DD9F9729}" srcOrd="2" destOrd="0" parTransId="{4CE0E5A0-78D3-42EE-B81A-9EFB55893EFA}" sibTransId="{6AC707C4-FE55-4478-B41E-0A784B5045DD}"/>
    <dgm:cxn modelId="{F6D23275-0F40-4BEF-A8A5-53377AF51F27}" type="presOf" srcId="{5D5EB2D4-A096-4ED0-B420-ED661BB131C8}" destId="{44687D3C-260F-4E55-A6B3-18F6E038F78D}" srcOrd="0" destOrd="0" presId="urn:microsoft.com/office/officeart/2005/8/layout/default#1"/>
    <dgm:cxn modelId="{A78AE599-1D75-4835-9095-4DB1898A0035}" type="presOf" srcId="{839FB81A-1ED5-454B-8A2E-5819869DC148}" destId="{D0E33116-A8B7-4D23-995F-D2BA9E3911CA}" srcOrd="0" destOrd="0" presId="urn:microsoft.com/office/officeart/2005/8/layout/default#1"/>
    <dgm:cxn modelId="{A1118622-3C11-4872-B0A1-CBA49E2F7631}" type="presOf" srcId="{C37CCE26-9097-49CD-9AC1-93076EFF791C}" destId="{FDEBBFA8-AF25-4A8C-A1BB-A03D8D952544}" srcOrd="0" destOrd="0" presId="urn:microsoft.com/office/officeart/2005/8/layout/default#1"/>
    <dgm:cxn modelId="{96B186B6-059B-4ED9-ADBA-A4888BC19053}" srcId="{3F5774BF-8685-4DE0-8E2A-F661CA5EE001}" destId="{06D49A56-6BE1-4D74-8487-AD1AB4DC2841}" srcOrd="0" destOrd="0" parTransId="{2206052B-4A61-45E0-815B-FC77DC8EDE36}" sibTransId="{D2EAE054-B9A8-4CB1-A0F4-55EAD85865A3}"/>
    <dgm:cxn modelId="{D6205EB2-E8C4-41D6-85C4-3C0BCA42F521}" srcId="{3F5774BF-8685-4DE0-8E2A-F661CA5EE001}" destId="{C37CCE26-9097-49CD-9AC1-93076EFF791C}" srcOrd="5" destOrd="0" parTransId="{75E245D8-B889-4758-A47A-5746BAB04740}" sibTransId="{11DD5F90-B9F4-44C8-9FB9-AC236D4728CA}"/>
    <dgm:cxn modelId="{2E3A4F86-DA88-4386-B851-D29269F9A62F}" srcId="{3F5774BF-8685-4DE0-8E2A-F661CA5EE001}" destId="{5D5EB2D4-A096-4ED0-B420-ED661BB131C8}" srcOrd="1" destOrd="0" parTransId="{0C7D14DF-0EFB-4792-BED6-6AF64F8C1DFD}" sibTransId="{11D61C3A-C66D-4A12-8B05-01F627D1A6CB}"/>
    <dgm:cxn modelId="{3D77D3A7-95A7-48D2-8FB7-700622E02ABB}" type="presParOf" srcId="{032C2D33-058E-4DFA-8EFA-73D448746BD5}" destId="{714D674B-F84A-4D83-8DEB-2EED371A4DBD}" srcOrd="0" destOrd="0" presId="urn:microsoft.com/office/officeart/2005/8/layout/default#1"/>
    <dgm:cxn modelId="{FB27CA41-7B4D-4835-96F3-68F11C2B57B5}" type="presParOf" srcId="{032C2D33-058E-4DFA-8EFA-73D448746BD5}" destId="{1C215943-9472-45BA-BC1F-C64E654D8EAE}" srcOrd="1" destOrd="0" presId="urn:microsoft.com/office/officeart/2005/8/layout/default#1"/>
    <dgm:cxn modelId="{E745B2E8-ED74-4976-9A2A-FD7F6A8D5268}" type="presParOf" srcId="{032C2D33-058E-4DFA-8EFA-73D448746BD5}" destId="{44687D3C-260F-4E55-A6B3-18F6E038F78D}" srcOrd="2" destOrd="0" presId="urn:microsoft.com/office/officeart/2005/8/layout/default#1"/>
    <dgm:cxn modelId="{4E583C17-4F99-4754-B5AF-1D32C3B715C8}" type="presParOf" srcId="{032C2D33-058E-4DFA-8EFA-73D448746BD5}" destId="{52A8615A-D1A0-461C-B309-E5802DE2B6B9}" srcOrd="3" destOrd="0" presId="urn:microsoft.com/office/officeart/2005/8/layout/default#1"/>
    <dgm:cxn modelId="{032238FE-C203-438B-B138-3C0DDB5601F0}" type="presParOf" srcId="{032C2D33-058E-4DFA-8EFA-73D448746BD5}" destId="{3DCEEA73-E295-410D-A7D3-342EB52EC346}" srcOrd="4" destOrd="0" presId="urn:microsoft.com/office/officeart/2005/8/layout/default#1"/>
    <dgm:cxn modelId="{C3684026-C6BF-43C8-809E-A311DBEE6038}" type="presParOf" srcId="{032C2D33-058E-4DFA-8EFA-73D448746BD5}" destId="{4D0D3B5A-F1D3-4A93-A5D1-905AB449A70C}" srcOrd="5" destOrd="0" presId="urn:microsoft.com/office/officeart/2005/8/layout/default#1"/>
    <dgm:cxn modelId="{F2284480-B721-4667-9E33-F8B7F28B4C19}" type="presParOf" srcId="{032C2D33-058E-4DFA-8EFA-73D448746BD5}" destId="{95C7BB35-62CD-4448-B910-2E72FAE70BEF}" srcOrd="6" destOrd="0" presId="urn:microsoft.com/office/officeart/2005/8/layout/default#1"/>
    <dgm:cxn modelId="{E8FCB15C-ABD0-4D44-B143-A35CC8789887}" type="presParOf" srcId="{032C2D33-058E-4DFA-8EFA-73D448746BD5}" destId="{22ADA6E3-2F3B-4192-A65C-1C642DE521DB}" srcOrd="7" destOrd="0" presId="urn:microsoft.com/office/officeart/2005/8/layout/default#1"/>
    <dgm:cxn modelId="{A6E50E16-44A9-43FC-BCC8-666571BA95A8}" type="presParOf" srcId="{032C2D33-058E-4DFA-8EFA-73D448746BD5}" destId="{D0E33116-A8B7-4D23-995F-D2BA9E3911CA}" srcOrd="8" destOrd="0" presId="urn:microsoft.com/office/officeart/2005/8/layout/default#1"/>
    <dgm:cxn modelId="{85B81AF7-D5C4-4F2D-8EB6-4524C093BCD2}" type="presParOf" srcId="{032C2D33-058E-4DFA-8EFA-73D448746BD5}" destId="{B405C146-16FC-4573-8759-EC3E78A9406F}" srcOrd="9" destOrd="0" presId="urn:microsoft.com/office/officeart/2005/8/layout/default#1"/>
    <dgm:cxn modelId="{D358BC9E-197A-4C0F-85A0-6D7EFDC6B230}" type="presParOf" srcId="{032C2D33-058E-4DFA-8EFA-73D448746BD5}" destId="{FDEBBFA8-AF25-4A8C-A1BB-A03D8D952544}" srcOrd="10" destOrd="0" presId="urn:microsoft.com/office/officeart/2005/8/layout/defaul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3F94-A4FC-4E1A-9988-2828F5431C2A}">
      <dsp:nvSpPr>
        <dsp:cNvPr id="0" name=""/>
        <dsp:cNvSpPr/>
      </dsp:nvSpPr>
      <dsp:spPr>
        <a:xfrm>
          <a:off x="3360408" y="231"/>
          <a:ext cx="1965982" cy="1965982"/>
        </a:xfrm>
        <a:prstGeom prst="ellipse">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Fetch</a:t>
          </a:r>
          <a:endParaRPr lang="en-US" sz="3100" kern="1200" dirty="0"/>
        </a:p>
      </dsp:txBody>
      <dsp:txXfrm>
        <a:off x="3648319" y="288142"/>
        <a:ext cx="1390160" cy="1390160"/>
      </dsp:txXfrm>
    </dsp:sp>
    <dsp:sp modelId="{F71CE4A5-D98C-477E-AAA9-CEEC8215D455}">
      <dsp:nvSpPr>
        <dsp:cNvPr id="0" name=""/>
        <dsp:cNvSpPr/>
      </dsp:nvSpPr>
      <dsp:spPr>
        <a:xfrm rot="3600000">
          <a:off x="4812631" y="1918367"/>
          <a:ext cx="524431" cy="663519"/>
        </a:xfrm>
        <a:prstGeom prst="rightArrow">
          <a:avLst>
            <a:gd name="adj1" fmla="val 60000"/>
            <a:gd name="adj2" fmla="val 50000"/>
          </a:avLst>
        </a:prstGeom>
        <a:gradFill rotWithShape="0">
          <a:gsLst>
            <a:gs pos="0">
              <a:schemeClr val="dk2">
                <a:tint val="60000"/>
                <a:hueOff val="0"/>
                <a:satOff val="0"/>
                <a:lumOff val="0"/>
                <a:alphaOff val="0"/>
                <a:tint val="75000"/>
                <a:shade val="85000"/>
                <a:satMod val="230000"/>
              </a:schemeClr>
            </a:gs>
            <a:gs pos="25000">
              <a:schemeClr val="dk2">
                <a:tint val="60000"/>
                <a:hueOff val="0"/>
                <a:satOff val="0"/>
                <a:lumOff val="0"/>
                <a:alphaOff val="0"/>
                <a:tint val="90000"/>
                <a:shade val="70000"/>
                <a:satMod val="220000"/>
              </a:schemeClr>
            </a:gs>
            <a:gs pos="50000">
              <a:schemeClr val="dk2">
                <a:tint val="60000"/>
                <a:hueOff val="0"/>
                <a:satOff val="0"/>
                <a:lumOff val="0"/>
                <a:alphaOff val="0"/>
                <a:tint val="90000"/>
                <a:shade val="58000"/>
                <a:satMod val="225000"/>
              </a:schemeClr>
            </a:gs>
            <a:gs pos="65000">
              <a:schemeClr val="dk2">
                <a:tint val="60000"/>
                <a:hueOff val="0"/>
                <a:satOff val="0"/>
                <a:lumOff val="0"/>
                <a:alphaOff val="0"/>
                <a:tint val="90000"/>
                <a:shade val="58000"/>
                <a:satMod val="225000"/>
              </a:schemeClr>
            </a:gs>
            <a:gs pos="80000">
              <a:schemeClr val="dk2">
                <a:tint val="60000"/>
                <a:hueOff val="0"/>
                <a:satOff val="0"/>
                <a:lumOff val="0"/>
                <a:alphaOff val="0"/>
                <a:tint val="90000"/>
                <a:shade val="69000"/>
                <a:satMod val="220000"/>
              </a:schemeClr>
            </a:gs>
            <a:gs pos="100000">
              <a:schemeClr val="dk2">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4851963" y="1982946"/>
        <a:ext cx="367102" cy="398111"/>
      </dsp:txXfrm>
    </dsp:sp>
    <dsp:sp modelId="{1DB6F1BF-DBA8-497D-8E82-250AB31D2FED}">
      <dsp:nvSpPr>
        <dsp:cNvPr id="0" name=""/>
        <dsp:cNvSpPr/>
      </dsp:nvSpPr>
      <dsp:spPr>
        <a:xfrm>
          <a:off x="4838146" y="2559748"/>
          <a:ext cx="1965982" cy="1965982"/>
        </a:xfrm>
        <a:prstGeom prst="ellipse">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Decode</a:t>
          </a:r>
          <a:endParaRPr lang="en-US" sz="3100" kern="1200" dirty="0"/>
        </a:p>
      </dsp:txBody>
      <dsp:txXfrm>
        <a:off x="5126057" y="2847659"/>
        <a:ext cx="1390160" cy="1390160"/>
      </dsp:txXfrm>
    </dsp:sp>
    <dsp:sp modelId="{74B3766D-6A02-4381-9B77-8093FCD0003A}">
      <dsp:nvSpPr>
        <dsp:cNvPr id="0" name=""/>
        <dsp:cNvSpPr/>
      </dsp:nvSpPr>
      <dsp:spPr>
        <a:xfrm rot="10800000">
          <a:off x="4096026" y="3210979"/>
          <a:ext cx="524431" cy="663519"/>
        </a:xfrm>
        <a:prstGeom prst="rightArrow">
          <a:avLst>
            <a:gd name="adj1" fmla="val 60000"/>
            <a:gd name="adj2" fmla="val 50000"/>
          </a:avLst>
        </a:prstGeom>
        <a:gradFill rotWithShape="0">
          <a:gsLst>
            <a:gs pos="0">
              <a:schemeClr val="dk2">
                <a:tint val="60000"/>
                <a:hueOff val="0"/>
                <a:satOff val="0"/>
                <a:lumOff val="0"/>
                <a:alphaOff val="0"/>
                <a:tint val="75000"/>
                <a:shade val="85000"/>
                <a:satMod val="230000"/>
              </a:schemeClr>
            </a:gs>
            <a:gs pos="25000">
              <a:schemeClr val="dk2">
                <a:tint val="60000"/>
                <a:hueOff val="0"/>
                <a:satOff val="0"/>
                <a:lumOff val="0"/>
                <a:alphaOff val="0"/>
                <a:tint val="90000"/>
                <a:shade val="70000"/>
                <a:satMod val="220000"/>
              </a:schemeClr>
            </a:gs>
            <a:gs pos="50000">
              <a:schemeClr val="dk2">
                <a:tint val="60000"/>
                <a:hueOff val="0"/>
                <a:satOff val="0"/>
                <a:lumOff val="0"/>
                <a:alphaOff val="0"/>
                <a:tint val="90000"/>
                <a:shade val="58000"/>
                <a:satMod val="225000"/>
              </a:schemeClr>
            </a:gs>
            <a:gs pos="65000">
              <a:schemeClr val="dk2">
                <a:tint val="60000"/>
                <a:hueOff val="0"/>
                <a:satOff val="0"/>
                <a:lumOff val="0"/>
                <a:alphaOff val="0"/>
                <a:tint val="90000"/>
                <a:shade val="58000"/>
                <a:satMod val="225000"/>
              </a:schemeClr>
            </a:gs>
            <a:gs pos="80000">
              <a:schemeClr val="dk2">
                <a:tint val="60000"/>
                <a:hueOff val="0"/>
                <a:satOff val="0"/>
                <a:lumOff val="0"/>
                <a:alphaOff val="0"/>
                <a:tint val="90000"/>
                <a:shade val="69000"/>
                <a:satMod val="220000"/>
              </a:schemeClr>
            </a:gs>
            <a:gs pos="100000">
              <a:schemeClr val="dk2">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rot="10800000">
        <a:off x="4253355" y="3343683"/>
        <a:ext cx="367102" cy="398111"/>
      </dsp:txXfrm>
    </dsp:sp>
    <dsp:sp modelId="{CA5D2F36-352B-46DB-B1A6-91495DF38B51}">
      <dsp:nvSpPr>
        <dsp:cNvPr id="0" name=""/>
        <dsp:cNvSpPr/>
      </dsp:nvSpPr>
      <dsp:spPr>
        <a:xfrm>
          <a:off x="1882671" y="2559748"/>
          <a:ext cx="1965982" cy="1965982"/>
        </a:xfrm>
        <a:prstGeom prst="ellipse">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Execute</a:t>
          </a:r>
          <a:endParaRPr lang="en-US" sz="3100" kern="1200" dirty="0"/>
        </a:p>
      </dsp:txBody>
      <dsp:txXfrm>
        <a:off x="2170582" y="2847659"/>
        <a:ext cx="1390160" cy="1390160"/>
      </dsp:txXfrm>
    </dsp:sp>
    <dsp:sp modelId="{245F740E-6461-425E-84D2-32D8153DE2F3}">
      <dsp:nvSpPr>
        <dsp:cNvPr id="0" name=""/>
        <dsp:cNvSpPr/>
      </dsp:nvSpPr>
      <dsp:spPr>
        <a:xfrm rot="18000000">
          <a:off x="3334894" y="1944075"/>
          <a:ext cx="524431" cy="663519"/>
        </a:xfrm>
        <a:prstGeom prst="rightArrow">
          <a:avLst>
            <a:gd name="adj1" fmla="val 60000"/>
            <a:gd name="adj2" fmla="val 50000"/>
          </a:avLst>
        </a:prstGeom>
        <a:gradFill rotWithShape="0">
          <a:gsLst>
            <a:gs pos="0">
              <a:schemeClr val="dk2">
                <a:tint val="60000"/>
                <a:hueOff val="0"/>
                <a:satOff val="0"/>
                <a:lumOff val="0"/>
                <a:alphaOff val="0"/>
                <a:tint val="75000"/>
                <a:shade val="85000"/>
                <a:satMod val="230000"/>
              </a:schemeClr>
            </a:gs>
            <a:gs pos="25000">
              <a:schemeClr val="dk2">
                <a:tint val="60000"/>
                <a:hueOff val="0"/>
                <a:satOff val="0"/>
                <a:lumOff val="0"/>
                <a:alphaOff val="0"/>
                <a:tint val="90000"/>
                <a:shade val="70000"/>
                <a:satMod val="220000"/>
              </a:schemeClr>
            </a:gs>
            <a:gs pos="50000">
              <a:schemeClr val="dk2">
                <a:tint val="60000"/>
                <a:hueOff val="0"/>
                <a:satOff val="0"/>
                <a:lumOff val="0"/>
                <a:alphaOff val="0"/>
                <a:tint val="90000"/>
                <a:shade val="58000"/>
                <a:satMod val="225000"/>
              </a:schemeClr>
            </a:gs>
            <a:gs pos="65000">
              <a:schemeClr val="dk2">
                <a:tint val="60000"/>
                <a:hueOff val="0"/>
                <a:satOff val="0"/>
                <a:lumOff val="0"/>
                <a:alphaOff val="0"/>
                <a:tint val="90000"/>
                <a:shade val="58000"/>
                <a:satMod val="225000"/>
              </a:schemeClr>
            </a:gs>
            <a:gs pos="80000">
              <a:schemeClr val="dk2">
                <a:tint val="60000"/>
                <a:hueOff val="0"/>
                <a:satOff val="0"/>
                <a:lumOff val="0"/>
                <a:alphaOff val="0"/>
                <a:tint val="90000"/>
                <a:shade val="69000"/>
                <a:satMod val="220000"/>
              </a:schemeClr>
            </a:gs>
            <a:gs pos="100000">
              <a:schemeClr val="dk2">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374226" y="2144904"/>
        <a:ext cx="367102" cy="39811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DE840-A32A-4A71-86E2-6CC81E463B59}" type="datetimeFigureOut">
              <a:rPr lang="en-US" smtClean="0"/>
              <a:pPr/>
              <a:t>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C1CCC8-6D48-4E49-8A98-AFAB5E41E451}" type="slidenum">
              <a:rPr lang="en-US" smtClean="0"/>
              <a:pPr/>
              <a:t>‹#›</a:t>
            </a:fld>
            <a:endParaRPr lang="en-US"/>
          </a:p>
        </p:txBody>
      </p:sp>
    </p:spTree>
    <p:extLst>
      <p:ext uri="{BB962C8B-B14F-4D97-AF65-F5344CB8AC3E}">
        <p14:creationId xmlns:p14="http://schemas.microsoft.com/office/powerpoint/2010/main" xmlns="" val="338818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Von_Neumann_architectu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astaughs.fsnet.co.uk/cpu/structure-reg.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now called </a:t>
            </a:r>
            <a:r>
              <a:rPr lang="en-US" dirty="0" smtClean="0">
                <a:hlinkClick r:id="rId3" tooltip="w:Von Neumann architecture"/>
              </a:rPr>
              <a:t>Von Neumann architecture</a:t>
            </a:r>
            <a:endParaRPr lang="en-US" dirty="0" smtClean="0"/>
          </a:p>
          <a:p>
            <a:endParaRPr lang="en-US" dirty="0"/>
          </a:p>
        </p:txBody>
      </p:sp>
      <p:sp>
        <p:nvSpPr>
          <p:cNvPr id="4" name="Slide Number Placeholder 3"/>
          <p:cNvSpPr>
            <a:spLocks noGrp="1"/>
          </p:cNvSpPr>
          <p:nvPr>
            <p:ph type="sldNum" sz="quarter" idx="10"/>
          </p:nvPr>
        </p:nvSpPr>
        <p:spPr/>
        <p:txBody>
          <a:bodyPr/>
          <a:lstStyle/>
          <a:p>
            <a:fld id="{CFC1CCC8-6D48-4E49-8A98-AFAB5E41E451}" type="slidenum">
              <a:rPr lang="en-US" smtClean="0"/>
              <a:pPr/>
              <a:t>2</a:t>
            </a:fld>
            <a:endParaRPr lang="en-US"/>
          </a:p>
        </p:txBody>
      </p:sp>
    </p:spTree>
    <p:extLst>
      <p:ext uri="{BB962C8B-B14F-4D97-AF65-F5344CB8AC3E}">
        <p14:creationId xmlns:p14="http://schemas.microsoft.com/office/powerpoint/2010/main" xmlns="" val="422212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 works in conjunction with the </a:t>
            </a:r>
            <a:r>
              <a:rPr lang="en-US" dirty="0" smtClean="0">
                <a:hlinkClick r:id="rId3"/>
              </a:rPr>
              <a:t>register array</a:t>
            </a:r>
            <a:r>
              <a:rPr lang="en-US" dirty="0" smtClean="0"/>
              <a:t> for many of these, in particular, the accumulator and flag registers. The accumulator holds the results of operations, while the flag register contains a number of individual bits that are used to store information about the last operation carried out by the ALU</a:t>
            </a:r>
            <a:endParaRPr lang="en-US" dirty="0"/>
          </a:p>
        </p:txBody>
      </p:sp>
      <p:sp>
        <p:nvSpPr>
          <p:cNvPr id="4" name="Slide Number Placeholder 3"/>
          <p:cNvSpPr>
            <a:spLocks noGrp="1"/>
          </p:cNvSpPr>
          <p:nvPr>
            <p:ph type="sldNum" sz="quarter" idx="10"/>
          </p:nvPr>
        </p:nvSpPr>
        <p:spPr/>
        <p:txBody>
          <a:bodyPr/>
          <a:lstStyle/>
          <a:p>
            <a:fld id="{CFC1CCC8-6D48-4E49-8A98-AFAB5E41E451}" type="slidenum">
              <a:rPr lang="en-US" smtClean="0"/>
              <a:pPr/>
              <a:t>7</a:t>
            </a:fld>
            <a:endParaRPr lang="en-US"/>
          </a:p>
        </p:txBody>
      </p:sp>
    </p:spTree>
    <p:extLst>
      <p:ext uri="{BB962C8B-B14F-4D97-AF65-F5344CB8AC3E}">
        <p14:creationId xmlns:p14="http://schemas.microsoft.com/office/powerpoint/2010/main" xmlns="" val="188354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look at the ALU as comprising many subcomponents for each specific task that it is required to perform. Some of these tasks and their appropriate subcomponents are:</a:t>
            </a:r>
          </a:p>
          <a:p>
            <a:r>
              <a:rPr lang="en-US" sz="1200" b="1" i="0" kern="1200" dirty="0" smtClean="0">
                <a:solidFill>
                  <a:schemeClr val="tx1"/>
                </a:solidFill>
                <a:effectLst/>
                <a:latin typeface="+mn-lt"/>
                <a:ea typeface="+mn-ea"/>
                <a:cs typeface="+mn-cs"/>
              </a:rPr>
              <a:t>Addition and subtraction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These two tasks are performed by constructs of logic gates, such as half adders and full adders. While they may be termed 'adders', with the aid of they can also perform subtraction via use of inverters and 'two's complement' arithmetic.</a:t>
            </a:r>
          </a:p>
          <a:p>
            <a:r>
              <a:rPr lang="en-US" sz="1200" b="0" i="0" kern="1200" dirty="0" smtClean="0">
                <a:solidFill>
                  <a:schemeClr val="tx1"/>
                </a:solidFill>
                <a:effectLst/>
                <a:latin typeface="+mn-lt"/>
                <a:ea typeface="+mn-ea"/>
                <a:cs typeface="+mn-cs"/>
              </a:rPr>
              <a:t>The topic of logic gates is too expansive and detailed to be covered in full here. Many resources exist on the internet and elsewhere relating to this topic, however, so it is recommended that you read further into the areas outlined above to aid with your learning.</a:t>
            </a:r>
          </a:p>
          <a:p>
            <a:r>
              <a:rPr lang="en-US" sz="1200" b="1" i="0" kern="1200" dirty="0" smtClean="0">
                <a:solidFill>
                  <a:schemeClr val="tx1"/>
                </a:solidFill>
                <a:effectLst/>
                <a:latin typeface="+mn-lt"/>
                <a:ea typeface="+mn-ea"/>
                <a:cs typeface="+mn-cs"/>
              </a:rPr>
              <a:t>Multiplication and division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most modern processors, the multiplication and division of integer values is handled by specific floating-point hardware within the CPU. Earlier processors used either additional chips known as </a:t>
            </a:r>
            <a:r>
              <a:rPr lang="en-US" sz="1200" b="0" i="0" kern="1200" dirty="0" err="1" smtClean="0">
                <a:solidFill>
                  <a:schemeClr val="tx1"/>
                </a:solidFill>
                <a:effectLst/>
                <a:latin typeface="+mn-lt"/>
                <a:ea typeface="+mn-ea"/>
                <a:cs typeface="+mn-cs"/>
              </a:rPr>
              <a:t>maths</a:t>
            </a:r>
            <a:r>
              <a:rPr lang="en-US" sz="1200" b="0" i="0" kern="1200" dirty="0" smtClean="0">
                <a:solidFill>
                  <a:schemeClr val="tx1"/>
                </a:solidFill>
                <a:effectLst/>
                <a:latin typeface="+mn-lt"/>
                <a:ea typeface="+mn-ea"/>
                <a:cs typeface="+mn-cs"/>
              </a:rPr>
              <a:t> co-processors, or used a completely different method to perform the task.</a:t>
            </a:r>
          </a:p>
          <a:p>
            <a:r>
              <a:rPr lang="en-US" sz="1200" b="1" i="0" kern="1200" dirty="0" smtClean="0">
                <a:solidFill>
                  <a:schemeClr val="tx1"/>
                </a:solidFill>
                <a:effectLst/>
                <a:latin typeface="+mn-lt"/>
                <a:ea typeface="+mn-ea"/>
                <a:cs typeface="+mn-cs"/>
              </a:rPr>
              <a:t>Logical tests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Further logic gates are used within the ALU to perform a number of different logical tests, including seeing if an operation produces a result of zero. Most of these logical tests are used to then change the values stored in the flag register, so that they may be checked later by </a:t>
            </a:r>
            <a:r>
              <a:rPr lang="en-US" sz="1200" b="0" i="0" kern="1200" dirty="0" err="1" smtClean="0">
                <a:solidFill>
                  <a:schemeClr val="tx1"/>
                </a:solidFill>
                <a:effectLst/>
                <a:latin typeface="+mn-lt"/>
                <a:ea typeface="+mn-ea"/>
                <a:cs typeface="+mn-cs"/>
              </a:rPr>
              <a:t>seperate</a:t>
            </a:r>
            <a:r>
              <a:rPr lang="en-US" sz="1200" b="0" i="0" kern="1200" dirty="0" smtClean="0">
                <a:solidFill>
                  <a:schemeClr val="tx1"/>
                </a:solidFill>
                <a:effectLst/>
                <a:latin typeface="+mn-lt"/>
                <a:ea typeface="+mn-ea"/>
                <a:cs typeface="+mn-cs"/>
              </a:rPr>
              <a:t> operations or instructions. Others produce a result which is then stored, and used later in further processing.</a:t>
            </a:r>
          </a:p>
          <a:p>
            <a:r>
              <a:rPr lang="en-US" sz="1200" b="1" i="0" kern="1200" dirty="0" smtClean="0">
                <a:solidFill>
                  <a:schemeClr val="tx1"/>
                </a:solidFill>
                <a:effectLst/>
                <a:latin typeface="+mn-lt"/>
                <a:ea typeface="+mn-ea"/>
                <a:cs typeface="+mn-cs"/>
              </a:rPr>
              <a:t>Comparison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Comparison</a:t>
            </a:r>
            <a:r>
              <a:rPr lang="en-US" sz="1200" b="0" i="0" kern="1200" dirty="0" smtClean="0">
                <a:solidFill>
                  <a:schemeClr val="tx1"/>
                </a:solidFill>
                <a:effectLst/>
                <a:latin typeface="+mn-lt"/>
                <a:ea typeface="+mn-ea"/>
                <a:cs typeface="+mn-cs"/>
              </a:rPr>
              <a:t> operations compare values in order to determine such things as whether one number is greater than, less than or equal to another. These operations can be performed by subtraction of one of the numbers from the other, and as such can be handled by the aforementioned logic gates. However, it is not strictly necessary for the result of the calculation to be stored in this instance.. the amount by which the values differ is not required. Instead, the appropriate status flags in the flag register are set and checked to </a:t>
            </a:r>
            <a:r>
              <a:rPr lang="en-US" sz="1200" b="0" i="0" kern="1200" dirty="0" err="1" smtClean="0">
                <a:solidFill>
                  <a:schemeClr val="tx1"/>
                </a:solidFill>
                <a:effectLst/>
                <a:latin typeface="+mn-lt"/>
                <a:ea typeface="+mn-ea"/>
                <a:cs typeface="+mn-cs"/>
              </a:rPr>
              <a:t>detemine</a:t>
            </a:r>
            <a:r>
              <a:rPr lang="en-US" sz="1200" b="0" i="0" kern="1200" dirty="0" smtClean="0">
                <a:solidFill>
                  <a:schemeClr val="tx1"/>
                </a:solidFill>
                <a:effectLst/>
                <a:latin typeface="+mn-lt"/>
                <a:ea typeface="+mn-ea"/>
                <a:cs typeface="+mn-cs"/>
              </a:rPr>
              <a:t> the result of the operation.</a:t>
            </a:r>
          </a:p>
          <a:p>
            <a:r>
              <a:rPr lang="en-US" sz="1200" b="1" i="0" kern="1200" dirty="0" smtClean="0">
                <a:solidFill>
                  <a:schemeClr val="tx1"/>
                </a:solidFill>
                <a:effectLst/>
                <a:latin typeface="+mn-lt"/>
                <a:ea typeface="+mn-ea"/>
                <a:cs typeface="+mn-cs"/>
              </a:rPr>
              <a:t>Bit shifting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Shifting</a:t>
            </a:r>
            <a:r>
              <a:rPr lang="en-US" sz="1200" b="0" i="0" kern="1200" dirty="0" smtClean="0">
                <a:solidFill>
                  <a:schemeClr val="tx1"/>
                </a:solidFill>
                <a:effectLst/>
                <a:latin typeface="+mn-lt"/>
                <a:ea typeface="+mn-ea"/>
                <a:cs typeface="+mn-cs"/>
              </a:rPr>
              <a:t> operations move bits left or right within a word, with different operations filling the gaps created in different ways. This is accomplished via the use of a shift register, which uses pulses from the clock within the control unit to trigger a chain reaction of movement across the bits that make up the word. Again, this is a quite complicated logical procedure, and further reading may aid your understanding.</a:t>
            </a:r>
          </a:p>
          <a:p>
            <a:r>
              <a:rPr lang="en-US" sz="1200" b="0" i="0" kern="1200" dirty="0" smtClean="0">
                <a:solidFill>
                  <a:schemeClr val="tx1"/>
                </a:solidFill>
                <a:effectLst/>
                <a:latin typeface="+mn-lt"/>
                <a:ea typeface="+mn-ea"/>
                <a:cs typeface="+mn-cs"/>
              </a:rPr>
              <a:t>Click the next button below to move on and look at the control unit, or alternatively click on a section of the diagram above to view a different section.</a:t>
            </a:r>
          </a:p>
          <a:p>
            <a:endParaRPr lang="en-US" dirty="0"/>
          </a:p>
        </p:txBody>
      </p:sp>
      <p:sp>
        <p:nvSpPr>
          <p:cNvPr id="4" name="Slide Number Placeholder 3"/>
          <p:cNvSpPr>
            <a:spLocks noGrp="1"/>
          </p:cNvSpPr>
          <p:nvPr>
            <p:ph type="sldNum" sz="quarter" idx="10"/>
          </p:nvPr>
        </p:nvSpPr>
        <p:spPr/>
        <p:txBody>
          <a:bodyPr/>
          <a:lstStyle/>
          <a:p>
            <a:fld id="{CFC1CCC8-6D48-4E49-8A98-AFAB5E41E451}" type="slidenum">
              <a:rPr lang="en-US" smtClean="0"/>
              <a:pPr/>
              <a:t>10</a:t>
            </a:fld>
            <a:endParaRPr lang="en-US"/>
          </a:p>
        </p:txBody>
      </p:sp>
    </p:spTree>
    <p:extLst>
      <p:ext uri="{BB962C8B-B14F-4D97-AF65-F5344CB8AC3E}">
        <p14:creationId xmlns:p14="http://schemas.microsoft.com/office/powerpoint/2010/main" xmlns="" val="118956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FC9E4F-726C-4A0F-8791-45A7930D4FC9}" type="slidenum">
              <a:rPr lang="en-US" altLang="en-US"/>
              <a:pPr/>
              <a:t>20</a:t>
            </a:fld>
            <a:endParaRPr lang="en-US" altLang="en-US"/>
          </a:p>
        </p:txBody>
      </p:sp>
    </p:spTree>
    <p:extLst>
      <p:ext uri="{BB962C8B-B14F-4D97-AF65-F5344CB8AC3E}">
        <p14:creationId xmlns:p14="http://schemas.microsoft.com/office/powerpoint/2010/main" xmlns="" val="397048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9FF03BD-2DBA-4EEA-A29F-6D98A40D7FEB}" type="slidenum">
              <a:rPr lang="en-US" altLang="en-US"/>
              <a:pPr/>
              <a:t>21</a:t>
            </a:fld>
            <a:endParaRPr lang="en-US" altLang="en-US"/>
          </a:p>
        </p:txBody>
      </p:sp>
    </p:spTree>
    <p:extLst>
      <p:ext uri="{BB962C8B-B14F-4D97-AF65-F5344CB8AC3E}">
        <p14:creationId xmlns:p14="http://schemas.microsoft.com/office/powerpoint/2010/main" xmlns="" val="46324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0DBE2C5-ABAF-4471-A29D-7E7883236BAB}" type="slidenum">
              <a:rPr lang="en-US" altLang="en-US"/>
              <a:pPr/>
              <a:t>22</a:t>
            </a:fld>
            <a:endParaRPr lang="en-US" altLang="en-US"/>
          </a:p>
        </p:txBody>
      </p:sp>
    </p:spTree>
    <p:extLst>
      <p:ext uri="{BB962C8B-B14F-4D97-AF65-F5344CB8AC3E}">
        <p14:creationId xmlns:p14="http://schemas.microsoft.com/office/powerpoint/2010/main" xmlns="" val="174522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control bus carries commands from the CPU and returns status signals from the devices.</a:t>
            </a:r>
          </a:p>
          <a:p>
            <a:r>
              <a:rPr lang="en-US" sz="1200" b="0" i="0" kern="1200" dirty="0" smtClean="0">
                <a:solidFill>
                  <a:schemeClr val="tx1"/>
                </a:solidFill>
                <a:effectLst/>
                <a:latin typeface="+mn-lt"/>
                <a:ea typeface="+mn-ea"/>
                <a:cs typeface="+mn-cs"/>
              </a:rPr>
              <a:t>since data can be read /write from/to the microprocessor, hence data bus is bidirectional.</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if data is required read from microprocessor then it will be pointing to a memory location by the address bus, by indicating which location data its required to read. similarly to write a data to a location, again the microprocessor will be to that particular location by holding that address in address bus. hence it will be unidirectional.</a:t>
            </a:r>
            <a:endParaRPr lang="en-US" dirty="0"/>
          </a:p>
        </p:txBody>
      </p:sp>
      <p:sp>
        <p:nvSpPr>
          <p:cNvPr id="4" name="Slide Number Placeholder 3"/>
          <p:cNvSpPr>
            <a:spLocks noGrp="1"/>
          </p:cNvSpPr>
          <p:nvPr>
            <p:ph type="sldNum" sz="quarter" idx="10"/>
          </p:nvPr>
        </p:nvSpPr>
        <p:spPr/>
        <p:txBody>
          <a:bodyPr/>
          <a:lstStyle/>
          <a:p>
            <a:fld id="{CFC1CCC8-6D48-4E49-8A98-AFAB5E41E451}" type="slidenum">
              <a:rPr lang="en-US" smtClean="0"/>
              <a:pPr/>
              <a:t>24</a:t>
            </a:fld>
            <a:endParaRPr lang="en-US"/>
          </a:p>
        </p:txBody>
      </p:sp>
    </p:spTree>
    <p:extLst>
      <p:ext uri="{BB962C8B-B14F-4D97-AF65-F5344CB8AC3E}">
        <p14:creationId xmlns:p14="http://schemas.microsoft.com/office/powerpoint/2010/main" xmlns="" val="240030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E537E05-4417-49A1-A468-E21B5AA44071}" type="datetimeFigureOut">
              <a:rPr lang="en-US" smtClean="0"/>
              <a:pPr/>
              <a:t>11/7/2022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72EBB90-8A05-4A1F-99F6-63AACA93CA7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37E05-4417-49A1-A468-E21B5AA44071}"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EBB90-8A05-4A1F-99F6-63AACA93CA7B}"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37E05-4417-49A1-A468-E21B5AA44071}"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EBB90-8A05-4A1F-99F6-63AACA93CA7B}"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152400" y="6400800"/>
            <a:ext cx="1676400" cy="457200"/>
          </a:xfrm>
        </p:spPr>
        <p:txBody>
          <a:bodyPr>
            <a:normAutofit/>
          </a:bodyPr>
          <a:lstStyle>
            <a:lvl1pPr>
              <a:buNone/>
              <a:defRPr sz="1200"/>
            </a:lvl1pPr>
          </a:lstStyle>
          <a:p>
            <a:pPr lvl="0"/>
            <a:r>
              <a:rPr lang="en-US" smtClean="0"/>
              <a:t>Click to edit Master text styles</a:t>
            </a:r>
          </a:p>
        </p:txBody>
      </p:sp>
      <p:sp>
        <p:nvSpPr>
          <p:cNvPr id="6" name="Footer Placeholder 5"/>
          <p:cNvSpPr>
            <a:spLocks noGrp="1"/>
          </p:cNvSpPr>
          <p:nvPr>
            <p:ph type="ftr" sz="quarter" idx="14"/>
          </p:nvPr>
        </p:nvSpPr>
        <p:spPr>
          <a:xfrm>
            <a:off x="2743200" y="6400800"/>
            <a:ext cx="3810000" cy="457200"/>
          </a:xfrm>
        </p:spPr>
        <p:txBody>
          <a:bodyPr/>
          <a:lstStyle>
            <a:lvl1pPr>
              <a:defRPr/>
            </a:lvl1pPr>
          </a:lstStyle>
          <a:p>
            <a:endParaRPr lang="en-US"/>
          </a:p>
        </p:txBody>
      </p:sp>
      <p:sp>
        <p:nvSpPr>
          <p:cNvPr id="7" name="Slide Number Placeholder 6"/>
          <p:cNvSpPr>
            <a:spLocks noGrp="1"/>
          </p:cNvSpPr>
          <p:nvPr>
            <p:ph type="sldNum" sz="quarter" idx="15"/>
          </p:nvPr>
        </p:nvSpPr>
        <p:spPr/>
        <p:txBody>
          <a:bodyPr/>
          <a:lstStyle>
            <a:lvl1pPr>
              <a:defRPr/>
            </a:lvl1pPr>
          </a:lstStyle>
          <a:p>
            <a:fld id="{272EBB90-8A05-4A1F-99F6-63AACA93CA7B}" type="slidenum">
              <a:rPr lang="en-US" smtClean="0"/>
              <a:pPr/>
              <a:t>‹#›</a:t>
            </a:fld>
            <a:endParaRPr lang="en-US"/>
          </a:p>
        </p:txBody>
      </p:sp>
    </p:spTree>
    <p:extLst>
      <p:ext uri="{BB962C8B-B14F-4D97-AF65-F5344CB8AC3E}">
        <p14:creationId xmlns:p14="http://schemas.microsoft.com/office/powerpoint/2010/main" xmlns="" val="5980673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7"/>
          <p:cNvSpPr>
            <a:spLocks noGrp="1"/>
          </p:cNvSpPr>
          <p:nvPr>
            <p:ph type="body" sz="quarter" idx="13"/>
          </p:nvPr>
        </p:nvSpPr>
        <p:spPr>
          <a:xfrm>
            <a:off x="152400" y="6400800"/>
            <a:ext cx="1676400" cy="457200"/>
          </a:xfrm>
        </p:spPr>
        <p:txBody>
          <a:bodyPr>
            <a:normAutofit/>
          </a:bodyPr>
          <a:lstStyle>
            <a:lvl1pPr>
              <a:buNone/>
              <a:defRPr sz="1200"/>
            </a:lvl1pPr>
          </a:lstStyle>
          <a:p>
            <a:pPr lvl="0"/>
            <a:r>
              <a:rPr lang="en-US" smtClean="0"/>
              <a:t>Click to edit Master text styles</a:t>
            </a:r>
          </a:p>
        </p:txBody>
      </p:sp>
      <p:sp>
        <p:nvSpPr>
          <p:cNvPr id="8" name="Footer Placeholder 7"/>
          <p:cNvSpPr>
            <a:spLocks noGrp="1"/>
          </p:cNvSpPr>
          <p:nvPr>
            <p:ph type="ftr" sz="quarter" idx="14"/>
          </p:nvPr>
        </p:nvSpPr>
        <p:spPr>
          <a:xfrm>
            <a:off x="2743200" y="6400800"/>
            <a:ext cx="3810000" cy="457200"/>
          </a:xfrm>
        </p:spPr>
        <p:txBody>
          <a:bodyPr/>
          <a:lstStyle>
            <a:lvl1pPr>
              <a:defRPr dirty="0"/>
            </a:lvl1pPr>
          </a:lstStyle>
          <a:p>
            <a:pPr>
              <a:defRPr/>
            </a:pPr>
            <a:r>
              <a:rPr lang="en-US"/>
              <a:t>Discovering Computers Fundamentals, 2010 Edition Chapter 4</a:t>
            </a:r>
          </a:p>
        </p:txBody>
      </p:sp>
      <p:sp>
        <p:nvSpPr>
          <p:cNvPr id="9" name="Slide Number Placeholder 8"/>
          <p:cNvSpPr>
            <a:spLocks noGrp="1"/>
          </p:cNvSpPr>
          <p:nvPr>
            <p:ph type="sldNum" sz="quarter" idx="15"/>
          </p:nvPr>
        </p:nvSpPr>
        <p:spPr/>
        <p:txBody>
          <a:bodyPr/>
          <a:lstStyle>
            <a:lvl1pPr>
              <a:defRPr/>
            </a:lvl1pPr>
          </a:lstStyle>
          <a:p>
            <a:fld id="{3DE895D3-3072-41F3-A717-247286987BC3}" type="slidenum">
              <a:rPr lang="en-US" altLang="en-US"/>
              <a:pPr/>
              <a:t>‹#›</a:t>
            </a:fld>
            <a:endParaRPr lang="en-US" altLang="en-US"/>
          </a:p>
        </p:txBody>
      </p:sp>
    </p:spTree>
    <p:extLst>
      <p:ext uri="{BB962C8B-B14F-4D97-AF65-F5344CB8AC3E}">
        <p14:creationId xmlns:p14="http://schemas.microsoft.com/office/powerpoint/2010/main" xmlns="" val="14592055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152400" y="6400800"/>
            <a:ext cx="1676400" cy="457200"/>
          </a:xfrm>
        </p:spPr>
        <p:txBody>
          <a:bodyPr>
            <a:normAutofit/>
          </a:bodyPr>
          <a:lstStyle>
            <a:lvl1pPr>
              <a:buNone/>
              <a:defRPr sz="1200"/>
            </a:lvl1pPr>
          </a:lstStyle>
          <a:p>
            <a:pPr lvl="0"/>
            <a:r>
              <a:rPr lang="en-US" smtClean="0"/>
              <a:t>Click to edit Master text styles</a:t>
            </a:r>
          </a:p>
        </p:txBody>
      </p:sp>
      <p:sp>
        <p:nvSpPr>
          <p:cNvPr id="6" name="Footer Placeholder 5"/>
          <p:cNvSpPr>
            <a:spLocks noGrp="1"/>
          </p:cNvSpPr>
          <p:nvPr>
            <p:ph type="ftr" sz="quarter" idx="14"/>
          </p:nvPr>
        </p:nvSpPr>
        <p:spPr>
          <a:xfrm>
            <a:off x="2743200" y="6400800"/>
            <a:ext cx="3810000" cy="457200"/>
          </a:xfrm>
        </p:spPr>
        <p:txBody>
          <a:bodyPr/>
          <a:lstStyle>
            <a:lvl1pPr>
              <a:defRPr dirty="0"/>
            </a:lvl1pPr>
          </a:lstStyle>
          <a:p>
            <a:pPr>
              <a:defRPr/>
            </a:pPr>
            <a:r>
              <a:rPr lang="en-US"/>
              <a:t>Discovering Computers Fundamentals, 2010 Edition Chapter 4</a:t>
            </a:r>
          </a:p>
        </p:txBody>
      </p:sp>
      <p:sp>
        <p:nvSpPr>
          <p:cNvPr id="7" name="Slide Number Placeholder 6"/>
          <p:cNvSpPr>
            <a:spLocks noGrp="1"/>
          </p:cNvSpPr>
          <p:nvPr>
            <p:ph type="sldNum" sz="quarter" idx="15"/>
          </p:nvPr>
        </p:nvSpPr>
        <p:spPr/>
        <p:txBody>
          <a:bodyPr/>
          <a:lstStyle>
            <a:lvl1pPr>
              <a:defRPr/>
            </a:lvl1pPr>
          </a:lstStyle>
          <a:p>
            <a:fld id="{6286FA27-A3C2-4AE0-81BE-9049D2EB90E2}" type="slidenum">
              <a:rPr lang="en-US" altLang="en-US"/>
              <a:pPr/>
              <a:t>‹#›</a:t>
            </a:fld>
            <a:endParaRPr lang="en-US" altLang="en-US"/>
          </a:p>
        </p:txBody>
      </p:sp>
    </p:spTree>
    <p:extLst>
      <p:ext uri="{BB962C8B-B14F-4D97-AF65-F5344CB8AC3E}">
        <p14:creationId xmlns:p14="http://schemas.microsoft.com/office/powerpoint/2010/main" xmlns="" val="1448013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152400" y="6400800"/>
            <a:ext cx="1676400" cy="457200"/>
          </a:xfrm>
        </p:spPr>
        <p:txBody>
          <a:bodyPr>
            <a:normAutofit/>
          </a:bodyPr>
          <a:lstStyle>
            <a:lvl1pPr>
              <a:buNone/>
              <a:defRPr sz="1200"/>
            </a:lvl1pPr>
          </a:lstStyle>
          <a:p>
            <a:pPr lvl="0"/>
            <a:r>
              <a:rPr lang="en-US" smtClean="0"/>
              <a:t>Click to edit Master text styles</a:t>
            </a:r>
          </a:p>
        </p:txBody>
      </p:sp>
      <p:sp>
        <p:nvSpPr>
          <p:cNvPr id="5" name="Footer Placeholder 4"/>
          <p:cNvSpPr>
            <a:spLocks noGrp="1"/>
          </p:cNvSpPr>
          <p:nvPr>
            <p:ph type="ftr" sz="quarter" idx="14"/>
          </p:nvPr>
        </p:nvSpPr>
        <p:spPr>
          <a:xfrm>
            <a:off x="2743200" y="6400800"/>
            <a:ext cx="3810000" cy="457200"/>
          </a:xfrm>
        </p:spPr>
        <p:txBody>
          <a:bodyPr/>
          <a:lstStyle>
            <a:lvl1pPr>
              <a:defRPr dirty="0"/>
            </a:lvl1pPr>
          </a:lstStyle>
          <a:p>
            <a:pPr>
              <a:defRPr/>
            </a:pPr>
            <a:r>
              <a:rPr lang="en-US"/>
              <a:t>Discovering Computers Fundamentals, 2010 Edition Chapter 4</a:t>
            </a:r>
          </a:p>
        </p:txBody>
      </p:sp>
      <p:sp>
        <p:nvSpPr>
          <p:cNvPr id="6" name="Slide Number Placeholder 5"/>
          <p:cNvSpPr>
            <a:spLocks noGrp="1"/>
          </p:cNvSpPr>
          <p:nvPr>
            <p:ph type="sldNum" sz="quarter" idx="15"/>
          </p:nvPr>
        </p:nvSpPr>
        <p:spPr/>
        <p:txBody>
          <a:bodyPr/>
          <a:lstStyle>
            <a:lvl1pPr>
              <a:defRPr/>
            </a:lvl1pPr>
          </a:lstStyle>
          <a:p>
            <a:fld id="{CF48EE44-D74E-4E6F-8396-538AB8EED689}" type="slidenum">
              <a:rPr lang="en-US" altLang="en-US"/>
              <a:pPr/>
              <a:t>‹#›</a:t>
            </a:fld>
            <a:endParaRPr lang="en-US" altLang="en-US"/>
          </a:p>
        </p:txBody>
      </p:sp>
    </p:spTree>
    <p:extLst>
      <p:ext uri="{BB962C8B-B14F-4D97-AF65-F5344CB8AC3E}">
        <p14:creationId xmlns:p14="http://schemas.microsoft.com/office/powerpoint/2010/main" xmlns="" val="21407503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E537E05-4417-49A1-A468-E21B5AA44071}"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EBB90-8A05-4A1F-99F6-63AACA93CA7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537E05-4417-49A1-A468-E21B5AA44071}" type="datetimeFigureOut">
              <a:rPr lang="en-US" smtClean="0"/>
              <a:pPr/>
              <a:t>11/7/2022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72EBB90-8A05-4A1F-99F6-63AACA93CA7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537E05-4417-49A1-A468-E21B5AA44071}"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EBB90-8A05-4A1F-99F6-63AACA93CA7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E537E05-4417-49A1-A468-E21B5AA44071}"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2EBB90-8A05-4A1F-99F6-63AACA93CA7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537E05-4417-49A1-A468-E21B5AA44071}"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2EBB90-8A05-4A1F-99F6-63AACA93CA7B}"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37E05-4417-49A1-A468-E21B5AA44071}"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2EBB90-8A05-4A1F-99F6-63AACA93CA7B}" type="slidenum">
              <a:rPr lang="en-US" smtClean="0"/>
              <a:pPr/>
              <a:t>‹#›</a:t>
            </a:fld>
            <a:endParaRPr lang="en-US"/>
          </a:p>
        </p:txBody>
      </p:sp>
    </p:spTree>
  </p:cSld>
  <p:clrMapOvr>
    <a:masterClrMapping/>
  </p:clrMapOvr>
  <p:transition>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537E05-4417-49A1-A468-E21B5AA44071}"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EBB90-8A05-4A1F-99F6-63AACA93CA7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537E05-4417-49A1-A468-E21B5AA44071}" type="datetimeFigureOut">
              <a:rPr lang="en-US" smtClean="0"/>
              <a:pPr/>
              <a:t>11/7/2022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72EBB90-8A05-4A1F-99F6-63AACA93CA7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537E05-4417-49A1-A468-E21B5AA44071}" type="datetimeFigureOut">
              <a:rPr lang="en-US" smtClean="0"/>
              <a:pPr/>
              <a:t>11/7/2022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72EBB90-8A05-4A1F-99F6-63AACA93CA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Lst>
  <p:transition>
    <p:pull dir="d"/>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BASIC OPERATIONS OF A COMPUTER</a:t>
            </a:r>
          </a:p>
        </p:txBody>
      </p:sp>
      <p:sp>
        <p:nvSpPr>
          <p:cNvPr id="3" name="Content Placeholder 2"/>
          <p:cNvSpPr>
            <a:spLocks noGrp="1"/>
          </p:cNvSpPr>
          <p:nvPr>
            <p:ph sz="quarter" idx="1"/>
          </p:nvPr>
        </p:nvSpPr>
        <p:spPr/>
        <p:txBody>
          <a:bodyPr>
            <a:normAutofit/>
          </a:bodyPr>
          <a:lstStyle/>
          <a:p>
            <a:r>
              <a:rPr lang="en-US" dirty="0" smtClean="0"/>
              <a:t>Regardless </a:t>
            </a:r>
            <a:r>
              <a:rPr lang="en-US" dirty="0"/>
              <a:t>of type and size, </a:t>
            </a:r>
            <a:r>
              <a:rPr lang="en-US" dirty="0" smtClean="0"/>
              <a:t>all </a:t>
            </a:r>
            <a:r>
              <a:rPr lang="en-US" dirty="0"/>
              <a:t>computers use the same four basic operations</a:t>
            </a:r>
            <a:r>
              <a:rPr lang="en-US" dirty="0" smtClean="0"/>
              <a:t>:</a:t>
            </a:r>
          </a:p>
          <a:p>
            <a:pPr marL="0" indent="0">
              <a:buNone/>
            </a:pPr>
            <a:r>
              <a:rPr lang="en-US" dirty="0" smtClean="0"/>
              <a:t> </a:t>
            </a:r>
            <a:r>
              <a:rPr lang="en-US" dirty="0"/>
              <a:t>(1) </a:t>
            </a:r>
            <a:r>
              <a:rPr lang="en-US" dirty="0" smtClean="0"/>
              <a:t>Input</a:t>
            </a:r>
            <a:r>
              <a:rPr lang="en-US" dirty="0" smtClean="0"/>
              <a:t>,</a:t>
            </a:r>
          </a:p>
          <a:p>
            <a:pPr marL="0" indent="0">
              <a:buNone/>
            </a:pPr>
            <a:r>
              <a:rPr lang="en-US" dirty="0" smtClean="0"/>
              <a:t> </a:t>
            </a:r>
            <a:r>
              <a:rPr lang="en-US" dirty="0"/>
              <a:t>(2) </a:t>
            </a:r>
            <a:r>
              <a:rPr lang="en-US" dirty="0" smtClean="0"/>
              <a:t>Processing</a:t>
            </a:r>
            <a:r>
              <a:rPr lang="en-US" dirty="0"/>
              <a:t>, </a:t>
            </a:r>
          </a:p>
          <a:p>
            <a:pPr marL="0" indent="0">
              <a:buNone/>
            </a:pPr>
            <a:r>
              <a:rPr lang="en-US" dirty="0"/>
              <a:t>(3) </a:t>
            </a:r>
            <a:r>
              <a:rPr lang="en-US" dirty="0" smtClean="0"/>
              <a:t>Storage</a:t>
            </a:r>
            <a:r>
              <a:rPr lang="en-US" dirty="0"/>
              <a:t>, and </a:t>
            </a:r>
            <a:endParaRPr lang="en-US" dirty="0" smtClean="0"/>
          </a:p>
          <a:p>
            <a:pPr marL="0" indent="0">
              <a:buNone/>
            </a:pPr>
            <a:r>
              <a:rPr lang="en-US" dirty="0" smtClean="0"/>
              <a:t>(</a:t>
            </a:r>
            <a:r>
              <a:rPr lang="en-US" dirty="0"/>
              <a:t>4) </a:t>
            </a:r>
            <a:r>
              <a:rPr lang="en-US" dirty="0" smtClean="0"/>
              <a:t>Output</a:t>
            </a:r>
            <a:endParaRPr lang="en-US" dirty="0" smtClean="0"/>
          </a:p>
          <a:p>
            <a:pPr marL="0" indent="0">
              <a:buNone/>
            </a:pPr>
            <a:r>
              <a:rPr lang="en-US" dirty="0" smtClean="0"/>
              <a:t>(</a:t>
            </a:r>
            <a:r>
              <a:rPr lang="en-US" dirty="0"/>
              <a:t>5) </a:t>
            </a:r>
            <a:r>
              <a:rPr lang="en-US" dirty="0" smtClean="0"/>
              <a:t>Communications</a:t>
            </a:r>
            <a:r>
              <a:rPr lang="en-US" dirty="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xmlns="" val="856858917"/>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sz="quarter" idx="1"/>
          </p:nvPr>
        </p:nvSpPr>
        <p:spPr/>
        <p:txBody>
          <a:bodyPr/>
          <a:lstStyle/>
          <a:p>
            <a:r>
              <a:rPr lang="en-US" b="1" dirty="0"/>
              <a:t>Addition and </a:t>
            </a:r>
            <a:r>
              <a:rPr lang="en-US" b="1" dirty="0" smtClean="0"/>
              <a:t>subtraction</a:t>
            </a:r>
          </a:p>
          <a:p>
            <a:r>
              <a:rPr lang="en-US" b="1" dirty="0"/>
              <a:t>Multiplication and </a:t>
            </a:r>
            <a:r>
              <a:rPr lang="en-US" b="1" dirty="0" smtClean="0"/>
              <a:t>division</a:t>
            </a:r>
          </a:p>
          <a:p>
            <a:r>
              <a:rPr lang="en-US" b="1" dirty="0" smtClean="0"/>
              <a:t>Logical</a:t>
            </a:r>
            <a:endParaRPr lang="en-US" b="1" dirty="0" smtClean="0"/>
          </a:p>
          <a:p>
            <a:r>
              <a:rPr lang="en-US" b="1" dirty="0" smtClean="0"/>
              <a:t>Comparison</a:t>
            </a:r>
            <a:endParaRPr lang="en-US" b="1" dirty="0" smtClean="0"/>
          </a:p>
        </p:txBody>
      </p:sp>
    </p:spTree>
    <p:extLst>
      <p:ext uri="{BB962C8B-B14F-4D97-AF65-F5344CB8AC3E}">
        <p14:creationId xmlns:p14="http://schemas.microsoft.com/office/powerpoint/2010/main" xmlns="" val="2944856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 Unit</a:t>
            </a:r>
            <a:endParaRPr lang="en-US" dirty="0"/>
          </a:p>
        </p:txBody>
      </p:sp>
      <p:sp>
        <p:nvSpPr>
          <p:cNvPr id="3" name="Content Placeholder 2"/>
          <p:cNvSpPr>
            <a:spLocks noGrp="1"/>
          </p:cNvSpPr>
          <p:nvPr>
            <p:ph sz="quarter" idx="1"/>
          </p:nvPr>
        </p:nvSpPr>
        <p:spPr/>
        <p:txBody>
          <a:bodyPr>
            <a:normAutofit/>
          </a:bodyPr>
          <a:lstStyle/>
          <a:p>
            <a:pPr algn="just"/>
            <a:r>
              <a:rPr lang="en-US" dirty="0"/>
              <a:t>The control unit </a:t>
            </a:r>
            <a:r>
              <a:rPr lang="en-US" dirty="0" smtClean="0"/>
              <a:t>issues </a:t>
            </a:r>
            <a:r>
              <a:rPr lang="en-US" dirty="0"/>
              <a:t>control signals to the other areas of the processor, instructing them on what should be performed next</a:t>
            </a:r>
            <a:r>
              <a:rPr lang="en-US" dirty="0" smtClean="0"/>
              <a:t>. The </a:t>
            </a:r>
            <a:r>
              <a:rPr lang="en-US" dirty="0"/>
              <a:t>three main elements of the control unit are </a:t>
            </a:r>
            <a:br>
              <a:rPr lang="en-US" dirty="0"/>
            </a:br>
            <a:r>
              <a:rPr lang="en-US" b="1" dirty="0" smtClean="0"/>
              <a:t> Decoder</a:t>
            </a:r>
            <a:endParaRPr lang="en-US" dirty="0" smtClean="0"/>
          </a:p>
          <a:p>
            <a:pPr algn="just"/>
            <a:r>
              <a:rPr lang="en-US" dirty="0" smtClean="0"/>
              <a:t>This </a:t>
            </a:r>
            <a:r>
              <a:rPr lang="en-US" dirty="0"/>
              <a:t>is used to decode the instructions that make up a program when they are being processed, and to determine in what actions must be taken in order to process them. These decisions are normally taken by looking at the </a:t>
            </a:r>
            <a:r>
              <a:rPr lang="en-US" dirty="0" err="1"/>
              <a:t>opcode</a:t>
            </a:r>
            <a:r>
              <a:rPr lang="en-US" dirty="0"/>
              <a:t> of the instruction, together with the addressing mode used. This is covered in greater detail in the instruction execution section of this tutorial</a:t>
            </a:r>
            <a:r>
              <a:rPr lang="en-US" dirty="0" smtClean="0"/>
              <a:t>.</a:t>
            </a:r>
            <a:endParaRPr lang="en-US" dirty="0"/>
          </a:p>
        </p:txBody>
      </p:sp>
    </p:spTree>
    <p:extLst>
      <p:ext uri="{BB962C8B-B14F-4D97-AF65-F5344CB8AC3E}">
        <p14:creationId xmlns:p14="http://schemas.microsoft.com/office/powerpoint/2010/main" xmlns="" val="2487125128"/>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 Unit</a:t>
            </a:r>
            <a:endParaRPr lang="en-US" dirty="0"/>
          </a:p>
        </p:txBody>
      </p:sp>
      <p:sp>
        <p:nvSpPr>
          <p:cNvPr id="3" name="Content Placeholder 2"/>
          <p:cNvSpPr>
            <a:spLocks noGrp="1"/>
          </p:cNvSpPr>
          <p:nvPr>
            <p:ph sz="quarter" idx="1"/>
          </p:nvPr>
        </p:nvSpPr>
        <p:spPr>
          <a:xfrm>
            <a:off x="762000" y="1447800"/>
            <a:ext cx="7772400" cy="4572000"/>
          </a:xfrm>
        </p:spPr>
        <p:txBody>
          <a:bodyPr>
            <a:normAutofit fontScale="92500" lnSpcReduction="20000"/>
          </a:bodyPr>
          <a:lstStyle/>
          <a:p>
            <a:pPr algn="just">
              <a:buNone/>
            </a:pPr>
            <a:r>
              <a:rPr lang="en-US" b="1" dirty="0" smtClean="0"/>
              <a:t>Timer or clock</a:t>
            </a:r>
            <a:endParaRPr lang="en-US" dirty="0" smtClean="0"/>
          </a:p>
          <a:p>
            <a:pPr algn="just">
              <a:buNone/>
            </a:pPr>
            <a:r>
              <a:rPr lang="en-US" dirty="0"/>
              <a:t/>
            </a:r>
            <a:br>
              <a:rPr lang="en-US" dirty="0"/>
            </a:br>
            <a:r>
              <a:rPr lang="en-US" dirty="0"/>
              <a:t>The timer or clock ensures that all processes and instructions are carried out and completed at the right time. </a:t>
            </a:r>
            <a:endParaRPr lang="en-US" dirty="0" smtClean="0"/>
          </a:p>
          <a:p>
            <a:pPr algn="just"/>
            <a:endParaRPr lang="en-US" dirty="0" smtClean="0"/>
          </a:p>
          <a:p>
            <a:pPr algn="just"/>
            <a:r>
              <a:rPr lang="en-US" b="1" dirty="0" smtClean="0"/>
              <a:t>Control logic circuits </a:t>
            </a:r>
            <a:endParaRPr lang="en-US" dirty="0" smtClean="0"/>
          </a:p>
          <a:p>
            <a:pPr algn="just">
              <a:buNone/>
            </a:pPr>
            <a:r>
              <a:rPr lang="en-US" dirty="0"/>
              <a:t/>
            </a:r>
            <a:br>
              <a:rPr lang="en-US" dirty="0"/>
            </a:br>
            <a:r>
              <a:rPr lang="en-US" dirty="0"/>
              <a:t>The control logic circuits are used to create the control signals themselves, which are then sent around the processor. These signals inform the arithmetic and logic unit and the register array what they actions and steps they should be performing, what data they should be using to perform said actions, and what should be done with the results.</a:t>
            </a:r>
          </a:p>
          <a:p>
            <a:endParaRPr lang="en-US" dirty="0"/>
          </a:p>
        </p:txBody>
      </p:sp>
    </p:spTree>
    <p:extLst>
      <p:ext uri="{BB962C8B-B14F-4D97-AF65-F5344CB8AC3E}">
        <p14:creationId xmlns:p14="http://schemas.microsoft.com/office/powerpoint/2010/main" xmlns="" val="52407668"/>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sz="quarter" idx="1"/>
          </p:nvPr>
        </p:nvSpPr>
        <p:spPr/>
        <p:txBody>
          <a:bodyPr>
            <a:normAutofit/>
          </a:bodyPr>
          <a:lstStyle/>
          <a:p>
            <a:pPr algn="just"/>
            <a:r>
              <a:rPr lang="en-US" dirty="0"/>
              <a:t>A register is a memory location within the CPU itself, designed to be quickly accessed for purposes of fast data retrieval. </a:t>
            </a:r>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graphicFrame>
        <p:nvGraphicFramePr>
          <p:cNvPr id="4" name="Diagram 3"/>
          <p:cNvGraphicFramePr/>
          <p:nvPr>
            <p:extLst>
              <p:ext uri="{D42A27DB-BD31-4B8C-83A1-F6EECF244321}">
                <p14:modId xmlns:p14="http://schemas.microsoft.com/office/powerpoint/2010/main" xmlns="" val="3211635643"/>
              </p:ext>
            </p:extLst>
          </p:nvPr>
        </p:nvGraphicFramePr>
        <p:xfrm>
          <a:off x="1905000" y="2819400"/>
          <a:ext cx="5943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004419"/>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sz="quarter" idx="1"/>
          </p:nvPr>
        </p:nvSpPr>
        <p:spPr>
          <a:xfrm>
            <a:off x="914400" y="1447800"/>
            <a:ext cx="8001000" cy="5105400"/>
          </a:xfrm>
        </p:spPr>
        <p:txBody>
          <a:bodyPr>
            <a:normAutofit fontScale="47500" lnSpcReduction="20000"/>
          </a:bodyPr>
          <a:lstStyle/>
          <a:p>
            <a:endParaRPr lang="en-US" sz="4200" b="1" dirty="0"/>
          </a:p>
          <a:p>
            <a:r>
              <a:rPr lang="en-US" sz="4200" b="1" dirty="0"/>
              <a:t>Program Counter (PC)</a:t>
            </a:r>
            <a:r>
              <a:rPr lang="en-US" sz="4200" dirty="0"/>
              <a:t/>
            </a:r>
            <a:br>
              <a:rPr lang="en-US" sz="4200" dirty="0"/>
            </a:br>
            <a:r>
              <a:rPr lang="en-US" sz="4200" dirty="0"/>
              <a:t>This register is used to hold the memory address of the next instruction that has to executed in a program. </a:t>
            </a:r>
            <a:endParaRPr lang="en-US" sz="4200" dirty="0" smtClean="0"/>
          </a:p>
          <a:p>
            <a:endParaRPr lang="en-US" sz="4200" b="1" dirty="0"/>
          </a:p>
          <a:p>
            <a:r>
              <a:rPr lang="en-US" sz="4200" b="1" dirty="0" smtClean="0"/>
              <a:t>Instruction </a:t>
            </a:r>
            <a:r>
              <a:rPr lang="en-US" sz="4200" b="1" dirty="0"/>
              <a:t>Register (IR)</a:t>
            </a:r>
            <a:r>
              <a:rPr lang="en-US" sz="4200" dirty="0"/>
              <a:t/>
            </a:r>
            <a:br>
              <a:rPr lang="en-US" sz="4200" dirty="0"/>
            </a:br>
            <a:r>
              <a:rPr lang="en-US" sz="4200" dirty="0"/>
              <a:t>This is used to hold the current instruction in the processor while it is being decoded and </a:t>
            </a:r>
            <a:r>
              <a:rPr lang="en-US" sz="4200" dirty="0" smtClean="0"/>
              <a:t>executed</a:t>
            </a:r>
          </a:p>
          <a:p>
            <a:endParaRPr lang="en-US" sz="4200" dirty="0" smtClean="0"/>
          </a:p>
          <a:p>
            <a:r>
              <a:rPr lang="en-US" sz="4200" b="1" dirty="0" smtClean="0"/>
              <a:t>Accumulator </a:t>
            </a:r>
            <a:r>
              <a:rPr lang="en-US" sz="4200" b="1" dirty="0"/>
              <a:t>(A, or ACC)</a:t>
            </a:r>
            <a:r>
              <a:rPr lang="en-US" sz="4200" dirty="0"/>
              <a:t/>
            </a:r>
            <a:br>
              <a:rPr lang="en-US" sz="4200" dirty="0"/>
            </a:br>
            <a:r>
              <a:rPr lang="en-US" sz="4200" dirty="0"/>
              <a:t>The accumulator is used to hold the result of operations performed by the </a:t>
            </a:r>
            <a:r>
              <a:rPr lang="en-US" sz="4200" dirty="0" smtClean="0"/>
              <a:t>ALU.</a:t>
            </a:r>
          </a:p>
          <a:p>
            <a:endParaRPr lang="en-US" sz="4200" dirty="0" smtClean="0"/>
          </a:p>
          <a:p>
            <a:r>
              <a:rPr lang="en-US" sz="4200" b="1" dirty="0" smtClean="0"/>
              <a:t>Memory Address Register (MAR)</a:t>
            </a:r>
            <a:r>
              <a:rPr lang="en-US" sz="4200" dirty="0" smtClean="0"/>
              <a:t/>
            </a:r>
            <a:br>
              <a:rPr lang="en-US" sz="4200" dirty="0" smtClean="0"/>
            </a:br>
            <a:r>
              <a:rPr lang="en-US" sz="4200" dirty="0" smtClean="0"/>
              <a:t>Used for storage of memory addresses, usually the addresses involved in the instructions held in the instruction register. The control unit then checks this register when needing to know which memory address to check or obtain data from.</a:t>
            </a:r>
          </a:p>
          <a:p>
            <a:endParaRPr lang="en-US"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xmlns="" val="580827946"/>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b="1" dirty="0"/>
          </a:p>
          <a:p>
            <a:r>
              <a:rPr lang="en-US" b="1" dirty="0"/>
              <a:t>Memory Buffer Register (MBR)</a:t>
            </a:r>
            <a:r>
              <a:rPr lang="en-US" dirty="0"/>
              <a:t/>
            </a:r>
            <a:br>
              <a:rPr lang="en-US" dirty="0"/>
            </a:br>
            <a:r>
              <a:rPr lang="en-US" dirty="0"/>
              <a:t>When an instruction or data is obtained from the memory or elsewhere, it is first placed in the memory buffer register. The next action to take is then determined and carried out, and the data is moved on to the desired location.</a:t>
            </a:r>
          </a:p>
          <a:p>
            <a:endParaRPr lang="en-US" dirty="0"/>
          </a:p>
          <a:p>
            <a:r>
              <a:rPr lang="en-US" b="1" dirty="0"/>
              <a:t>Flag register / status flags</a:t>
            </a:r>
            <a:r>
              <a:rPr lang="en-US" dirty="0"/>
              <a:t/>
            </a:r>
            <a:br>
              <a:rPr lang="en-US" dirty="0"/>
            </a:br>
            <a:r>
              <a:rPr lang="en-US" dirty="0"/>
              <a:t>The flag register is specially designed to contain all the appropriate 1-bit status flags, which are changed as a result of operations involving the arithmetic and logic unit. </a:t>
            </a:r>
          </a:p>
          <a:p>
            <a:endParaRPr lang="en-US" dirty="0"/>
          </a:p>
          <a:p>
            <a:r>
              <a:rPr lang="en-US" b="1" dirty="0"/>
              <a:t>Other general purpose registers</a:t>
            </a:r>
            <a:r>
              <a:rPr lang="en-US" dirty="0"/>
              <a:t/>
            </a:r>
            <a:br>
              <a:rPr lang="en-US" dirty="0"/>
            </a:br>
            <a:r>
              <a:rPr lang="en-US" dirty="0"/>
              <a:t>These registers have no specific purpose, but are generally used for the quick storage of pieces of data that are required later in the program execution. In the model used here these are assigned the names A and B, with suffixes of L and U indicating the lower and upper sections of the register respectively.</a:t>
            </a:r>
          </a:p>
          <a:p>
            <a:endParaRPr lang="en-US"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xmlns="" val="1131887365"/>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The Detailed Model of Von Neumann Architecture</a:t>
            </a:r>
            <a:endParaRPr lang="en-US" dirty="0"/>
          </a:p>
        </p:txBody>
      </p:sp>
      <p:sp>
        <p:nvSpPr>
          <p:cNvPr id="4" name="Content Placeholder 3"/>
          <p:cNvSpPr>
            <a:spLocks noGrp="1"/>
          </p:cNvSpPr>
          <p:nvPr>
            <p:ph sz="quarter" idx="1"/>
          </p:nvPr>
        </p:nvSpPr>
        <p:spPr/>
        <p:txBody>
          <a:bodyPr/>
          <a:lstStyle/>
          <a:p>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1724" t="9419" r="7293" b="30898"/>
          <a:stretch/>
        </p:blipFill>
        <p:spPr bwMode="auto">
          <a:xfrm>
            <a:off x="0" y="1447800"/>
            <a:ext cx="91440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213808832"/>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Bus</a:t>
            </a:r>
            <a:endParaRPr lang="en-US" dirty="0"/>
          </a:p>
        </p:txBody>
      </p:sp>
      <p:sp>
        <p:nvSpPr>
          <p:cNvPr id="3" name="Content Placeholder 2"/>
          <p:cNvSpPr>
            <a:spLocks noGrp="1"/>
          </p:cNvSpPr>
          <p:nvPr>
            <p:ph sz="quarter" idx="1"/>
          </p:nvPr>
        </p:nvSpPr>
        <p:spPr/>
        <p:txBody>
          <a:bodyPr>
            <a:normAutofit/>
          </a:bodyPr>
          <a:lstStyle/>
          <a:p>
            <a:r>
              <a:rPr lang="en-US" dirty="0"/>
              <a:t>The system bus is a cable which carries data communication between the major components of the computer, including the </a:t>
            </a:r>
            <a:r>
              <a:rPr lang="en-US" dirty="0" smtClean="0"/>
              <a:t>microprocessor.</a:t>
            </a:r>
          </a:p>
          <a:p>
            <a:endParaRPr lang="en-US" dirty="0"/>
          </a:p>
          <a:p>
            <a:r>
              <a:rPr lang="en-US" dirty="0" smtClean="0"/>
              <a:t>The </a:t>
            </a:r>
            <a:r>
              <a:rPr lang="en-US" dirty="0"/>
              <a:t>system bus consists of three different groups of wiring, called the data bus, control bus and address bus. </a:t>
            </a:r>
          </a:p>
        </p:txBody>
      </p:sp>
    </p:spTree>
    <p:extLst>
      <p:ext uri="{BB962C8B-B14F-4D97-AF65-F5344CB8AC3E}">
        <p14:creationId xmlns:p14="http://schemas.microsoft.com/office/powerpoint/2010/main" xmlns="" val="2000840531"/>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Bus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a:t>Control Bus</a:t>
            </a:r>
            <a:r>
              <a:rPr lang="en-US" dirty="0"/>
              <a:t/>
            </a:r>
            <a:br>
              <a:rPr lang="en-US" dirty="0"/>
            </a:br>
            <a:r>
              <a:rPr lang="en-US" dirty="0"/>
              <a:t>The control bus carries the signals relating to the control and co-ordination of the various activities across the computer, which can be sent from the control unit within the CPU</a:t>
            </a:r>
            <a:r>
              <a:rPr lang="en-US" dirty="0" smtClean="0"/>
              <a:t>.</a:t>
            </a:r>
            <a:r>
              <a:rPr lang="en-US" dirty="0"/>
              <a:t> This is a </a:t>
            </a:r>
            <a:r>
              <a:rPr lang="en-US" dirty="0" smtClean="0"/>
              <a:t>bidirectional  bus.</a:t>
            </a:r>
          </a:p>
          <a:p>
            <a:endParaRPr lang="en-US" b="1" dirty="0" smtClean="0"/>
          </a:p>
          <a:p>
            <a:r>
              <a:rPr lang="en-US" b="1" dirty="0" smtClean="0"/>
              <a:t>Data </a:t>
            </a:r>
            <a:r>
              <a:rPr lang="en-US" b="1" dirty="0"/>
              <a:t>Bus</a:t>
            </a:r>
            <a:r>
              <a:rPr lang="en-US" dirty="0"/>
              <a:t/>
            </a:r>
            <a:br>
              <a:rPr lang="en-US" dirty="0"/>
            </a:br>
            <a:r>
              <a:rPr lang="en-US" dirty="0"/>
              <a:t>This is used for the exchange of data between the processor, memory and peripherals, and is bi-directional so that it allows data flow in both directions along the wires</a:t>
            </a:r>
            <a:r>
              <a:rPr lang="en-US" dirty="0" smtClean="0"/>
              <a:t>.</a:t>
            </a:r>
          </a:p>
          <a:p>
            <a:endParaRPr lang="en-US" dirty="0"/>
          </a:p>
          <a:p>
            <a:r>
              <a:rPr lang="en-US" b="1" dirty="0"/>
              <a:t>Address Bus</a:t>
            </a:r>
            <a:r>
              <a:rPr lang="en-US" dirty="0"/>
              <a:t/>
            </a:r>
            <a:br>
              <a:rPr lang="en-US" dirty="0"/>
            </a:br>
            <a:r>
              <a:rPr lang="en-US" dirty="0"/>
              <a:t>The address bus contains the connections between the microprocessor and memory that carry the signals relating to the addresses which the CPU is processing at that time, such as the locations that the CPU is reading from or writing to. </a:t>
            </a:r>
            <a:r>
              <a:rPr lang="en-US" dirty="0" smtClean="0"/>
              <a:t>The </a:t>
            </a:r>
            <a:r>
              <a:rPr lang="en-US" dirty="0"/>
              <a:t>maximum address capacity is equal to two to the power of the number of lines present (2^lines</a:t>
            </a:r>
            <a:r>
              <a:rPr lang="en-US" dirty="0" smtClean="0"/>
              <a:t>).</a:t>
            </a:r>
            <a:endParaRPr lang="en-US" dirty="0"/>
          </a:p>
          <a:p>
            <a:endParaRPr lang="en-US" dirty="0"/>
          </a:p>
        </p:txBody>
      </p:sp>
    </p:spTree>
    <p:extLst>
      <p:ext uri="{BB962C8B-B14F-4D97-AF65-F5344CB8AC3E}">
        <p14:creationId xmlns:p14="http://schemas.microsoft.com/office/powerpoint/2010/main" xmlns="" val="1319079815"/>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sz="quarter" idx="1"/>
          </p:nvPr>
        </p:nvSpPr>
        <p:spPr/>
        <p:txBody>
          <a:bodyPr/>
          <a:lstStyle/>
          <a:p>
            <a:r>
              <a:rPr lang="en-US" dirty="0"/>
              <a:t>In many older computers, the address bus was 16 bits wide (</a:t>
            </a:r>
            <a:r>
              <a:rPr lang="en-US" i="1" dirty="0"/>
              <a:t>a</a:t>
            </a:r>
            <a:r>
              <a:rPr lang="en-US" dirty="0"/>
              <a:t> = 16). </a:t>
            </a:r>
            <a:endParaRPr lang="en-US" dirty="0" smtClean="0"/>
          </a:p>
          <a:p>
            <a:r>
              <a:rPr lang="en-US" dirty="0" smtClean="0"/>
              <a:t>This </a:t>
            </a:r>
            <a:r>
              <a:rPr lang="en-US" dirty="0"/>
              <a:t>meant that there were 16 wires. </a:t>
            </a:r>
            <a:endParaRPr lang="en-US" dirty="0" smtClean="0"/>
          </a:p>
          <a:p>
            <a:r>
              <a:rPr lang="en-US" dirty="0" smtClean="0"/>
              <a:t>Such </a:t>
            </a:r>
            <a:r>
              <a:rPr lang="en-US" dirty="0"/>
              <a:t>microprocessors could address up to 2</a:t>
            </a:r>
            <a:r>
              <a:rPr lang="en-US" baseline="30000" dirty="0"/>
              <a:t>16</a:t>
            </a:r>
            <a:r>
              <a:rPr lang="en-US" dirty="0"/>
              <a:t> = 65536 memory locations. </a:t>
            </a:r>
            <a:endParaRPr lang="en-US" dirty="0" smtClean="0"/>
          </a:p>
          <a:p>
            <a:r>
              <a:rPr lang="en-US" dirty="0" smtClean="0"/>
              <a:t>By </a:t>
            </a:r>
            <a:r>
              <a:rPr lang="en-US" dirty="0"/>
              <a:t>increasing the width of the address bus, more memory locations can be directly addressed.</a:t>
            </a:r>
          </a:p>
        </p:txBody>
      </p:sp>
    </p:spTree>
    <p:extLst>
      <p:ext uri="{BB962C8B-B14F-4D97-AF65-F5344CB8AC3E}">
        <p14:creationId xmlns:p14="http://schemas.microsoft.com/office/powerpoint/2010/main" xmlns="" val="4248392435"/>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47800"/>
          </a:xfrm>
        </p:spPr>
        <p:txBody>
          <a:bodyPr>
            <a:normAutofit fontScale="90000"/>
          </a:bodyPr>
          <a:lstStyle/>
          <a:p>
            <a:r>
              <a:rPr lang="en-US" dirty="0"/>
              <a:t>Computer </a:t>
            </a:r>
            <a:r>
              <a:rPr lang="en-US" dirty="0" smtClean="0"/>
              <a:t>Architecture/</a:t>
            </a:r>
            <a:r>
              <a:rPr lang="en-US" dirty="0"/>
              <a:t> Harvard architecture</a:t>
            </a:r>
            <a:br>
              <a:rPr lang="en-US" dirty="0"/>
            </a:br>
            <a:endParaRPr lang="en-US" dirty="0"/>
          </a:p>
        </p:txBody>
      </p:sp>
      <p:sp>
        <p:nvSpPr>
          <p:cNvPr id="3" name="Content Placeholder 2"/>
          <p:cNvSpPr>
            <a:spLocks noGrp="1"/>
          </p:cNvSpPr>
          <p:nvPr>
            <p:ph sz="quarter" idx="1"/>
          </p:nvPr>
        </p:nvSpPr>
        <p:spPr>
          <a:xfrm>
            <a:off x="432582" y="1524000"/>
            <a:ext cx="8406618" cy="4419600"/>
          </a:xfrm>
        </p:spPr>
        <p:txBody>
          <a:bodyPr>
            <a:normAutofit/>
          </a:bodyPr>
          <a:lstStyle/>
          <a:p>
            <a:r>
              <a:rPr lang="en-US" sz="1800" dirty="0" smtClean="0"/>
              <a:t>Early </a:t>
            </a:r>
            <a:r>
              <a:rPr lang="en-US" sz="1800" dirty="0"/>
              <a:t>computer programs were hard wired. </a:t>
            </a:r>
            <a:endParaRPr lang="en-US" sz="1800" dirty="0" smtClean="0"/>
          </a:p>
          <a:p>
            <a:r>
              <a:rPr lang="en-US" sz="1800" dirty="0" smtClean="0"/>
              <a:t>To </a:t>
            </a:r>
            <a:r>
              <a:rPr lang="en-US" sz="1800" dirty="0"/>
              <a:t>reprogram a computer meant changing the hardware switches manually, that took a long time with potential errors. </a:t>
            </a:r>
            <a:endParaRPr lang="en-US" sz="1800" dirty="0" smtClean="0"/>
          </a:p>
          <a:p>
            <a:r>
              <a:rPr lang="en-US" sz="1800" dirty="0" smtClean="0"/>
              <a:t>Computer </a:t>
            </a:r>
            <a:r>
              <a:rPr lang="en-US" sz="1800" dirty="0"/>
              <a:t>memory was only used for storing data</a:t>
            </a:r>
            <a:r>
              <a:rPr lang="en-US" sz="1800" dirty="0" smtClean="0"/>
              <a:t>.</a:t>
            </a:r>
          </a:p>
          <a:p>
            <a:r>
              <a:rPr lang="en-US" sz="1800" dirty="0" smtClean="0"/>
              <a:t>The</a:t>
            </a:r>
            <a:r>
              <a:rPr lang="en-US" sz="1800" dirty="0"/>
              <a:t> </a:t>
            </a:r>
            <a:r>
              <a:rPr lang="en-US" sz="1800" b="1" dirty="0"/>
              <a:t>Harvard architecture</a:t>
            </a:r>
            <a:r>
              <a:rPr lang="en-US" sz="1800" dirty="0"/>
              <a:t> is a computer architecture with separate storage and signal pathways for instructions and data. </a:t>
            </a:r>
            <a:br>
              <a:rPr lang="en-US" sz="1800" dirty="0"/>
            </a:br>
            <a:endParaRPr lang="en-US" sz="1800" dirty="0"/>
          </a:p>
        </p:txBody>
      </p:sp>
      <p:pic>
        <p:nvPicPr>
          <p:cNvPr id="1026" name="Picture 2" descr="https://upload.wikimedia.org/wikipedia/commons/thumb/3/3f/Harvard_architecture.svg/362px-Harvard_architecture.svg.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30791" y="3200400"/>
            <a:ext cx="5410200" cy="34374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9937357"/>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Data Representation</a:t>
            </a:r>
          </a:p>
        </p:txBody>
      </p:sp>
      <p:sp>
        <p:nvSpPr>
          <p:cNvPr id="7" name="Text Placeholder 6"/>
          <p:cNvSpPr>
            <a:spLocks noGrp="1"/>
          </p:cNvSpPr>
          <p:nvPr>
            <p:ph type="body" idx="1"/>
          </p:nvPr>
        </p:nvSpPr>
        <p:spPr>
          <a:xfrm>
            <a:off x="457200" y="1535113"/>
            <a:ext cx="4040188" cy="1360487"/>
          </a:xfrm>
        </p:spPr>
        <p:txBody>
          <a:bodyPr rtlCol="0">
            <a:normAutofit fontScale="92500" lnSpcReduction="10000"/>
          </a:bodyPr>
          <a:lstStyle/>
          <a:p>
            <a:pPr fontAlgn="auto">
              <a:spcAft>
                <a:spcPts val="0"/>
              </a:spcAft>
              <a:defRPr/>
            </a:pPr>
            <a:r>
              <a:rPr lang="en-US" dirty="0" smtClean="0"/>
              <a:t>A computer circuit represents the 0 or the 1 electronically by the presence or absence of an electrical charge</a:t>
            </a:r>
            <a:endParaRPr lang="en-US" dirty="0"/>
          </a:p>
        </p:txBody>
      </p:sp>
      <p:pic>
        <p:nvPicPr>
          <p:cNvPr id="12" name="Content Placeholder 11" descr="Fig4-12.gif"/>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457200" y="2971800"/>
            <a:ext cx="4040188" cy="2585720"/>
          </a:xfrm>
        </p:spPr>
      </p:pic>
      <p:sp>
        <p:nvSpPr>
          <p:cNvPr id="9" name="Text Placeholder 8"/>
          <p:cNvSpPr>
            <a:spLocks noGrp="1"/>
          </p:cNvSpPr>
          <p:nvPr>
            <p:ph type="body" sz="quarter" idx="3"/>
          </p:nvPr>
        </p:nvSpPr>
        <p:spPr>
          <a:xfrm>
            <a:off x="4645025" y="1535113"/>
            <a:ext cx="4041775" cy="1360487"/>
          </a:xfrm>
        </p:spPr>
        <p:txBody>
          <a:bodyPr rtlCol="0">
            <a:normAutofit fontScale="92500" lnSpcReduction="10000"/>
          </a:bodyPr>
          <a:lstStyle/>
          <a:p>
            <a:pPr fontAlgn="auto">
              <a:spcAft>
                <a:spcPts val="0"/>
              </a:spcAft>
              <a:defRPr/>
            </a:pPr>
            <a:r>
              <a:rPr lang="en-US" dirty="0" smtClean="0"/>
              <a:t>Eight bits grouped together as a unit are called a byte. A byte represents a single character in the computer</a:t>
            </a:r>
            <a:endParaRPr lang="en-US" dirty="0"/>
          </a:p>
        </p:txBody>
      </p:sp>
      <p:pic>
        <p:nvPicPr>
          <p:cNvPr id="13" name="Content Placeholder 12" descr="Fig4-13.gif"/>
          <p:cNvPicPr>
            <a:picLocks noGrp="1" noChangeAspect="1"/>
          </p:cNvPicPr>
          <p:nvPr>
            <p:ph sz="quarter" idx="4"/>
          </p:nvPr>
        </p:nvPicPr>
        <p:blipFill>
          <a:blip r:embed="rId4">
            <a:extLst>
              <a:ext uri="{28A0092B-C50C-407E-A947-70E740481C1C}">
                <a14:useLocalDpi xmlns:a14="http://schemas.microsoft.com/office/drawing/2010/main" xmlns="" val="0"/>
              </a:ext>
            </a:extLst>
          </a:blip>
          <a:stretch>
            <a:fillRect/>
          </a:stretch>
        </p:blipFill>
        <p:spPr>
          <a:xfrm>
            <a:off x="4645025" y="3248698"/>
            <a:ext cx="4041775" cy="1803642"/>
          </a:xfrm>
        </p:spPr>
      </p:pic>
      <p:sp>
        <p:nvSpPr>
          <p:cNvPr id="11" name="Text Placeholder 10"/>
          <p:cNvSpPr>
            <a:spLocks noGrp="1"/>
          </p:cNvSpPr>
          <p:nvPr>
            <p:ph type="body" sz="quarter" idx="13"/>
          </p:nvPr>
        </p:nvSpPr>
        <p:spPr/>
        <p:txBody>
          <a:bodyPr rtlCol="0">
            <a:normAutofit fontScale="92500" lnSpcReduction="20000"/>
          </a:bodyPr>
          <a:lstStyle/>
          <a:p>
            <a:pPr fontAlgn="auto">
              <a:spcAft>
                <a:spcPts val="0"/>
              </a:spcAft>
              <a:defRPr/>
            </a:pPr>
            <a:r>
              <a:rPr lang="en-US" dirty="0" smtClean="0"/>
              <a:t>Page 162 </a:t>
            </a:r>
          </a:p>
          <a:p>
            <a:pPr fontAlgn="auto">
              <a:spcAft>
                <a:spcPts val="0"/>
              </a:spcAft>
              <a:defRPr/>
            </a:pPr>
            <a:r>
              <a:rPr lang="en-US" dirty="0" smtClean="0"/>
              <a:t>Figures 4-6 – 4-7</a:t>
            </a:r>
            <a:endParaRPr lang="en-US" dirty="0"/>
          </a:p>
        </p:txBody>
      </p:sp>
      <p:sp>
        <p:nvSpPr>
          <p:cNvPr id="24583" name="Footer Placeholder 3"/>
          <p:cNvSpPr>
            <a:spLocks noGrp="1"/>
          </p:cNvSpPr>
          <p:nvPr>
            <p:ph type="ftr" sz="quarter" idx="1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Discovering Computers Fundamentals, 2010 Edition Chapter 4</a:t>
            </a:r>
          </a:p>
        </p:txBody>
      </p:sp>
      <p:sp>
        <p:nvSpPr>
          <p:cNvPr id="24584" name="Slide Number Placeholder 4"/>
          <p:cNvSpPr>
            <a:spLocks noGrp="1"/>
          </p:cNvSpPr>
          <p:nvPr>
            <p:ph type="sldNum" sz="quarter" idx="1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96F1CCA-7A81-45FD-AD7D-873A5C0BA7BC}" type="slidenum">
              <a:rPr lang="en-US" altLang="en-US">
                <a:solidFill>
                  <a:srgbClr val="EEEBCA"/>
                </a:solidFill>
              </a:rPr>
              <a:pPr/>
              <a:t>20</a:t>
            </a:fld>
            <a:endParaRPr lang="en-US" altLang="en-US">
              <a:solidFill>
                <a:srgbClr val="EEEBCA"/>
              </a:solidFill>
            </a:endParaRPr>
          </a:p>
        </p:txBody>
      </p:sp>
    </p:spTree>
    <p:extLst>
      <p:ext uri="{BB962C8B-B14F-4D97-AF65-F5344CB8AC3E}">
        <p14:creationId xmlns:p14="http://schemas.microsoft.com/office/powerpoint/2010/main" xmlns="" val="182401010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nodeType="afterGroup">
                            <p:stCondLst>
                              <p:cond delay="2500"/>
                            </p:stCondLst>
                            <p:childTnLst>
                              <p:par>
                                <p:cTn id="9" presetID="9" presetClass="entr" presetSubtype="0" fill="hold" nodeType="afterEffect">
                                  <p:stCondLst>
                                    <p:cond delay="200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nodeType="afterGroup">
                            <p:stCondLst>
                              <p:cond delay="5000"/>
                            </p:stCondLst>
                            <p:childTnLst>
                              <p:par>
                                <p:cTn id="13" presetID="22" presetClass="entr" presetSubtype="2" fill="hold" grpId="0" nodeType="afterEffect">
                                  <p:stCondLst>
                                    <p:cond delay="20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right)">
                                      <p:cBhvr>
                                        <p:cTn id="15" dur="500"/>
                                        <p:tgtEl>
                                          <p:spTgt spid="9">
                                            <p:txEl>
                                              <p:pRg st="0" end="0"/>
                                            </p:txEl>
                                          </p:spTgt>
                                        </p:tgtEl>
                                      </p:cBhvr>
                                    </p:animEffect>
                                  </p:childTnLst>
                                </p:cTn>
                              </p:par>
                            </p:childTnLst>
                          </p:cTn>
                        </p:par>
                        <p:par>
                          <p:cTn id="16" fill="hold" nodeType="afterGroup">
                            <p:stCondLst>
                              <p:cond delay="7500"/>
                            </p:stCondLst>
                            <p:childTnLst>
                              <p:par>
                                <p:cTn id="17" presetID="9" presetClass="entr" presetSubtype="0" fill="hold" nodeType="afterEffect">
                                  <p:stCondLst>
                                    <p:cond delay="200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Data Representation</a:t>
            </a:r>
          </a:p>
        </p:txBody>
      </p:sp>
      <p:sp>
        <p:nvSpPr>
          <p:cNvPr id="10" name="Content Placeholder 9"/>
          <p:cNvSpPr>
            <a:spLocks noGrp="1"/>
          </p:cNvSpPr>
          <p:nvPr>
            <p:ph sz="half" idx="1"/>
          </p:nvPr>
        </p:nvSpPr>
        <p:spPr/>
        <p:txBody>
          <a:bodyPr/>
          <a:lstStyle/>
          <a:p>
            <a:r>
              <a:rPr lang="en-US" altLang="en-US" smtClean="0"/>
              <a:t>ASCII (American Standard Code for Information Interchange) is the most widely used coding scheme to represent data</a:t>
            </a:r>
          </a:p>
        </p:txBody>
      </p:sp>
      <p:pic>
        <p:nvPicPr>
          <p:cNvPr id="14" name="Content Placeholder 13" descr="Fig4-14.gif"/>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4648200" y="1763389"/>
            <a:ext cx="4038600" cy="4199584"/>
          </a:xfrm>
        </p:spPr>
      </p:pic>
      <p:sp>
        <p:nvSpPr>
          <p:cNvPr id="13" name="Text Placeholder 12"/>
          <p:cNvSpPr>
            <a:spLocks noGrp="1"/>
          </p:cNvSpPr>
          <p:nvPr>
            <p:ph type="body" sz="quarter" idx="13"/>
          </p:nvPr>
        </p:nvSpPr>
        <p:spPr/>
        <p:txBody>
          <a:bodyPr rtlCol="0">
            <a:normAutofit fontScale="92500" lnSpcReduction="20000"/>
          </a:bodyPr>
          <a:lstStyle/>
          <a:p>
            <a:pPr fontAlgn="auto">
              <a:spcAft>
                <a:spcPts val="0"/>
              </a:spcAft>
              <a:defRPr/>
            </a:pPr>
            <a:r>
              <a:rPr lang="en-US" dirty="0" smtClean="0"/>
              <a:t>Page 162 </a:t>
            </a:r>
          </a:p>
          <a:p>
            <a:pPr fontAlgn="auto">
              <a:spcAft>
                <a:spcPts val="0"/>
              </a:spcAft>
              <a:defRPr/>
            </a:pPr>
            <a:r>
              <a:rPr lang="en-US" dirty="0" smtClean="0"/>
              <a:t>Figure 4-8</a:t>
            </a:r>
            <a:endParaRPr lang="en-US" dirty="0"/>
          </a:p>
        </p:txBody>
      </p:sp>
      <p:sp>
        <p:nvSpPr>
          <p:cNvPr id="25605" name="Footer Placeholder 6"/>
          <p:cNvSpPr>
            <a:spLocks noGrp="1"/>
          </p:cNvSpPr>
          <p:nvPr>
            <p:ph type="ftr" sz="quarter" idx="1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Discovering Computers Fundamentals, 2010 Edition Chapter 4</a:t>
            </a:r>
          </a:p>
        </p:txBody>
      </p:sp>
      <p:sp>
        <p:nvSpPr>
          <p:cNvPr id="25606" name="Slide Number Placeholder 7"/>
          <p:cNvSpPr>
            <a:spLocks noGrp="1"/>
          </p:cNvSpPr>
          <p:nvPr>
            <p:ph type="sldNum" sz="quarter" idx="1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29D1C04-EB78-45B1-93D0-C28B1F4FE0C9}" type="slidenum">
              <a:rPr lang="en-US" altLang="en-US">
                <a:solidFill>
                  <a:srgbClr val="EEEBCA"/>
                </a:solidFill>
              </a:rPr>
              <a:pPr/>
              <a:t>21</a:t>
            </a:fld>
            <a:endParaRPr lang="en-US" altLang="en-US">
              <a:solidFill>
                <a:srgbClr val="EEEBCA"/>
              </a:solidFill>
            </a:endParaRPr>
          </a:p>
        </p:txBody>
      </p:sp>
    </p:spTree>
    <p:extLst>
      <p:ext uri="{BB962C8B-B14F-4D97-AF65-F5344CB8AC3E}">
        <p14:creationId xmlns:p14="http://schemas.microsoft.com/office/powerpoint/2010/main" xmlns="" val="19851038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2500"/>
                            </p:stCondLst>
                            <p:childTnLst>
                              <p:par>
                                <p:cTn id="9" presetID="9" presetClass="entr" presetSubtype="0" fill="hold" nodeType="afterEffect">
                                  <p:stCondLst>
                                    <p:cond delay="200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Data Representation</a:t>
            </a:r>
          </a:p>
        </p:txBody>
      </p:sp>
      <p:pic>
        <p:nvPicPr>
          <p:cNvPr id="10" name="Content Placeholder 9" descr="Fig4-15.gif"/>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209830" y="1600200"/>
            <a:ext cx="6724340" cy="4648200"/>
          </a:xfrm>
        </p:spPr>
      </p:pic>
      <p:sp>
        <p:nvSpPr>
          <p:cNvPr id="9" name="Text Placeholder 8"/>
          <p:cNvSpPr>
            <a:spLocks noGrp="1"/>
          </p:cNvSpPr>
          <p:nvPr>
            <p:ph type="body" sz="quarter" idx="13"/>
          </p:nvPr>
        </p:nvSpPr>
        <p:spPr/>
        <p:txBody>
          <a:bodyPr rtlCol="0">
            <a:normAutofit fontScale="92500" lnSpcReduction="20000"/>
          </a:bodyPr>
          <a:lstStyle/>
          <a:p>
            <a:pPr fontAlgn="auto">
              <a:spcAft>
                <a:spcPts val="0"/>
              </a:spcAft>
              <a:defRPr/>
            </a:pPr>
            <a:r>
              <a:rPr lang="en-US" dirty="0" smtClean="0"/>
              <a:t>Page 163 </a:t>
            </a:r>
          </a:p>
          <a:p>
            <a:pPr fontAlgn="auto">
              <a:spcAft>
                <a:spcPts val="0"/>
              </a:spcAft>
              <a:defRPr/>
            </a:pPr>
            <a:r>
              <a:rPr lang="en-US" dirty="0" smtClean="0"/>
              <a:t>Figure 4-9</a:t>
            </a:r>
            <a:endParaRPr lang="en-US" dirty="0"/>
          </a:p>
        </p:txBody>
      </p:sp>
      <p:sp>
        <p:nvSpPr>
          <p:cNvPr id="26628" name="Footer Placeholder 4"/>
          <p:cNvSpPr>
            <a:spLocks noGrp="1"/>
          </p:cNvSpPr>
          <p:nvPr>
            <p:ph type="ftr" sz="quarter" idx="1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Discovering Computers Fundamentals, 2010 Edition Chapter 4</a:t>
            </a:r>
          </a:p>
        </p:txBody>
      </p:sp>
      <p:sp>
        <p:nvSpPr>
          <p:cNvPr id="26629" name="Slide Number Placeholder 5"/>
          <p:cNvSpPr>
            <a:spLocks noGrp="1"/>
          </p:cNvSpPr>
          <p:nvPr>
            <p:ph type="sldNum" sz="quarter" idx="1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F87D7DB-0C1D-4AB0-832D-5BACEB761944}" type="slidenum">
              <a:rPr lang="en-US" altLang="en-US">
                <a:solidFill>
                  <a:srgbClr val="EEEBCA"/>
                </a:solidFill>
              </a:rPr>
              <a:pPr/>
              <a:t>22</a:t>
            </a:fld>
            <a:endParaRPr lang="en-US" altLang="en-US">
              <a:solidFill>
                <a:srgbClr val="EEEBCA"/>
              </a:solidFill>
            </a:endParaRPr>
          </a:p>
        </p:txBody>
      </p:sp>
    </p:spTree>
    <p:extLst>
      <p:ext uri="{BB962C8B-B14F-4D97-AF65-F5344CB8AC3E}">
        <p14:creationId xmlns:p14="http://schemas.microsoft.com/office/powerpoint/2010/main" xmlns="" val="53216482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sz="quarter" idx="1"/>
          </p:nvPr>
        </p:nvSpPr>
        <p:spPr/>
        <p:txBody>
          <a:bodyPr/>
          <a:lstStyle/>
          <a:p>
            <a:r>
              <a:rPr lang="en-US" dirty="0" smtClean="0"/>
              <a:t>Class Activity : Write your first name as an ASCII bit configuration</a:t>
            </a:r>
            <a:endParaRPr lang="en-US" dirty="0"/>
          </a:p>
        </p:txBody>
      </p:sp>
      <p:pic>
        <p:nvPicPr>
          <p:cNvPr id="4" name="Content Placeholder 13" descr="Fig4-14.gif"/>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a:xfrm>
            <a:off x="2628900" y="2057400"/>
            <a:ext cx="4038600" cy="4198937"/>
          </a:xfrm>
          <a:prstGeom prst="rect">
            <a:avLst/>
          </a:prstGeom>
        </p:spPr>
      </p:pic>
    </p:spTree>
    <p:extLst>
      <p:ext uri="{BB962C8B-B14F-4D97-AF65-F5344CB8AC3E}">
        <p14:creationId xmlns:p14="http://schemas.microsoft.com/office/powerpoint/2010/main" xmlns="" val="406513339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486400"/>
          </a:xfrm>
        </p:spPr>
        <p:txBody>
          <a:bodyPr/>
          <a:lstStyle/>
          <a:p>
            <a:r>
              <a:rPr lang="en-US" dirty="0" smtClean="0"/>
              <a:t>Why is a data bus bidirectional , </a:t>
            </a:r>
            <a:br>
              <a:rPr lang="en-US" dirty="0" smtClean="0"/>
            </a:br>
            <a:r>
              <a:rPr lang="en-US" dirty="0" smtClean="0"/>
              <a:t>and an address bus unidirectional ? </a:t>
            </a:r>
            <a:endParaRPr lang="en-US" dirty="0"/>
          </a:p>
        </p:txBody>
      </p:sp>
    </p:spTree>
    <p:extLst>
      <p:ext uri="{BB962C8B-B14F-4D97-AF65-F5344CB8AC3E}">
        <p14:creationId xmlns:p14="http://schemas.microsoft.com/office/powerpoint/2010/main" xmlns="" val="630138166"/>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Von Neumann Model</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tretch>
            <a:fillRect/>
          </a:stretch>
        </p:blipFill>
        <p:spPr bwMode="auto">
          <a:xfrm>
            <a:off x="4800600" y="1752600"/>
            <a:ext cx="4038600" cy="3866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580292" y="1585118"/>
            <a:ext cx="4038600" cy="4525963"/>
          </a:xfrm>
        </p:spPr>
        <p:txBody>
          <a:bodyPr>
            <a:normAutofit fontScale="85000" lnSpcReduction="10000"/>
          </a:bodyPr>
          <a:lstStyle/>
          <a:p>
            <a:r>
              <a:rPr lang="en-US" dirty="0"/>
              <a:t>John von Neumann suggested that data and programs should be stored together in memory. </a:t>
            </a:r>
            <a:endParaRPr lang="en-US" dirty="0" smtClean="0"/>
          </a:p>
          <a:p>
            <a:endParaRPr lang="en-US" dirty="0" smtClean="0"/>
          </a:p>
          <a:p>
            <a:r>
              <a:rPr lang="en-US" dirty="0"/>
              <a:t>It contrasts with the </a:t>
            </a:r>
            <a:r>
              <a:rPr lang="en-US" dirty="0" smtClean="0"/>
              <a:t> </a:t>
            </a:r>
            <a:r>
              <a:rPr lang="en-US" b="1" dirty="0"/>
              <a:t>Harvard</a:t>
            </a:r>
            <a:r>
              <a:rPr lang="en-US" dirty="0" smtClean="0"/>
              <a:t> architecture, </a:t>
            </a:r>
            <a:r>
              <a:rPr lang="en-US" dirty="0"/>
              <a:t>where program instructions and data </a:t>
            </a:r>
            <a:r>
              <a:rPr lang="en-US" dirty="0" smtClean="0"/>
              <a:t>separate </a:t>
            </a:r>
            <a:r>
              <a:rPr lang="en-US" dirty="0"/>
              <a:t>memory and pathways.</a:t>
            </a:r>
          </a:p>
          <a:p>
            <a:endParaRPr lang="en-US" dirty="0"/>
          </a:p>
          <a:p>
            <a:r>
              <a:rPr lang="en-US" dirty="0"/>
              <a:t>This “STORED-PROGRAM ” architecture is now known as Von-Neumann Architecture</a:t>
            </a:r>
          </a:p>
          <a:p>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xmlns="" val="304222488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Von Neumann Architecture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 </a:t>
            </a:r>
            <a:r>
              <a:rPr lang="en-US" dirty="0"/>
              <a:t>Von Neumann microprocessor is a processor that follows this pattern:</a:t>
            </a:r>
          </a:p>
          <a:p>
            <a:r>
              <a:rPr lang="en-US" b="1" dirty="0" smtClean="0"/>
              <a:t>Fetch</a:t>
            </a:r>
            <a:r>
              <a:rPr lang="en-US" dirty="0" smtClean="0"/>
              <a:t> An </a:t>
            </a:r>
            <a:r>
              <a:rPr lang="en-US" dirty="0"/>
              <a:t>instruction and the necessary data are obtained from memory</a:t>
            </a:r>
            <a:r>
              <a:rPr lang="en-US" dirty="0" smtClean="0"/>
              <a:t>.</a:t>
            </a:r>
          </a:p>
          <a:p>
            <a:r>
              <a:rPr lang="en-US" b="1" dirty="0" smtClean="0"/>
              <a:t>Decode</a:t>
            </a:r>
            <a:r>
              <a:rPr lang="en-US" dirty="0" smtClean="0"/>
              <a:t> The </a:t>
            </a:r>
            <a:r>
              <a:rPr lang="en-US" dirty="0"/>
              <a:t>instruction and data are separated, and the components and pathways required to execute the instruction are activated</a:t>
            </a:r>
            <a:r>
              <a:rPr lang="en-US" dirty="0" smtClean="0"/>
              <a:t>.</a:t>
            </a:r>
          </a:p>
          <a:p>
            <a:r>
              <a:rPr lang="en-US" b="1" dirty="0" smtClean="0"/>
              <a:t>Execute</a:t>
            </a:r>
            <a:r>
              <a:rPr lang="en-US" dirty="0" smtClean="0"/>
              <a:t> The </a:t>
            </a:r>
            <a:r>
              <a:rPr lang="en-US" dirty="0"/>
              <a:t>instruction is performed, the data is manipulated, and the results are stored</a:t>
            </a:r>
            <a:r>
              <a:rPr lang="en-US" dirty="0" smtClean="0"/>
              <a:t>.</a:t>
            </a:r>
          </a:p>
          <a:p>
            <a:endParaRPr lang="en-US" dirty="0"/>
          </a:p>
        </p:txBody>
      </p:sp>
    </p:spTree>
    <p:extLst>
      <p:ext uri="{BB962C8B-B14F-4D97-AF65-F5344CB8AC3E}">
        <p14:creationId xmlns:p14="http://schemas.microsoft.com/office/powerpoint/2010/main" xmlns="" val="3981853980"/>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Instruction Cycle of Von Neumann Architecture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752575719"/>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42733564"/>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the Microprocessor</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The </a:t>
            </a:r>
            <a:r>
              <a:rPr lang="en-US" dirty="0"/>
              <a:t>simplified model consists of five parts, which are:</a:t>
            </a:r>
          </a:p>
          <a:p>
            <a:r>
              <a:rPr lang="en-US" b="1" dirty="0"/>
              <a:t>Arithmetic &amp; Logic Unit (ALU)</a:t>
            </a:r>
            <a:r>
              <a:rPr lang="en-US" dirty="0"/>
              <a:t/>
            </a:r>
            <a:br>
              <a:rPr lang="en-US" dirty="0"/>
            </a:br>
            <a:r>
              <a:rPr lang="en-US" dirty="0"/>
              <a:t>The part of the central processing unit that deals with operations such as addition, subtraction, and multiplication of integers and Boolean operations. It receives control signals from the control unit telling it to carry out these </a:t>
            </a:r>
            <a:r>
              <a:rPr lang="en-US" dirty="0" smtClean="0"/>
              <a:t>operations</a:t>
            </a:r>
          </a:p>
          <a:p>
            <a:endParaRPr lang="en-US" dirty="0"/>
          </a:p>
          <a:p>
            <a:r>
              <a:rPr lang="en-US" b="1" dirty="0"/>
              <a:t>Control Unit (CU)</a:t>
            </a:r>
            <a:r>
              <a:rPr lang="en-US" dirty="0"/>
              <a:t/>
            </a:r>
            <a:br>
              <a:rPr lang="en-US" dirty="0"/>
            </a:br>
            <a:r>
              <a:rPr lang="en-US" dirty="0"/>
              <a:t>This controls the movement of instructions in and out of the processor, and also controls the operation of the ALU. It consists of a decoder, control logic circuits, and a clock to ensure everything happens at the correct time. It is also responsible for performing the instruction execution </a:t>
            </a:r>
            <a:r>
              <a:rPr lang="en-US" dirty="0" smtClean="0"/>
              <a:t>cycle.</a:t>
            </a: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xmlns="" val="3163953845"/>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the Microprocessor</a:t>
            </a:r>
            <a:endParaRPr lang="en-US" dirty="0"/>
          </a:p>
        </p:txBody>
      </p:sp>
      <p:sp>
        <p:nvSpPr>
          <p:cNvPr id="3" name="Content Placeholder 2"/>
          <p:cNvSpPr>
            <a:spLocks noGrp="1"/>
          </p:cNvSpPr>
          <p:nvPr>
            <p:ph sz="quarter" idx="1"/>
          </p:nvPr>
        </p:nvSpPr>
        <p:spPr/>
        <p:txBody>
          <a:bodyPr>
            <a:normAutofit/>
          </a:bodyPr>
          <a:lstStyle/>
          <a:p>
            <a:r>
              <a:rPr lang="en-US" b="1" dirty="0"/>
              <a:t>Register Array</a:t>
            </a:r>
            <a:r>
              <a:rPr lang="en-US" dirty="0"/>
              <a:t/>
            </a:r>
            <a:br>
              <a:rPr lang="en-US" dirty="0"/>
            </a:br>
            <a:r>
              <a:rPr lang="en-US" dirty="0"/>
              <a:t>This is a small amount of internal memory that is used for the quick storage and </a:t>
            </a:r>
            <a:r>
              <a:rPr lang="en-US" dirty="0" smtClean="0"/>
              <a:t>retrieval </a:t>
            </a:r>
            <a:r>
              <a:rPr lang="en-US" dirty="0"/>
              <a:t>of data and instructions. All processors include some common registers used for specific functions, namely the program counter, instruction register, accumulator, memory address register and stack pointer. </a:t>
            </a:r>
            <a:endParaRPr lang="en-US" dirty="0" smtClean="0"/>
          </a:p>
          <a:p>
            <a:r>
              <a:rPr lang="en-US" b="1" dirty="0"/>
              <a:t>System Bus</a:t>
            </a:r>
            <a:r>
              <a:rPr lang="en-US" dirty="0"/>
              <a:t/>
            </a:r>
            <a:br>
              <a:rPr lang="en-US" dirty="0"/>
            </a:br>
            <a:r>
              <a:rPr lang="en-US" dirty="0"/>
              <a:t>This is comprised of the control bus, data bus and address bus. It is used for connections between the processor, memory and peripherals, and transferal of data between the various parts. Click the title above for more.</a:t>
            </a:r>
          </a:p>
          <a:p>
            <a:endParaRPr lang="en-US" dirty="0" smtClean="0"/>
          </a:p>
          <a:p>
            <a:endParaRPr lang="en-US" dirty="0"/>
          </a:p>
        </p:txBody>
      </p:sp>
    </p:spTree>
    <p:extLst>
      <p:ext uri="{BB962C8B-B14F-4D97-AF65-F5344CB8AC3E}">
        <p14:creationId xmlns:p14="http://schemas.microsoft.com/office/powerpoint/2010/main" xmlns="" val="3966875909"/>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the Microprocessor</a:t>
            </a:r>
          </a:p>
        </p:txBody>
      </p:sp>
      <p:sp>
        <p:nvSpPr>
          <p:cNvPr id="3" name="Content Placeholder 2"/>
          <p:cNvSpPr>
            <a:spLocks noGrp="1"/>
          </p:cNvSpPr>
          <p:nvPr>
            <p:ph sz="quarter" idx="1"/>
          </p:nvPr>
        </p:nvSpPr>
        <p:spPr/>
        <p:txBody>
          <a:bodyPr>
            <a:normAutofit/>
          </a:bodyPr>
          <a:lstStyle/>
          <a:p>
            <a:r>
              <a:rPr lang="en-US" b="1" dirty="0" smtClean="0"/>
              <a:t>Memory</a:t>
            </a:r>
            <a:r>
              <a:rPr lang="en-US" dirty="0"/>
              <a:t/>
            </a:r>
            <a:br>
              <a:rPr lang="en-US" dirty="0"/>
            </a:br>
            <a:r>
              <a:rPr lang="en-US" dirty="0"/>
              <a:t>The memory is not an actual part of the CPU itself, and is instead housed elsewhere on the motherboard. However, it is here that the program being executed is stored, and as such is a crucial part of the overall structure involved in program execution</a:t>
            </a:r>
            <a:r>
              <a:rPr lang="en-US" dirty="0" smtClean="0"/>
              <a:t>.</a:t>
            </a:r>
            <a:endParaRPr lang="en-US" dirty="0"/>
          </a:p>
        </p:txBody>
      </p:sp>
    </p:spTree>
    <p:extLst>
      <p:ext uri="{BB962C8B-B14F-4D97-AF65-F5344CB8AC3E}">
        <p14:creationId xmlns:p14="http://schemas.microsoft.com/office/powerpoint/2010/main" xmlns="" val="2406476622"/>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the Microprocessor</a:t>
            </a:r>
          </a:p>
        </p:txBody>
      </p:sp>
      <p:pic>
        <p:nvPicPr>
          <p:cNvPr id="205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xmlns="" val="0"/>
              </a:ext>
            </a:extLst>
          </a:blip>
          <a:srcRect l="66068" t="11969" r="2820" b="12628"/>
          <a:stretch/>
        </p:blipFill>
        <p:spPr bwMode="auto">
          <a:xfrm>
            <a:off x="685800" y="1371600"/>
            <a:ext cx="7464083"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463980120"/>
      </p:ext>
    </p:extLst>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586</TotalTime>
  <Words>606</Words>
  <Application>Microsoft Office PowerPoint</Application>
  <PresentationFormat>On-screen Show (4:3)</PresentationFormat>
  <Paragraphs>168</Paragraphs>
  <Slides>24</Slides>
  <Notes>7</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THE BASIC OPERATIONS OF A COMPUTER</vt:lpstr>
      <vt:lpstr>Computer Architecture/ Harvard architecture </vt:lpstr>
      <vt:lpstr>The Von Neumann Model</vt:lpstr>
      <vt:lpstr>The Von Neumann Architecture</vt:lpstr>
      <vt:lpstr>The Instruction Cycle of Von Neumann Architecture</vt:lpstr>
      <vt:lpstr>Parts of the Microprocessor</vt:lpstr>
      <vt:lpstr>Parts of the Microprocessor</vt:lpstr>
      <vt:lpstr>Parts of the Microprocessor</vt:lpstr>
      <vt:lpstr>Parts of the Microprocessor</vt:lpstr>
      <vt:lpstr>Operations</vt:lpstr>
      <vt:lpstr>The Control Unit</vt:lpstr>
      <vt:lpstr>The Control Unit</vt:lpstr>
      <vt:lpstr>Registers</vt:lpstr>
      <vt:lpstr>Registers</vt:lpstr>
      <vt:lpstr>Registers</vt:lpstr>
      <vt:lpstr>The Detailed Model of Von Neumann Architecture</vt:lpstr>
      <vt:lpstr>The System Bus</vt:lpstr>
      <vt:lpstr>The System Bus</vt:lpstr>
      <vt:lpstr>Note</vt:lpstr>
      <vt:lpstr>Data Representation</vt:lpstr>
      <vt:lpstr>Data Representation</vt:lpstr>
      <vt:lpstr>Data Representation</vt:lpstr>
      <vt:lpstr>ACTIVITY</vt:lpstr>
      <vt:lpstr>Why is a data bus bidirectional ,  and an address bus unidirectional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Sarama Kamal</dc:creator>
  <cp:lastModifiedBy>BUKC_PC</cp:lastModifiedBy>
  <cp:revision>70</cp:revision>
  <dcterms:created xsi:type="dcterms:W3CDTF">2014-09-08T19:05:23Z</dcterms:created>
  <dcterms:modified xsi:type="dcterms:W3CDTF">2022-11-07T03:58:16Z</dcterms:modified>
</cp:coreProperties>
</file>