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8" r:id="rId1"/>
  </p:sldMasterIdLst>
  <p:handoutMasterIdLst>
    <p:handoutMasterId r:id="rId24"/>
  </p:handoutMasterIdLst>
  <p:sldIdLst>
    <p:sldId id="256" r:id="rId2"/>
    <p:sldId id="277" r:id="rId3"/>
    <p:sldId id="278" r:id="rId4"/>
    <p:sldId id="257" r:id="rId5"/>
    <p:sldId id="258" r:id="rId6"/>
    <p:sldId id="259" r:id="rId7"/>
    <p:sldId id="260" r:id="rId8"/>
    <p:sldId id="261" r:id="rId9"/>
    <p:sldId id="262" r:id="rId10"/>
    <p:sldId id="263" r:id="rId11"/>
    <p:sldId id="264" r:id="rId12"/>
    <p:sldId id="265" r:id="rId13"/>
    <p:sldId id="268" r:id="rId14"/>
    <p:sldId id="269" r:id="rId15"/>
    <p:sldId id="270" r:id="rId16"/>
    <p:sldId id="272" r:id="rId17"/>
    <p:sldId id="271" r:id="rId18"/>
    <p:sldId id="266" r:id="rId19"/>
    <p:sldId id="273" r:id="rId20"/>
    <p:sldId id="274" r:id="rId21"/>
    <p:sldId id="275" r:id="rId22"/>
    <p:sldId id="276" r:id="rId23"/>
  </p:sldIdLst>
  <p:sldSz cx="12192000" cy="6858000"/>
  <p:notesSz cx="7053263"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3"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7072"/>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sz="quarter" idx="1"/>
          </p:nvPr>
        </p:nvSpPr>
        <p:spPr>
          <a:xfrm>
            <a:off x="3995217" y="0"/>
            <a:ext cx="3056414" cy="467072"/>
          </a:xfrm>
          <a:prstGeom prst="rect">
            <a:avLst/>
          </a:prstGeom>
        </p:spPr>
        <p:txBody>
          <a:bodyPr vert="horz" lIns="93497" tIns="46749" rIns="93497" bIns="46749" rtlCol="0"/>
          <a:lstStyle>
            <a:lvl1pPr algn="r">
              <a:defRPr sz="1200"/>
            </a:lvl1pPr>
          </a:lstStyle>
          <a:p>
            <a:fld id="{A8518F75-3053-400D-95DC-8CC89733C192}" type="datetimeFigureOut">
              <a:rPr lang="en-US" smtClean="0"/>
              <a:pPr/>
              <a:t>11/7/2022</a:t>
            </a:fld>
            <a:endParaRPr lang="en-US"/>
          </a:p>
        </p:txBody>
      </p:sp>
      <p:sp>
        <p:nvSpPr>
          <p:cNvPr id="4" name="Footer Placeholder 3"/>
          <p:cNvSpPr>
            <a:spLocks noGrp="1"/>
          </p:cNvSpPr>
          <p:nvPr>
            <p:ph type="ftr" sz="quarter" idx="2"/>
          </p:nvPr>
        </p:nvSpPr>
        <p:spPr>
          <a:xfrm>
            <a:off x="0" y="8842030"/>
            <a:ext cx="3056414" cy="467071"/>
          </a:xfrm>
          <a:prstGeom prst="rect">
            <a:avLst/>
          </a:prstGeom>
        </p:spPr>
        <p:txBody>
          <a:bodyPr vert="horz" lIns="93497" tIns="46749" rIns="93497" bIns="46749" rtlCol="0" anchor="b"/>
          <a:lstStyle>
            <a:lvl1pPr algn="l">
              <a:defRPr sz="1200"/>
            </a:lvl1pPr>
          </a:lstStyle>
          <a:p>
            <a:endParaRPr lang="en-US"/>
          </a:p>
        </p:txBody>
      </p:sp>
      <p:sp>
        <p:nvSpPr>
          <p:cNvPr id="5" name="Slide Number Placeholder 4"/>
          <p:cNvSpPr>
            <a:spLocks noGrp="1"/>
          </p:cNvSpPr>
          <p:nvPr>
            <p:ph type="sldNum" sz="quarter" idx="3"/>
          </p:nvPr>
        </p:nvSpPr>
        <p:spPr>
          <a:xfrm>
            <a:off x="3995217" y="8842030"/>
            <a:ext cx="3056414" cy="467071"/>
          </a:xfrm>
          <a:prstGeom prst="rect">
            <a:avLst/>
          </a:prstGeom>
        </p:spPr>
        <p:txBody>
          <a:bodyPr vert="horz" lIns="93497" tIns="46749" rIns="93497" bIns="46749" rtlCol="0" anchor="b"/>
          <a:lstStyle>
            <a:lvl1pPr algn="r">
              <a:defRPr sz="1200"/>
            </a:lvl1pPr>
          </a:lstStyle>
          <a:p>
            <a:fld id="{EB7744BD-4BF7-4607-ADA7-E3AAB9F6CF64}" type="slidenum">
              <a:rPr lang="en-US" smtClean="0"/>
              <a:pPr/>
              <a:t>‹#›</a:t>
            </a:fld>
            <a:endParaRPr lang="en-US"/>
          </a:p>
        </p:txBody>
      </p:sp>
    </p:spTree>
    <p:extLst>
      <p:ext uri="{BB962C8B-B14F-4D97-AF65-F5344CB8AC3E}">
        <p14:creationId xmlns:p14="http://schemas.microsoft.com/office/powerpoint/2010/main" xmlns="" val="7241424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091065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2321659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2599918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2571237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893064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pPr/>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2040149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pPr/>
              <a:t>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33854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pPr/>
              <a:t>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844415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509A250-FF31-4206-8172-F9D3106AACB1}" type="datetimeFigureOut">
              <a:rPr lang="en-US" smtClean="0"/>
              <a:pPr/>
              <a:t>11/7/2022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4293102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509A250-FF31-4206-8172-F9D3106AACB1}" type="datetimeFigureOut">
              <a:rPr lang="en-US" smtClean="0"/>
              <a:pPr/>
              <a:t>11/7/2022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67300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4198954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AAD347D-5ACD-4C99-B74B-A9C85AD731AF}" type="datetimeFigureOut">
              <a:rPr lang="en-US" smtClean="0"/>
              <a:pPr/>
              <a:t>11/7/2022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02111984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334920877"/>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smtClean="0"/>
              <a:t>Computing Fundamentals</a:t>
            </a:r>
            <a:endParaRPr lang="en-US" sz="7200" dirty="0"/>
          </a:p>
        </p:txBody>
      </p:sp>
    </p:spTree>
    <p:extLst>
      <p:ext uri="{BB962C8B-B14F-4D97-AF65-F5344CB8AC3E}">
        <p14:creationId xmlns:p14="http://schemas.microsoft.com/office/powerpoint/2010/main" xmlns="" val="5156549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a:t>
            </a:r>
            <a:endParaRPr lang="en-US" dirty="0"/>
          </a:p>
        </p:txBody>
      </p:sp>
      <p:sp>
        <p:nvSpPr>
          <p:cNvPr id="5" name="Content Placeholder 4"/>
          <p:cNvSpPr>
            <a:spLocks noGrp="1"/>
          </p:cNvSpPr>
          <p:nvPr>
            <p:ph idx="1"/>
          </p:nvPr>
        </p:nvSpPr>
        <p:spPr/>
        <p:txBody>
          <a:bodyPr/>
          <a:lstStyle/>
          <a:p>
            <a:pPr marL="0" indent="0">
              <a:buNone/>
            </a:pPr>
            <a:r>
              <a:rPr lang="en-US" dirty="0" smtClean="0"/>
              <a:t>Types of Memories</a:t>
            </a:r>
            <a:endParaRPr lang="en-US" dirty="0"/>
          </a:p>
          <a:p>
            <a:pPr marL="457200" indent="-457200">
              <a:buFont typeface="+mj-lt"/>
              <a:buAutoNum type="arabicPeriod"/>
            </a:pPr>
            <a:r>
              <a:rPr lang="en-US" dirty="0" smtClean="0"/>
              <a:t>Cache </a:t>
            </a:r>
            <a:r>
              <a:rPr lang="en-US" dirty="0"/>
              <a:t>Memory</a:t>
            </a:r>
          </a:p>
          <a:p>
            <a:pPr marL="457200" indent="-457200">
              <a:buFont typeface="+mj-lt"/>
              <a:buAutoNum type="arabicPeriod"/>
            </a:pPr>
            <a:r>
              <a:rPr lang="en-US" dirty="0"/>
              <a:t>Primary Memory/Main Memory</a:t>
            </a:r>
          </a:p>
          <a:p>
            <a:pPr marL="457200" indent="-457200">
              <a:buFont typeface="+mj-lt"/>
              <a:buAutoNum type="arabicPeriod"/>
            </a:pPr>
            <a:r>
              <a:rPr lang="en-US" dirty="0"/>
              <a:t>Secondary Memory</a:t>
            </a:r>
          </a:p>
        </p:txBody>
      </p:sp>
    </p:spTree>
    <p:extLst>
      <p:ext uri="{BB962C8B-B14F-4D97-AF65-F5344CB8AC3E}">
        <p14:creationId xmlns:p14="http://schemas.microsoft.com/office/powerpoint/2010/main" xmlns="" val="8887796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Memory</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smtClean="0"/>
              <a:t> It </a:t>
            </a:r>
            <a:r>
              <a:rPr lang="en-US" dirty="0"/>
              <a:t>is used to hold those parts of data and program which are most frequently used by the CPU</a:t>
            </a:r>
            <a:r>
              <a:rPr lang="en-US" dirty="0" smtClean="0"/>
              <a:t>.</a:t>
            </a:r>
          </a:p>
          <a:p>
            <a:pPr marL="0" indent="0">
              <a:buNone/>
            </a:pPr>
            <a:r>
              <a:rPr lang="en-US" sz="2900" b="1" dirty="0"/>
              <a:t> </a:t>
            </a:r>
            <a:r>
              <a:rPr lang="en-US" sz="2900" b="1" dirty="0" smtClean="0"/>
              <a:t>Advantages</a:t>
            </a:r>
            <a:endParaRPr lang="en-US" dirty="0"/>
          </a:p>
          <a:p>
            <a:pPr>
              <a:buFont typeface="Wingdings" panose="05000000000000000000" pitchFamily="2" charset="2"/>
              <a:buChar char="Ø"/>
            </a:pPr>
            <a:r>
              <a:rPr lang="en-US" dirty="0"/>
              <a:t>Cache memory is faster than main memory.</a:t>
            </a:r>
          </a:p>
          <a:p>
            <a:pPr>
              <a:buFont typeface="Wingdings" panose="05000000000000000000" pitchFamily="2" charset="2"/>
              <a:buChar char="Ø"/>
            </a:pPr>
            <a:r>
              <a:rPr lang="en-US" dirty="0"/>
              <a:t>It consumes less access time as compared to main memory.</a:t>
            </a:r>
          </a:p>
          <a:p>
            <a:pPr>
              <a:buFont typeface="Wingdings" panose="05000000000000000000" pitchFamily="2" charset="2"/>
              <a:buChar char="Ø"/>
            </a:pPr>
            <a:r>
              <a:rPr lang="en-US" dirty="0"/>
              <a:t>It stores the program that can be executed within a short period of time.</a:t>
            </a:r>
          </a:p>
          <a:p>
            <a:pPr>
              <a:buFont typeface="Wingdings" panose="05000000000000000000" pitchFamily="2" charset="2"/>
              <a:buChar char="Ø"/>
            </a:pPr>
            <a:r>
              <a:rPr lang="en-US" dirty="0"/>
              <a:t>It stores data for temporary use.</a:t>
            </a:r>
          </a:p>
          <a:p>
            <a:pPr marL="0" indent="0">
              <a:buNone/>
            </a:pPr>
            <a:r>
              <a:rPr lang="en-US" sz="2800" b="1" dirty="0" smtClean="0"/>
              <a:t>Disadvantages</a:t>
            </a:r>
            <a:endParaRPr lang="en-US" sz="2800" b="1" dirty="0"/>
          </a:p>
          <a:p>
            <a:pPr>
              <a:buFont typeface="Wingdings" panose="05000000000000000000" pitchFamily="2" charset="2"/>
              <a:buChar char="Ø"/>
            </a:pPr>
            <a:r>
              <a:rPr lang="en-US" dirty="0"/>
              <a:t>Cache memory has limited capacity.</a:t>
            </a:r>
          </a:p>
          <a:p>
            <a:pPr>
              <a:buFont typeface="Wingdings" panose="05000000000000000000" pitchFamily="2" charset="2"/>
              <a:buChar char="Ø"/>
            </a:pPr>
            <a:r>
              <a:rPr lang="en-US" dirty="0"/>
              <a:t>It is very expensive.</a:t>
            </a:r>
          </a:p>
        </p:txBody>
      </p:sp>
      <p:pic>
        <p:nvPicPr>
          <p:cNvPr id="4" name="Picture 3"/>
          <p:cNvPicPr>
            <a:picLocks noChangeAspect="1"/>
          </p:cNvPicPr>
          <p:nvPr/>
        </p:nvPicPr>
        <p:blipFill rotWithShape="1">
          <a:blip r:embed="rId2"/>
          <a:srcRect b="31817"/>
          <a:stretch/>
        </p:blipFill>
        <p:spPr>
          <a:xfrm>
            <a:off x="7435850" y="4340862"/>
            <a:ext cx="4229100" cy="1636606"/>
          </a:xfrm>
          <a:prstGeom prst="rect">
            <a:avLst/>
          </a:prstGeom>
        </p:spPr>
      </p:pic>
    </p:spTree>
    <p:extLst>
      <p:ext uri="{BB962C8B-B14F-4D97-AF65-F5344CB8AC3E}">
        <p14:creationId xmlns:p14="http://schemas.microsoft.com/office/powerpoint/2010/main" xmlns="" val="2951507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Memory (Main Memory)</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Primary memory holds only those data and instructions on which the computer is currently working</a:t>
            </a:r>
            <a:r>
              <a:rPr lang="en-US" dirty="0" smtClean="0"/>
              <a:t>.</a:t>
            </a:r>
          </a:p>
          <a:p>
            <a:pPr>
              <a:buFont typeface="Wingdings" panose="05000000000000000000" pitchFamily="2" charset="2"/>
              <a:buChar char="Ø"/>
            </a:pPr>
            <a:r>
              <a:rPr lang="en-US" dirty="0" smtClean="0"/>
              <a:t> </a:t>
            </a:r>
            <a:r>
              <a:rPr lang="en-US" dirty="0"/>
              <a:t>It has a limited capacity and data is lost when power is switched off</a:t>
            </a:r>
            <a:r>
              <a:rPr lang="en-US" dirty="0" smtClean="0"/>
              <a:t>.</a:t>
            </a:r>
          </a:p>
          <a:p>
            <a:pPr>
              <a:buFont typeface="Wingdings" panose="05000000000000000000" pitchFamily="2" charset="2"/>
              <a:buChar char="Ø"/>
            </a:pPr>
            <a:r>
              <a:rPr lang="en-US" dirty="0"/>
              <a:t>It is divided into two </a:t>
            </a:r>
            <a:r>
              <a:rPr lang="en-US" dirty="0" smtClean="0"/>
              <a:t>subcategories… </a:t>
            </a:r>
          </a:p>
          <a:p>
            <a:pPr marL="457200" indent="-457200">
              <a:buFont typeface="+mj-lt"/>
              <a:buAutoNum type="arabicPeriod"/>
            </a:pPr>
            <a:r>
              <a:rPr lang="en-US" dirty="0" smtClean="0"/>
              <a:t>RAM </a:t>
            </a:r>
            <a:r>
              <a:rPr lang="en-US" dirty="0"/>
              <a:t>and </a:t>
            </a:r>
            <a:endParaRPr lang="en-US" dirty="0" smtClean="0"/>
          </a:p>
          <a:p>
            <a:pPr marL="457200" indent="-457200">
              <a:buFont typeface="+mj-lt"/>
              <a:buAutoNum type="arabicPeriod"/>
            </a:pPr>
            <a:r>
              <a:rPr lang="en-US" dirty="0" smtClean="0"/>
              <a:t>ROM.</a:t>
            </a:r>
          </a:p>
          <a:p>
            <a:pPr>
              <a:buFont typeface="Wingdings" panose="05000000000000000000" pitchFamily="2" charset="2"/>
              <a:buChar char="Ø"/>
            </a:pPr>
            <a:endParaRPr lang="en-US" dirty="0" smtClean="0"/>
          </a:p>
        </p:txBody>
      </p:sp>
      <p:pic>
        <p:nvPicPr>
          <p:cNvPr id="4" name="Picture 3"/>
          <p:cNvPicPr>
            <a:picLocks noChangeAspect="1"/>
          </p:cNvPicPr>
          <p:nvPr/>
        </p:nvPicPr>
        <p:blipFill>
          <a:blip r:embed="rId2"/>
          <a:stretch>
            <a:fillRect/>
          </a:stretch>
        </p:blipFill>
        <p:spPr>
          <a:xfrm>
            <a:off x="8726805" y="2642976"/>
            <a:ext cx="2428875" cy="2428875"/>
          </a:xfrm>
          <a:prstGeom prst="rect">
            <a:avLst/>
          </a:prstGeom>
        </p:spPr>
      </p:pic>
      <p:pic>
        <p:nvPicPr>
          <p:cNvPr id="6" name="Picture 5"/>
          <p:cNvPicPr>
            <a:picLocks noChangeAspect="1"/>
          </p:cNvPicPr>
          <p:nvPr/>
        </p:nvPicPr>
        <p:blipFill>
          <a:blip r:embed="rId3"/>
          <a:stretch>
            <a:fillRect/>
          </a:stretch>
        </p:blipFill>
        <p:spPr>
          <a:xfrm>
            <a:off x="5671122" y="3857414"/>
            <a:ext cx="2228850" cy="1609725"/>
          </a:xfrm>
          <a:prstGeom prst="rect">
            <a:avLst/>
          </a:prstGeom>
        </p:spPr>
      </p:pic>
    </p:spTree>
    <p:extLst>
      <p:ext uri="{BB962C8B-B14F-4D97-AF65-F5344CB8AC3E}">
        <p14:creationId xmlns:p14="http://schemas.microsoft.com/office/powerpoint/2010/main" xmlns="" val="17856446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RAM types</a:t>
            </a:r>
            <a:endParaRPr lang="en-US" dirty="0"/>
          </a:p>
        </p:txBody>
      </p:sp>
      <p:sp>
        <p:nvSpPr>
          <p:cNvPr id="3" name="Content Placeholder 2"/>
          <p:cNvSpPr>
            <a:spLocks noGrp="1"/>
          </p:cNvSpPr>
          <p:nvPr>
            <p:ph idx="1"/>
          </p:nvPr>
        </p:nvSpPr>
        <p:spPr/>
        <p:txBody>
          <a:bodyPr/>
          <a:lstStyle/>
          <a:p>
            <a:r>
              <a:rPr lang="en-US" dirty="0"/>
              <a:t>RAM is of two types −</a:t>
            </a:r>
          </a:p>
          <a:p>
            <a:endParaRPr lang="en-US" dirty="0"/>
          </a:p>
          <a:p>
            <a:r>
              <a:rPr lang="en-US" dirty="0"/>
              <a:t>Static RAM (SRAM)</a:t>
            </a:r>
          </a:p>
          <a:p>
            <a:r>
              <a:rPr lang="en-US" dirty="0"/>
              <a:t>Dynamic RAM (DRAM)</a:t>
            </a:r>
          </a:p>
        </p:txBody>
      </p:sp>
    </p:spTree>
    <p:extLst>
      <p:ext uri="{BB962C8B-B14F-4D97-AF65-F5344CB8AC3E}">
        <p14:creationId xmlns:p14="http://schemas.microsoft.com/office/powerpoint/2010/main" xmlns="" val="2711978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RAM (SRAM)</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 Memory </a:t>
            </a:r>
            <a:r>
              <a:rPr lang="en-US" dirty="0"/>
              <a:t>retains its contents as long as power is being supplied</a:t>
            </a:r>
            <a:r>
              <a:rPr lang="en-US" dirty="0" smtClean="0"/>
              <a:t>.</a:t>
            </a:r>
          </a:p>
          <a:p>
            <a:pPr>
              <a:buFont typeface="Wingdings" panose="05000000000000000000" pitchFamily="2" charset="2"/>
              <a:buChar char="Ø"/>
            </a:pPr>
            <a:r>
              <a:rPr lang="en-US" dirty="0"/>
              <a:t> data is lost when the power gets </a:t>
            </a:r>
            <a:r>
              <a:rPr lang="en-US" dirty="0" smtClean="0"/>
              <a:t>down.</a:t>
            </a:r>
          </a:p>
          <a:p>
            <a:pPr marL="0" indent="0">
              <a:buNone/>
            </a:pPr>
            <a:endParaRPr lang="en-US" dirty="0" smtClean="0"/>
          </a:p>
          <a:p>
            <a:pPr marL="0" indent="0">
              <a:buNone/>
            </a:pPr>
            <a:r>
              <a:rPr lang="en-US" dirty="0" smtClean="0"/>
              <a:t>Characteristic </a:t>
            </a:r>
            <a:r>
              <a:rPr lang="en-US" dirty="0"/>
              <a:t>of Static </a:t>
            </a:r>
            <a:r>
              <a:rPr lang="en-US" dirty="0" smtClean="0"/>
              <a:t>RAM……</a:t>
            </a:r>
          </a:p>
          <a:p>
            <a:pPr marL="0" indent="0">
              <a:buNone/>
            </a:pPr>
            <a:endParaRPr lang="en-US" dirty="0"/>
          </a:p>
          <a:p>
            <a:pPr>
              <a:spcBef>
                <a:spcPts val="0"/>
              </a:spcBef>
              <a:spcAft>
                <a:spcPts val="0"/>
              </a:spcAft>
              <a:buFont typeface="Wingdings" panose="05000000000000000000" pitchFamily="2" charset="2"/>
              <a:buChar char="Ø"/>
            </a:pPr>
            <a:r>
              <a:rPr lang="en-US" dirty="0" smtClean="0"/>
              <a:t>Faster</a:t>
            </a:r>
            <a:endParaRPr lang="en-US" dirty="0"/>
          </a:p>
          <a:p>
            <a:pPr>
              <a:spcBef>
                <a:spcPts val="0"/>
              </a:spcBef>
              <a:spcAft>
                <a:spcPts val="0"/>
              </a:spcAft>
              <a:buFont typeface="Wingdings" panose="05000000000000000000" pitchFamily="2" charset="2"/>
              <a:buChar char="Ø"/>
            </a:pPr>
            <a:r>
              <a:rPr lang="en-US" dirty="0"/>
              <a:t>Used as cache </a:t>
            </a:r>
            <a:r>
              <a:rPr lang="en-US" dirty="0" smtClean="0"/>
              <a:t>memory</a:t>
            </a:r>
            <a:endParaRPr lang="en-US" dirty="0"/>
          </a:p>
          <a:p>
            <a:pPr>
              <a:spcBef>
                <a:spcPts val="0"/>
              </a:spcBef>
              <a:spcAft>
                <a:spcPts val="0"/>
              </a:spcAft>
              <a:buFont typeface="Wingdings" panose="05000000000000000000" pitchFamily="2" charset="2"/>
              <a:buChar char="Ø"/>
            </a:pPr>
            <a:r>
              <a:rPr lang="en-US" dirty="0" smtClean="0"/>
              <a:t>Expensive</a:t>
            </a:r>
            <a:endParaRPr lang="en-US" dirty="0"/>
          </a:p>
        </p:txBody>
      </p:sp>
    </p:spTree>
    <p:extLst>
      <p:ext uri="{BB962C8B-B14F-4D97-AF65-F5344CB8AC3E}">
        <p14:creationId xmlns:p14="http://schemas.microsoft.com/office/powerpoint/2010/main" xmlns="" val="146943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RAM (DRAM)</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 DRAM </a:t>
            </a:r>
            <a:r>
              <a:rPr lang="en-US" dirty="0"/>
              <a:t>is used for most system memory as it is cheap and small</a:t>
            </a:r>
            <a:r>
              <a:rPr lang="en-US" dirty="0" smtClean="0"/>
              <a:t>.</a:t>
            </a:r>
          </a:p>
          <a:p>
            <a:pPr>
              <a:buFont typeface="Wingdings" panose="05000000000000000000" pitchFamily="2" charset="2"/>
              <a:buChar char="Ø"/>
            </a:pPr>
            <a:r>
              <a:rPr lang="en-US" dirty="0"/>
              <a:t> All DRAMs are made up of memory cells, which are composed of one capacitor and one transistor</a:t>
            </a:r>
            <a:r>
              <a:rPr lang="en-US" dirty="0" smtClean="0"/>
              <a:t>.</a:t>
            </a:r>
          </a:p>
          <a:p>
            <a:pPr marL="0" indent="0">
              <a:buNone/>
            </a:pPr>
            <a:r>
              <a:rPr lang="en-US" dirty="0" smtClean="0"/>
              <a:t> Characteristics </a:t>
            </a:r>
            <a:r>
              <a:rPr lang="en-US" dirty="0"/>
              <a:t>of Dynamic </a:t>
            </a:r>
            <a:r>
              <a:rPr lang="en-US" dirty="0" smtClean="0"/>
              <a:t>RAM…..</a:t>
            </a:r>
          </a:p>
          <a:p>
            <a:pPr>
              <a:spcBef>
                <a:spcPts val="0"/>
              </a:spcBef>
              <a:spcAft>
                <a:spcPts val="0"/>
              </a:spcAft>
              <a:buFont typeface="Wingdings" panose="05000000000000000000" pitchFamily="2" charset="2"/>
              <a:buChar char="Ø"/>
            </a:pPr>
            <a:endParaRPr lang="en-US" dirty="0"/>
          </a:p>
          <a:p>
            <a:pPr>
              <a:spcBef>
                <a:spcPts val="0"/>
              </a:spcBef>
              <a:spcAft>
                <a:spcPts val="0"/>
              </a:spcAft>
              <a:buFont typeface="Wingdings" panose="05000000000000000000" pitchFamily="2" charset="2"/>
              <a:buChar char="Ø"/>
            </a:pPr>
            <a:endParaRPr lang="en-US" dirty="0" smtClean="0"/>
          </a:p>
          <a:p>
            <a:pPr>
              <a:spcBef>
                <a:spcPts val="0"/>
              </a:spcBef>
              <a:spcAft>
                <a:spcPts val="0"/>
              </a:spcAft>
              <a:buFont typeface="Wingdings" panose="05000000000000000000" pitchFamily="2" charset="2"/>
              <a:buChar char="Ø"/>
            </a:pPr>
            <a:r>
              <a:rPr lang="en-US" dirty="0" smtClean="0"/>
              <a:t>Slower </a:t>
            </a:r>
            <a:r>
              <a:rPr lang="en-US" dirty="0"/>
              <a:t>as compared to SRAM</a:t>
            </a:r>
          </a:p>
          <a:p>
            <a:pPr>
              <a:spcBef>
                <a:spcPts val="0"/>
              </a:spcBef>
              <a:spcAft>
                <a:spcPts val="0"/>
              </a:spcAft>
              <a:buFont typeface="Wingdings" panose="05000000000000000000" pitchFamily="2" charset="2"/>
              <a:buChar char="Ø"/>
            </a:pPr>
            <a:r>
              <a:rPr lang="en-US" dirty="0"/>
              <a:t>Used as RAM</a:t>
            </a:r>
          </a:p>
          <a:p>
            <a:pPr>
              <a:spcBef>
                <a:spcPts val="0"/>
              </a:spcBef>
              <a:spcAft>
                <a:spcPts val="0"/>
              </a:spcAft>
              <a:buFont typeface="Wingdings" panose="05000000000000000000" pitchFamily="2" charset="2"/>
              <a:buChar char="Ø"/>
            </a:pPr>
            <a:r>
              <a:rPr lang="en-US" dirty="0" smtClean="0"/>
              <a:t>Less expensive</a:t>
            </a:r>
            <a:endParaRPr lang="en-US" dirty="0"/>
          </a:p>
        </p:txBody>
      </p:sp>
      <p:pic>
        <p:nvPicPr>
          <p:cNvPr id="4" name="Picture 3"/>
          <p:cNvPicPr>
            <a:picLocks noChangeAspect="1"/>
          </p:cNvPicPr>
          <p:nvPr/>
        </p:nvPicPr>
        <p:blipFill>
          <a:blip r:embed="rId2"/>
          <a:stretch>
            <a:fillRect/>
          </a:stretch>
        </p:blipFill>
        <p:spPr>
          <a:xfrm rot="20078192">
            <a:off x="6322818" y="3349443"/>
            <a:ext cx="3643766" cy="1015941"/>
          </a:xfrm>
          <a:prstGeom prst="rect">
            <a:avLst/>
          </a:prstGeom>
        </p:spPr>
      </p:pic>
      <p:pic>
        <p:nvPicPr>
          <p:cNvPr id="5" name="Picture 4"/>
          <p:cNvPicPr>
            <a:picLocks noChangeAspect="1"/>
          </p:cNvPicPr>
          <p:nvPr/>
        </p:nvPicPr>
        <p:blipFill>
          <a:blip r:embed="rId3"/>
          <a:stretch>
            <a:fillRect/>
          </a:stretch>
        </p:blipFill>
        <p:spPr>
          <a:xfrm rot="20543864">
            <a:off x="7470084" y="4231464"/>
            <a:ext cx="3814829" cy="1384360"/>
          </a:xfrm>
          <a:prstGeom prst="rect">
            <a:avLst/>
          </a:prstGeom>
        </p:spPr>
      </p:pic>
    </p:spTree>
    <p:extLst>
      <p:ext uri="{BB962C8B-B14F-4D97-AF65-F5344CB8AC3E}">
        <p14:creationId xmlns:p14="http://schemas.microsoft.com/office/powerpoint/2010/main" xmlns="" val="789990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21459" y="0"/>
            <a:ext cx="9738461" cy="6156101"/>
          </a:xfrm>
          <a:prstGeom prst="rect">
            <a:avLst/>
          </a:prstGeom>
        </p:spPr>
      </p:pic>
    </p:spTree>
    <p:extLst>
      <p:ext uri="{BB962C8B-B14F-4D97-AF65-F5344CB8AC3E}">
        <p14:creationId xmlns:p14="http://schemas.microsoft.com/office/powerpoint/2010/main" xmlns="" val="2143774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NVRAM</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Nonvolatile </a:t>
            </a:r>
            <a:r>
              <a:rPr lang="en-US" dirty="0"/>
              <a:t>(sometimes written as "non-volatile") storage (NVS) - also known as nonvolatile memory or nonvolatile random access memory (NVRAM</a:t>
            </a:r>
            <a:r>
              <a:rPr lang="en-US" dirty="0" smtClean="0"/>
              <a:t>).</a:t>
            </a:r>
          </a:p>
          <a:p>
            <a:pPr>
              <a:buFont typeface="Wingdings" panose="05000000000000000000" pitchFamily="2" charset="2"/>
              <a:buChar char="Ø"/>
            </a:pPr>
            <a:r>
              <a:rPr lang="en-US" dirty="0"/>
              <a:t>I</a:t>
            </a:r>
            <a:r>
              <a:rPr lang="en-US" dirty="0" smtClean="0"/>
              <a:t>s </a:t>
            </a:r>
            <a:r>
              <a:rPr lang="en-US" dirty="0"/>
              <a:t>a form of static RAM whose contents are saved when a computer is turned off or loses its external power source</a:t>
            </a:r>
            <a:r>
              <a:rPr lang="en-US" dirty="0" smtClean="0"/>
              <a:t>.</a:t>
            </a:r>
          </a:p>
          <a:p>
            <a:pPr>
              <a:buFont typeface="Wingdings" panose="05000000000000000000" pitchFamily="2" charset="2"/>
              <a:buChar char="Ø"/>
            </a:pPr>
            <a:r>
              <a:rPr lang="en-US" dirty="0"/>
              <a:t>NVS is implemented by providing static RAM with backup battery </a:t>
            </a:r>
            <a:r>
              <a:rPr lang="en-US" dirty="0" smtClean="0"/>
              <a:t>power.</a:t>
            </a:r>
          </a:p>
          <a:p>
            <a:pPr marL="0" indent="0">
              <a:buNone/>
            </a:pPr>
            <a:endParaRPr lang="en-US" dirty="0"/>
          </a:p>
        </p:txBody>
      </p:sp>
      <p:pic>
        <p:nvPicPr>
          <p:cNvPr id="4" name="Picture 3"/>
          <p:cNvPicPr>
            <a:picLocks noChangeAspect="1"/>
          </p:cNvPicPr>
          <p:nvPr/>
        </p:nvPicPr>
        <p:blipFill>
          <a:blip r:embed="rId2"/>
          <a:stretch>
            <a:fillRect/>
          </a:stretch>
        </p:blipFill>
        <p:spPr>
          <a:xfrm>
            <a:off x="7521261" y="3857414"/>
            <a:ext cx="3404315" cy="2070072"/>
          </a:xfrm>
          <a:prstGeom prst="rect">
            <a:avLst/>
          </a:prstGeom>
        </p:spPr>
      </p:pic>
    </p:spTree>
    <p:extLst>
      <p:ext uri="{BB962C8B-B14F-4D97-AF65-F5344CB8AC3E}">
        <p14:creationId xmlns:p14="http://schemas.microsoft.com/office/powerpoint/2010/main" xmlns="" val="619968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Secondary Memory</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This type of memory is also known as external memory or non-volatile</a:t>
            </a:r>
            <a:r>
              <a:rPr lang="en-US" dirty="0" smtClean="0"/>
              <a:t>.</a:t>
            </a:r>
          </a:p>
          <a:p>
            <a:pPr>
              <a:buFont typeface="Wingdings" panose="05000000000000000000" pitchFamily="2" charset="2"/>
              <a:buChar char="Ø"/>
            </a:pPr>
            <a:r>
              <a:rPr lang="en-US" dirty="0"/>
              <a:t>It is slower than the main memory. </a:t>
            </a:r>
            <a:endParaRPr lang="en-US" dirty="0" smtClean="0"/>
          </a:p>
          <a:p>
            <a:pPr>
              <a:buFont typeface="Wingdings" panose="05000000000000000000" pitchFamily="2" charset="2"/>
              <a:buChar char="Ø"/>
            </a:pPr>
            <a:r>
              <a:rPr lang="en-US" dirty="0" smtClean="0"/>
              <a:t>These </a:t>
            </a:r>
            <a:r>
              <a:rPr lang="en-US" dirty="0"/>
              <a:t>are used for storing data/information permanently</a:t>
            </a:r>
            <a:r>
              <a:rPr lang="en-US" dirty="0" smtClean="0"/>
              <a:t>.</a:t>
            </a:r>
          </a:p>
          <a:p>
            <a:pPr>
              <a:buFont typeface="Wingdings" panose="05000000000000000000" pitchFamily="2" charset="2"/>
              <a:buChar char="Ø"/>
            </a:pPr>
            <a:r>
              <a:rPr lang="en-US" dirty="0"/>
              <a:t>Data is permanently stored even if power is switched off.</a:t>
            </a:r>
          </a:p>
        </p:txBody>
      </p:sp>
      <p:pic>
        <p:nvPicPr>
          <p:cNvPr id="4" name="Picture 3"/>
          <p:cNvPicPr>
            <a:picLocks noChangeAspect="1"/>
          </p:cNvPicPr>
          <p:nvPr/>
        </p:nvPicPr>
        <p:blipFill>
          <a:blip r:embed="rId2"/>
          <a:stretch>
            <a:fillRect/>
          </a:stretch>
        </p:blipFill>
        <p:spPr>
          <a:xfrm>
            <a:off x="8169592" y="1904725"/>
            <a:ext cx="2986088" cy="2236851"/>
          </a:xfrm>
          <a:prstGeom prst="rect">
            <a:avLst/>
          </a:prstGeom>
        </p:spPr>
      </p:pic>
      <p:pic>
        <p:nvPicPr>
          <p:cNvPr id="5" name="Picture 4"/>
          <p:cNvPicPr>
            <a:picLocks noChangeAspect="1"/>
          </p:cNvPicPr>
          <p:nvPr/>
        </p:nvPicPr>
        <p:blipFill>
          <a:blip r:embed="rId3"/>
          <a:stretch>
            <a:fillRect/>
          </a:stretch>
        </p:blipFill>
        <p:spPr>
          <a:xfrm>
            <a:off x="5583836" y="3857414"/>
            <a:ext cx="2133600" cy="2143125"/>
          </a:xfrm>
          <a:prstGeom prst="rect">
            <a:avLst/>
          </a:prstGeom>
        </p:spPr>
      </p:pic>
    </p:spTree>
    <p:extLst>
      <p:ext uri="{BB962C8B-B14F-4D97-AF65-F5344CB8AC3E}">
        <p14:creationId xmlns:p14="http://schemas.microsoft.com/office/powerpoint/2010/main" xmlns="" val="14017227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MROM (Masked ROM)</a:t>
            </a:r>
          </a:p>
        </p:txBody>
      </p:sp>
      <p:sp>
        <p:nvSpPr>
          <p:cNvPr id="3" name="Content Placeholder 2"/>
          <p:cNvSpPr>
            <a:spLocks noGrp="1"/>
          </p:cNvSpPr>
          <p:nvPr>
            <p:ph idx="1"/>
          </p:nvPr>
        </p:nvSpPr>
        <p:spPr>
          <a:xfrm>
            <a:off x="2099256" y="2936383"/>
            <a:ext cx="7588232" cy="734097"/>
          </a:xfrm>
          <a:solidFill>
            <a:schemeClr val="accent2">
              <a:lumMod val="40000"/>
              <a:lumOff val="60000"/>
            </a:schemeClr>
          </a:solidFill>
        </p:spPr>
        <p:style>
          <a:lnRef idx="2">
            <a:schemeClr val="accent2"/>
          </a:lnRef>
          <a:fillRef idx="1">
            <a:schemeClr val="lt1"/>
          </a:fillRef>
          <a:effectRef idx="0">
            <a:schemeClr val="accent2"/>
          </a:effectRef>
          <a:fontRef idx="minor">
            <a:schemeClr val="dk1"/>
          </a:fontRef>
        </p:style>
        <p:txBody>
          <a:bodyPr/>
          <a:lstStyle/>
          <a:p>
            <a:r>
              <a:rPr lang="en-US" dirty="0"/>
              <a:t>The very first ROMs were hard-wired devices that contained a pre-programmed set of data or instructions</a:t>
            </a:r>
          </a:p>
        </p:txBody>
      </p:sp>
      <p:pic>
        <p:nvPicPr>
          <p:cNvPr id="4" name="Picture 3"/>
          <p:cNvPicPr>
            <a:picLocks noChangeAspect="1"/>
          </p:cNvPicPr>
          <p:nvPr/>
        </p:nvPicPr>
        <p:blipFill>
          <a:blip r:embed="rId2"/>
          <a:stretch>
            <a:fillRect/>
          </a:stretch>
        </p:blipFill>
        <p:spPr>
          <a:xfrm>
            <a:off x="6700971" y="4236090"/>
            <a:ext cx="2009775" cy="1266825"/>
          </a:xfrm>
          <a:prstGeom prst="rect">
            <a:avLst/>
          </a:prstGeom>
        </p:spPr>
      </p:pic>
    </p:spTree>
    <p:extLst>
      <p:ext uri="{BB962C8B-B14F-4D97-AF65-F5344CB8AC3E}">
        <p14:creationId xmlns:p14="http://schemas.microsoft.com/office/powerpoint/2010/main" xmlns="" val="225645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Instruction cycle</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solidFill>
                  <a:srgbClr val="FF0000"/>
                </a:solidFill>
              </a:rPr>
              <a:t>machine cycle</a:t>
            </a:r>
            <a:r>
              <a:rPr lang="en-US" dirty="0" smtClean="0">
                <a:solidFill>
                  <a:srgbClr val="FF0000"/>
                </a:solidFill>
              </a:rPr>
              <a:t> </a:t>
            </a:r>
            <a:r>
              <a:rPr lang="en-US" dirty="0" smtClean="0"/>
              <a:t>is a 3 process cycle that includes reading and interpreting the machine language, executing the code and then storing that code.</a:t>
            </a:r>
          </a:p>
          <a:p>
            <a:r>
              <a:rPr lang="en-US" dirty="0" smtClean="0"/>
              <a:t/>
            </a:r>
            <a:br>
              <a:rPr lang="en-US" dirty="0" smtClean="0"/>
            </a:br>
            <a:endParaRPr lang="en-US" dirty="0"/>
          </a:p>
        </p:txBody>
      </p:sp>
      <p:pic>
        <p:nvPicPr>
          <p:cNvPr id="1028" name="Picture 4" descr="machine cycle"/>
          <p:cNvPicPr>
            <a:picLocks noChangeAspect="1" noChangeArrowheads="1"/>
          </p:cNvPicPr>
          <p:nvPr/>
        </p:nvPicPr>
        <p:blipFill>
          <a:blip r:embed="rId2"/>
          <a:srcRect/>
          <a:stretch>
            <a:fillRect/>
          </a:stretch>
        </p:blipFill>
        <p:spPr bwMode="auto">
          <a:xfrm>
            <a:off x="7395823" y="2263516"/>
            <a:ext cx="2572636" cy="3942412"/>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 (Programmable Read Only Memory)</a:t>
            </a:r>
          </a:p>
        </p:txBody>
      </p:sp>
      <p:sp>
        <p:nvSpPr>
          <p:cNvPr id="3" name="Content Placeholder 2"/>
          <p:cNvSpPr>
            <a:spLocks noGrp="1"/>
          </p:cNvSpPr>
          <p:nvPr>
            <p:ph idx="1"/>
          </p:nvPr>
        </p:nvSpPr>
        <p:spPr>
          <a:xfrm>
            <a:off x="1916376" y="2605587"/>
            <a:ext cx="8420208" cy="1232317"/>
          </a:xfrm>
          <a:solidFill>
            <a:schemeClr val="accent2">
              <a:lumMod val="40000"/>
              <a:lumOff val="60000"/>
            </a:schemeClr>
          </a:solidFill>
          <a:ln>
            <a:solidFill>
              <a:schemeClr val="accent1"/>
            </a:solidFill>
          </a:ln>
        </p:spPr>
        <p:txBody>
          <a:bodyPr/>
          <a:lstStyle/>
          <a:p>
            <a:pPr>
              <a:buFont typeface="Wingdings" panose="05000000000000000000" pitchFamily="2" charset="2"/>
              <a:buChar char="Ø"/>
            </a:pPr>
            <a:r>
              <a:rPr lang="en-US" dirty="0"/>
              <a:t>PROM is read-only memory that can be modified only once by a user. The user buys a blank PROM and enters the desired contents using a PROM </a:t>
            </a:r>
            <a:r>
              <a:rPr lang="en-US" dirty="0" smtClean="0"/>
              <a:t>program.</a:t>
            </a:r>
          </a:p>
          <a:p>
            <a:pPr>
              <a:buFont typeface="Wingdings" panose="05000000000000000000" pitchFamily="2" charset="2"/>
              <a:buChar char="Ø"/>
            </a:pPr>
            <a:r>
              <a:rPr lang="en-US" dirty="0"/>
              <a:t>It can be programmed only once and is not erasable.</a:t>
            </a:r>
          </a:p>
        </p:txBody>
      </p:sp>
      <p:pic>
        <p:nvPicPr>
          <p:cNvPr id="4" name="Picture 3"/>
          <p:cNvPicPr>
            <a:picLocks noChangeAspect="1"/>
          </p:cNvPicPr>
          <p:nvPr/>
        </p:nvPicPr>
        <p:blipFill>
          <a:blip r:embed="rId2"/>
          <a:stretch>
            <a:fillRect/>
          </a:stretch>
        </p:blipFill>
        <p:spPr>
          <a:xfrm>
            <a:off x="4691197" y="4239094"/>
            <a:ext cx="2371725" cy="1419225"/>
          </a:xfrm>
          <a:prstGeom prst="rect">
            <a:avLst/>
          </a:prstGeom>
        </p:spPr>
      </p:pic>
    </p:spTree>
    <p:extLst>
      <p:ext uri="{BB962C8B-B14F-4D97-AF65-F5344CB8AC3E}">
        <p14:creationId xmlns:p14="http://schemas.microsoft.com/office/powerpoint/2010/main" xmlns="" val="2467768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EPROM (Erasable and Programmable Read Only Memory)</a:t>
            </a:r>
          </a:p>
        </p:txBody>
      </p:sp>
      <p:sp>
        <p:nvSpPr>
          <p:cNvPr id="3" name="Content Placeholder 2"/>
          <p:cNvSpPr>
            <a:spLocks noGrp="1"/>
          </p:cNvSpPr>
          <p:nvPr>
            <p:ph idx="1"/>
          </p:nvPr>
        </p:nvSpPr>
        <p:spPr>
          <a:xfrm>
            <a:off x="1482358" y="2129069"/>
            <a:ext cx="8721573" cy="923223"/>
          </a:xfrm>
          <a:solidFill>
            <a:schemeClr val="accent2">
              <a:lumMod val="40000"/>
              <a:lumOff val="60000"/>
            </a:schemeClr>
          </a:solidFill>
          <a:ln>
            <a:solidFill>
              <a:schemeClr val="accent1"/>
            </a:solidFill>
          </a:ln>
        </p:spPr>
        <p:txBody>
          <a:bodyPr/>
          <a:lstStyle/>
          <a:p>
            <a:r>
              <a:rPr lang="en-US" dirty="0" smtClean="0"/>
              <a:t>It </a:t>
            </a:r>
            <a:r>
              <a:rPr lang="en-US" dirty="0"/>
              <a:t>can be erased and re-used. B</a:t>
            </a:r>
            <a:r>
              <a:rPr lang="en-US" dirty="0" smtClean="0"/>
              <a:t>y </a:t>
            </a:r>
            <a:r>
              <a:rPr lang="en-US" dirty="0"/>
              <a:t>shining an intense ultraviolet light through a window that is designed into the memory </a:t>
            </a:r>
            <a:r>
              <a:rPr lang="en-US" dirty="0" smtClean="0"/>
              <a:t>chip help to erase data</a:t>
            </a:r>
            <a:endParaRPr lang="en-US" dirty="0"/>
          </a:p>
        </p:txBody>
      </p:sp>
      <p:pic>
        <p:nvPicPr>
          <p:cNvPr id="4" name="Picture 3"/>
          <p:cNvPicPr>
            <a:picLocks noChangeAspect="1"/>
          </p:cNvPicPr>
          <p:nvPr/>
        </p:nvPicPr>
        <p:blipFill>
          <a:blip r:embed="rId2"/>
          <a:stretch>
            <a:fillRect/>
          </a:stretch>
        </p:blipFill>
        <p:spPr>
          <a:xfrm>
            <a:off x="6881410" y="3956094"/>
            <a:ext cx="2803503" cy="2208821"/>
          </a:xfrm>
          <a:prstGeom prst="rect">
            <a:avLst/>
          </a:prstGeom>
        </p:spPr>
      </p:pic>
    </p:spTree>
    <p:extLst>
      <p:ext uri="{BB962C8B-B14F-4D97-AF65-F5344CB8AC3E}">
        <p14:creationId xmlns:p14="http://schemas.microsoft.com/office/powerpoint/2010/main" xmlns="" val="3841165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EEPROM (Electrically Erasable and Programmable Read Only Memory)</a:t>
            </a:r>
          </a:p>
        </p:txBody>
      </p:sp>
      <p:pic>
        <p:nvPicPr>
          <p:cNvPr id="4" name="Content Placeholder 3"/>
          <p:cNvPicPr>
            <a:picLocks noGrp="1" noChangeAspect="1"/>
          </p:cNvPicPr>
          <p:nvPr>
            <p:ph idx="1"/>
          </p:nvPr>
        </p:nvPicPr>
        <p:blipFill>
          <a:blip r:embed="rId2"/>
          <a:stretch>
            <a:fillRect/>
          </a:stretch>
        </p:blipFill>
        <p:spPr>
          <a:xfrm>
            <a:off x="4099351" y="2785056"/>
            <a:ext cx="2365420" cy="1774065"/>
          </a:xfrm>
          <a:prstGeom prst="rect">
            <a:avLst/>
          </a:prstGeom>
        </p:spPr>
      </p:pic>
    </p:spTree>
    <p:extLst>
      <p:ext uri="{BB962C8B-B14F-4D97-AF65-F5344CB8AC3E}">
        <p14:creationId xmlns:p14="http://schemas.microsoft.com/office/powerpoint/2010/main" xmlns="" val="2883903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Three steps of Instruction cycle</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b="1" dirty="0" smtClean="0">
                <a:solidFill>
                  <a:srgbClr val="FF0000"/>
                </a:solidFill>
              </a:rPr>
              <a:t>Fetch</a:t>
            </a:r>
            <a:r>
              <a:rPr lang="en-US" dirty="0" smtClean="0">
                <a:solidFill>
                  <a:srgbClr val="FF0000"/>
                </a:solidFill>
              </a:rPr>
              <a:t> </a:t>
            </a:r>
            <a:r>
              <a:rPr lang="en-US" dirty="0" smtClean="0"/>
              <a:t>- The control unit requests instructions from the main memory that is stored at a memory’s location as indicated by the program counter (also known as the instruction counter).</a:t>
            </a:r>
          </a:p>
          <a:p>
            <a:pPr marL="457200" indent="-457200">
              <a:buFont typeface="+mj-lt"/>
              <a:buAutoNum type="arabicPeriod"/>
            </a:pPr>
            <a:r>
              <a:rPr lang="en-US" b="1" dirty="0" smtClean="0">
                <a:solidFill>
                  <a:srgbClr val="FF0000"/>
                </a:solidFill>
              </a:rPr>
              <a:t>Decode</a:t>
            </a:r>
            <a:r>
              <a:rPr lang="en-US" dirty="0" smtClean="0"/>
              <a:t> - Received instructions are decoded in the instruction register. This involves breaking the operand field into its components based on the instruction’s operation code (</a:t>
            </a:r>
            <a:r>
              <a:rPr lang="en-US" dirty="0" err="1" smtClean="0"/>
              <a:t>opcode</a:t>
            </a:r>
            <a:r>
              <a:rPr lang="en-US" dirty="0" smtClean="0"/>
              <a:t>).</a:t>
            </a:r>
          </a:p>
          <a:p>
            <a:pPr marL="457200" indent="-457200">
              <a:buFont typeface="+mj-lt"/>
              <a:buAutoNum type="arabicPeriod"/>
            </a:pPr>
            <a:r>
              <a:rPr lang="en-US" b="1" dirty="0" smtClean="0">
                <a:solidFill>
                  <a:srgbClr val="FF0000"/>
                </a:solidFill>
              </a:rPr>
              <a:t>Execute</a:t>
            </a:r>
            <a:r>
              <a:rPr lang="en-US" dirty="0" smtClean="0"/>
              <a:t> - This involves the instruction’s </a:t>
            </a:r>
            <a:r>
              <a:rPr lang="en-US" dirty="0" err="1" smtClean="0"/>
              <a:t>opcode</a:t>
            </a:r>
            <a:r>
              <a:rPr lang="en-US" dirty="0" smtClean="0"/>
              <a:t> as it specifies the CPU operation required. The program counter indicates the instruction sequence for computer. These instructions are arranged into the instructions register and as each are executed, it increments the program counter so that the next instruction is stored in memory. Appropriate circuitry is then activated to perform the requested task. </a:t>
            </a:r>
          </a:p>
          <a:p>
            <a:pPr marL="457200" indent="-457200">
              <a:buNone/>
            </a:pPr>
            <a:r>
              <a:rPr lang="en-US" dirty="0" smtClean="0">
                <a:solidFill>
                  <a:srgbClr val="FF0000"/>
                </a:solidFill>
              </a:rPr>
              <a:t>         As soon as instructions have been executed, it restarts the machine cycle that begins the fetch step.</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a:t>
            </a:r>
            <a:endParaRPr lang="en-US" dirty="0"/>
          </a:p>
        </p:txBody>
      </p:sp>
      <p:pic>
        <p:nvPicPr>
          <p:cNvPr id="5" name="Picture 4"/>
          <p:cNvPicPr>
            <a:picLocks noChangeAspect="1"/>
          </p:cNvPicPr>
          <p:nvPr/>
        </p:nvPicPr>
        <p:blipFill>
          <a:blip r:embed="rId2"/>
          <a:stretch>
            <a:fillRect/>
          </a:stretch>
        </p:blipFill>
        <p:spPr>
          <a:xfrm>
            <a:off x="1842573" y="1978661"/>
            <a:ext cx="6395434" cy="4091940"/>
          </a:xfrm>
          <a:prstGeom prst="rect">
            <a:avLst/>
          </a:prstGeom>
        </p:spPr>
      </p:pic>
    </p:spTree>
    <p:extLst>
      <p:ext uri="{BB962C8B-B14F-4D97-AF65-F5344CB8AC3E}">
        <p14:creationId xmlns:p14="http://schemas.microsoft.com/office/powerpoint/2010/main" xmlns="" val="2028907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(Central Processing Unit)</a:t>
            </a:r>
            <a:br>
              <a:rPr lang="en-US" dirty="0"/>
            </a:b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latin typeface="Times New Roman" pitchFamily="18" charset="0"/>
                <a:cs typeface="Times New Roman" pitchFamily="18" charset="0"/>
              </a:rPr>
              <a:t> CPU </a:t>
            </a:r>
            <a:r>
              <a:rPr lang="en-US" dirty="0">
                <a:latin typeface="Times New Roman" pitchFamily="18" charset="0"/>
                <a:cs typeface="Times New Roman" pitchFamily="18" charset="0"/>
              </a:rPr>
              <a:t>is considered as the brain of the computer. </a:t>
            </a:r>
            <a:endParaRPr lang="en-US" dirty="0" smtClean="0">
              <a:latin typeface="Times New Roman" pitchFamily="18" charset="0"/>
              <a:cs typeface="Times New Roman" pitchFamily="18" charset="0"/>
            </a:endParaRPr>
          </a:p>
          <a:p>
            <a:pPr>
              <a:buFont typeface="Wingdings" panose="05000000000000000000" pitchFamily="2" charset="2"/>
              <a:buChar char="Ø"/>
            </a:pPr>
            <a:r>
              <a:rPr lang="en-US" dirty="0" smtClean="0">
                <a:latin typeface="Times New Roman" pitchFamily="18" charset="0"/>
                <a:cs typeface="Times New Roman" pitchFamily="18" charset="0"/>
              </a:rPr>
              <a:t> CPU </a:t>
            </a:r>
            <a:r>
              <a:rPr lang="en-US" dirty="0">
                <a:latin typeface="Times New Roman" pitchFamily="18" charset="0"/>
                <a:cs typeface="Times New Roman" pitchFamily="18" charset="0"/>
              </a:rPr>
              <a:t>performs all types of data processing operations. It stores data, </a:t>
            </a:r>
            <a:r>
              <a:rPr lang="en-US" dirty="0" smtClean="0">
                <a:latin typeface="Times New Roman" pitchFamily="18" charset="0"/>
                <a:cs typeface="Times New Roman" pitchFamily="18" charset="0"/>
              </a:rPr>
              <a:t>results</a:t>
            </a:r>
            <a:r>
              <a:rPr lang="en-US" dirty="0">
                <a:latin typeface="Times New Roman" pitchFamily="18" charset="0"/>
                <a:cs typeface="Times New Roman" pitchFamily="18" charset="0"/>
              </a:rPr>
              <a:t>, and instructions (program</a:t>
            </a:r>
            <a:r>
              <a:rPr lang="en-US" dirty="0" smtClean="0">
                <a:latin typeface="Times New Roman" pitchFamily="18" charset="0"/>
                <a:cs typeface="Times New Roman" pitchFamily="18" charset="0"/>
              </a:rPr>
              <a:t>).</a:t>
            </a:r>
          </a:p>
          <a:p>
            <a:pPr>
              <a:buFont typeface="Wingdings" panose="05000000000000000000" pitchFamily="2" charset="2"/>
              <a:buChar char="Ø"/>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It controls the operation of all parts of the computer</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CPU itself has the following three components </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457200" indent="-457200">
              <a:buFont typeface="+mj-lt"/>
              <a:buAutoNum type="arabicPeriod"/>
            </a:pPr>
            <a:r>
              <a:rPr lang="en-US" dirty="0">
                <a:latin typeface="Times New Roman" pitchFamily="18" charset="0"/>
                <a:cs typeface="Times New Roman" pitchFamily="18" charset="0"/>
              </a:rPr>
              <a:t>ALU (Arithmetic Logic Unit)</a:t>
            </a:r>
          </a:p>
          <a:p>
            <a:pPr marL="457200" indent="-457200">
              <a:buFont typeface="+mj-lt"/>
              <a:buAutoNum type="arabicPeriod"/>
            </a:pPr>
            <a:r>
              <a:rPr lang="en-US" dirty="0">
                <a:latin typeface="Times New Roman" pitchFamily="18" charset="0"/>
                <a:cs typeface="Times New Roman" pitchFamily="18" charset="0"/>
              </a:rPr>
              <a:t>Memory Unit</a:t>
            </a:r>
          </a:p>
          <a:p>
            <a:pPr marL="457200" indent="-457200">
              <a:buFont typeface="+mj-lt"/>
              <a:buAutoNum type="arabicPeriod"/>
            </a:pPr>
            <a:r>
              <a:rPr lang="en-US" dirty="0">
                <a:latin typeface="Times New Roman" pitchFamily="18" charset="0"/>
                <a:cs typeface="Times New Roman" pitchFamily="18" charset="0"/>
              </a:rPr>
              <a:t>Control Unit</a:t>
            </a:r>
          </a:p>
        </p:txBody>
      </p:sp>
    </p:spTree>
    <p:extLst>
      <p:ext uri="{BB962C8B-B14F-4D97-AF65-F5344CB8AC3E}">
        <p14:creationId xmlns:p14="http://schemas.microsoft.com/office/powerpoint/2010/main" xmlns="" val="10827836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or Storage Unit</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latin typeface="Times New Roman" pitchFamily="18" charset="0"/>
                <a:cs typeface="Times New Roman" pitchFamily="18" charset="0"/>
              </a:rPr>
              <a:t> This unit can store instructions, data, and intermediate results.</a:t>
            </a:r>
          </a:p>
          <a:p>
            <a:pPr>
              <a:buFont typeface="Wingdings" panose="05000000000000000000" pitchFamily="2" charset="2"/>
              <a:buChar char="Ø"/>
            </a:pPr>
            <a:r>
              <a:rPr lang="en-US" dirty="0" smtClean="0">
                <a:latin typeface="Times New Roman" pitchFamily="18" charset="0"/>
                <a:cs typeface="Times New Roman" pitchFamily="18" charset="0"/>
              </a:rPr>
              <a:t> It </a:t>
            </a:r>
            <a:r>
              <a:rPr lang="en-US" dirty="0">
                <a:latin typeface="Times New Roman" pitchFamily="18" charset="0"/>
                <a:cs typeface="Times New Roman" pitchFamily="18" charset="0"/>
              </a:rPr>
              <a:t>is also known as internal storage unit or the main memory or the primary storage or Random Access Memory (RAM</a:t>
            </a:r>
            <a:r>
              <a:rPr lang="en-US" dirty="0" smtClean="0">
                <a:latin typeface="Times New Roman" pitchFamily="18" charset="0"/>
                <a:cs typeface="Times New Roman" pitchFamily="18" charset="0"/>
              </a:rPr>
              <a:t>).</a:t>
            </a:r>
          </a:p>
          <a:p>
            <a:pPr>
              <a:buFont typeface="Wingdings" panose="05000000000000000000" pitchFamily="2" charset="2"/>
              <a:buChar char="Ø"/>
            </a:pPr>
            <a:r>
              <a:rPr lang="en-US" dirty="0" smtClean="0">
                <a:latin typeface="Times New Roman" pitchFamily="18" charset="0"/>
                <a:cs typeface="Times New Roman" pitchFamily="18" charset="0"/>
              </a:rPr>
              <a:t> Functions </a:t>
            </a:r>
            <a:r>
              <a:rPr lang="en-US" dirty="0">
                <a:latin typeface="Times New Roman" pitchFamily="18" charset="0"/>
                <a:cs typeface="Times New Roman" pitchFamily="18" charset="0"/>
              </a:rPr>
              <a:t>of the memory unit are </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457200" indent="-457200">
              <a:buFont typeface="+mj-lt"/>
              <a:buAutoNum type="arabicPeriod"/>
            </a:pPr>
            <a:r>
              <a:rPr lang="en-US" dirty="0">
                <a:latin typeface="Times New Roman" pitchFamily="18" charset="0"/>
                <a:cs typeface="Times New Roman" pitchFamily="18" charset="0"/>
              </a:rPr>
              <a:t>It stores all the data and the instructions required for processing</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457200" indent="-457200">
              <a:buFont typeface="+mj-lt"/>
              <a:buAutoNum type="arabicPeriod"/>
            </a:pPr>
            <a:r>
              <a:rPr lang="en-US" dirty="0">
                <a:latin typeface="Times New Roman" pitchFamily="18" charset="0"/>
                <a:cs typeface="Times New Roman" pitchFamily="18" charset="0"/>
              </a:rPr>
              <a:t>It stores intermediate results of processing</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457200" indent="-457200">
              <a:buFont typeface="+mj-lt"/>
              <a:buAutoNum type="arabicPeriod"/>
            </a:pPr>
            <a:r>
              <a:rPr lang="en-US" dirty="0">
                <a:latin typeface="Times New Roman" pitchFamily="18" charset="0"/>
                <a:cs typeface="Times New Roman" pitchFamily="18" charset="0"/>
              </a:rPr>
              <a:t>It stores the final results of processing before these results are released to an output device</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457200" indent="-457200">
              <a:buFont typeface="+mj-lt"/>
              <a:buAutoNum type="arabicPeriod"/>
            </a:pPr>
            <a:r>
              <a:rPr lang="en-US" dirty="0">
                <a:latin typeface="Times New Roman" pitchFamily="18" charset="0"/>
                <a:cs typeface="Times New Roman" pitchFamily="18" charset="0"/>
              </a:rPr>
              <a:t>All inputs and outputs are transmitted through the main memory.</a:t>
            </a:r>
          </a:p>
        </p:txBody>
      </p:sp>
    </p:spTree>
    <p:extLst>
      <p:ext uri="{BB962C8B-B14F-4D97-AF65-F5344CB8AC3E}">
        <p14:creationId xmlns:p14="http://schemas.microsoft.com/office/powerpoint/2010/main" xmlns="" val="2863134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Unit</a:t>
            </a:r>
            <a:endParaRPr lang="en-US" dirty="0"/>
          </a:p>
        </p:txBody>
      </p:sp>
      <p:sp>
        <p:nvSpPr>
          <p:cNvPr id="3" name="Content Placeholder 2"/>
          <p:cNvSpPr>
            <a:spLocks noGrp="1"/>
          </p:cNvSpPr>
          <p:nvPr>
            <p:ph idx="1"/>
          </p:nvPr>
        </p:nvSpPr>
        <p:spPr/>
        <p:txBody>
          <a:bodyPr>
            <a:normAutofit fontScale="92500" lnSpcReduction="10000"/>
          </a:bodyPr>
          <a:lstStyle/>
          <a:p>
            <a:r>
              <a:rPr lang="en-US" dirty="0">
                <a:latin typeface="Times New Roman" pitchFamily="18" charset="0"/>
                <a:cs typeface="Times New Roman" pitchFamily="18" charset="0"/>
              </a:rPr>
              <a:t>This unit controls the operations of all parts of the computer but does not carry out any actual data processing operations.</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Functions of this unit are </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457200" indent="-457200">
              <a:buFont typeface="+mj-lt"/>
              <a:buAutoNum type="arabicPeriod"/>
            </a:pPr>
            <a:r>
              <a:rPr lang="en-US" dirty="0">
                <a:latin typeface="Times New Roman" pitchFamily="18" charset="0"/>
                <a:cs typeface="Times New Roman" pitchFamily="18" charset="0"/>
              </a:rPr>
              <a:t>It is responsible for controlling the transfer of data and instructions among other units of a computer</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457200" indent="-457200">
              <a:buFont typeface="+mj-lt"/>
              <a:buAutoNum type="arabicPeriod"/>
            </a:pPr>
            <a:r>
              <a:rPr lang="en-US" dirty="0">
                <a:latin typeface="Times New Roman" pitchFamily="18" charset="0"/>
                <a:cs typeface="Times New Roman" pitchFamily="18" charset="0"/>
              </a:rPr>
              <a:t>It manages and coordinates all the units of the computer</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457200" indent="-457200">
              <a:buFont typeface="+mj-lt"/>
              <a:buAutoNum type="arabicPeriod"/>
            </a:pPr>
            <a:r>
              <a:rPr lang="en-US" dirty="0">
                <a:latin typeface="Times New Roman" pitchFamily="18" charset="0"/>
                <a:cs typeface="Times New Roman" pitchFamily="18" charset="0"/>
              </a:rPr>
              <a:t>It obtains the instructions from the memory, interprets them, and directs the operation of the computer</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457200" indent="-457200">
              <a:buFont typeface="+mj-lt"/>
              <a:buAutoNum type="arabicPeriod"/>
            </a:pPr>
            <a:r>
              <a:rPr lang="en-US" dirty="0">
                <a:latin typeface="Times New Roman" pitchFamily="18" charset="0"/>
                <a:cs typeface="Times New Roman" pitchFamily="18" charset="0"/>
              </a:rPr>
              <a:t>It communicates with </a:t>
            </a:r>
            <a:r>
              <a:rPr lang="en-US" dirty="0" err="1">
                <a:latin typeface="Times New Roman" pitchFamily="18" charset="0"/>
                <a:cs typeface="Times New Roman" pitchFamily="18" charset="0"/>
              </a:rPr>
              <a:t>Input/Output</a:t>
            </a:r>
            <a:r>
              <a:rPr lang="en-US" dirty="0">
                <a:latin typeface="Times New Roman" pitchFamily="18" charset="0"/>
                <a:cs typeface="Times New Roman" pitchFamily="18" charset="0"/>
              </a:rPr>
              <a:t> devices for transfer of data or results from storage</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457200" indent="-457200">
              <a:buFont typeface="+mj-lt"/>
              <a:buAutoNum type="arabicPeriod"/>
            </a:pPr>
            <a:r>
              <a:rPr lang="en-US" dirty="0">
                <a:latin typeface="Times New Roman" pitchFamily="18" charset="0"/>
                <a:cs typeface="Times New Roman" pitchFamily="18" charset="0"/>
              </a:rPr>
              <a:t>It does not process or store data.</a:t>
            </a:r>
          </a:p>
        </p:txBody>
      </p:sp>
    </p:spTree>
    <p:extLst>
      <p:ext uri="{BB962C8B-B14F-4D97-AF65-F5344CB8AC3E}">
        <p14:creationId xmlns:p14="http://schemas.microsoft.com/office/powerpoint/2010/main" xmlns="" val="6031461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ALU (Arithmetic Logic Unit)</a:t>
            </a:r>
            <a:br>
              <a:rPr lang="en-US" dirty="0"/>
            </a:b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unit consists of two subsections namely</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457200" indent="-457200">
              <a:buFont typeface="+mj-lt"/>
              <a:buAutoNum type="arabicPeriod"/>
            </a:pPr>
            <a:r>
              <a:rPr lang="en-US" dirty="0">
                <a:latin typeface="Times New Roman" pitchFamily="18" charset="0"/>
                <a:cs typeface="Times New Roman" pitchFamily="18" charset="0"/>
              </a:rPr>
              <a:t>Arithmetic Section</a:t>
            </a:r>
          </a:p>
          <a:p>
            <a:pPr marL="457200" indent="-457200">
              <a:buFont typeface="+mj-lt"/>
              <a:buAutoNum type="arabicPeriod"/>
            </a:pPr>
            <a:r>
              <a:rPr lang="en-US" dirty="0">
                <a:latin typeface="Times New Roman" pitchFamily="18" charset="0"/>
                <a:cs typeface="Times New Roman" pitchFamily="18" charset="0"/>
              </a:rPr>
              <a:t>Logic </a:t>
            </a:r>
            <a:r>
              <a:rPr lang="en-US" dirty="0" smtClean="0">
                <a:latin typeface="Times New Roman" pitchFamily="18" charset="0"/>
                <a:cs typeface="Times New Roman" pitchFamily="18" charset="0"/>
              </a:rPr>
              <a:t>Section</a:t>
            </a:r>
          </a:p>
          <a:p>
            <a:pPr marL="0" indent="0">
              <a:buNone/>
            </a:pPr>
            <a:r>
              <a:rPr lang="en-US" sz="2400" b="1" dirty="0">
                <a:solidFill>
                  <a:srgbClr val="FF0000"/>
                </a:solidFill>
                <a:latin typeface="Times New Roman" pitchFamily="18" charset="0"/>
                <a:cs typeface="Times New Roman" pitchFamily="18" charset="0"/>
              </a:rPr>
              <a:t>Arithmetic Section</a:t>
            </a:r>
          </a:p>
          <a:p>
            <a:pPr marL="0" indent="0">
              <a:buNone/>
            </a:pPr>
            <a:r>
              <a:rPr lang="en-US" dirty="0">
                <a:latin typeface="Times New Roman" pitchFamily="18" charset="0"/>
                <a:cs typeface="Times New Roman" pitchFamily="18" charset="0"/>
              </a:rPr>
              <a:t>Function of arithmetic section is to perform arithmetic operations like addition, subtraction, multiplication, and division. All complex operations are done by making repetitive use of the above operations</a:t>
            </a:r>
            <a:r>
              <a:rPr lang="en-US" dirty="0" smtClean="0">
                <a:latin typeface="Times New Roman" pitchFamily="18" charset="0"/>
                <a:cs typeface="Times New Roman" pitchFamily="18" charset="0"/>
              </a:rPr>
              <a:t>.</a:t>
            </a:r>
          </a:p>
          <a:p>
            <a:pPr marL="0" indent="0">
              <a:buNone/>
            </a:pPr>
            <a:r>
              <a:rPr lang="en-US" sz="2400" b="1" dirty="0">
                <a:solidFill>
                  <a:srgbClr val="FF0000"/>
                </a:solidFill>
                <a:latin typeface="Times New Roman" pitchFamily="18" charset="0"/>
                <a:cs typeface="Times New Roman" pitchFamily="18" charset="0"/>
              </a:rPr>
              <a:t>Logic Section</a:t>
            </a:r>
          </a:p>
          <a:p>
            <a:pPr marL="0" indent="0">
              <a:buNone/>
            </a:pPr>
            <a:r>
              <a:rPr lang="en-US" dirty="0">
                <a:latin typeface="Times New Roman" pitchFamily="18" charset="0"/>
                <a:cs typeface="Times New Roman" pitchFamily="18" charset="0"/>
              </a:rPr>
              <a:t>Function of logic section is to perform logic operations such as comparing, selecting, matching, and merging of data.</a:t>
            </a:r>
          </a:p>
        </p:txBody>
      </p:sp>
    </p:spTree>
    <p:extLst>
      <p:ext uri="{BB962C8B-B14F-4D97-AF65-F5344CB8AC3E}">
        <p14:creationId xmlns:p14="http://schemas.microsoft.com/office/powerpoint/2010/main" xmlns="" val="33895939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Functionalities </a:t>
            </a:r>
            <a:r>
              <a:rPr lang="en-US" dirty="0"/>
              <a:t>of a Computer</a:t>
            </a:r>
          </a:p>
        </p:txBody>
      </p:sp>
      <p:sp>
        <p:nvSpPr>
          <p:cNvPr id="3" name="Content Placeholder 2"/>
          <p:cNvSpPr>
            <a:spLocks noGrp="1"/>
          </p:cNvSpPr>
          <p:nvPr>
            <p:ph idx="1"/>
          </p:nvPr>
        </p:nvSpPr>
        <p:spPr/>
        <p:txBody>
          <a:bodyPr/>
          <a:lstStyle/>
          <a:p>
            <a:pPr marL="0" indent="0">
              <a:buNone/>
            </a:pPr>
            <a:r>
              <a:rPr lang="en-US" dirty="0" smtClean="0"/>
              <a:t>In </a:t>
            </a:r>
            <a:r>
              <a:rPr lang="en-US" dirty="0"/>
              <a:t>a very broad sense, any digital computer carries out the following five functions </a:t>
            </a:r>
            <a:r>
              <a:rPr lang="en-US" dirty="0" smtClean="0"/>
              <a:t>−</a:t>
            </a:r>
            <a:endParaRPr lang="en-US" dirty="0"/>
          </a:p>
          <a:p>
            <a:r>
              <a:rPr lang="en-US" dirty="0" smtClean="0"/>
              <a:t>Step </a:t>
            </a:r>
            <a:r>
              <a:rPr lang="en-US" dirty="0"/>
              <a:t>1 − Takes data as input</a:t>
            </a:r>
            <a:r>
              <a:rPr lang="en-US" dirty="0" smtClean="0"/>
              <a:t>.</a:t>
            </a:r>
            <a:endParaRPr lang="en-US" dirty="0"/>
          </a:p>
          <a:p>
            <a:r>
              <a:rPr lang="en-US" dirty="0"/>
              <a:t>Step 2 − Stores the data/instructions in its memory and uses them as required</a:t>
            </a:r>
            <a:r>
              <a:rPr lang="en-US" dirty="0" smtClean="0"/>
              <a:t>.</a:t>
            </a:r>
            <a:endParaRPr lang="en-US" dirty="0"/>
          </a:p>
          <a:p>
            <a:r>
              <a:rPr lang="en-US" dirty="0"/>
              <a:t>Step 3 − Processes the data and converts it into useful information</a:t>
            </a:r>
            <a:r>
              <a:rPr lang="en-US" dirty="0" smtClean="0"/>
              <a:t>.</a:t>
            </a:r>
            <a:endParaRPr lang="en-US" dirty="0"/>
          </a:p>
          <a:p>
            <a:r>
              <a:rPr lang="en-US" dirty="0"/>
              <a:t>Step 4 − Generates the output</a:t>
            </a:r>
            <a:r>
              <a:rPr lang="en-US" dirty="0" smtClean="0"/>
              <a:t>.</a:t>
            </a:r>
            <a:endParaRPr lang="en-US" dirty="0"/>
          </a:p>
          <a:p>
            <a:r>
              <a:rPr lang="en-US" dirty="0"/>
              <a:t>Step 5 − Controls all the above four steps.</a:t>
            </a:r>
          </a:p>
        </p:txBody>
      </p:sp>
      <p:pic>
        <p:nvPicPr>
          <p:cNvPr id="4" name="Picture 3"/>
          <p:cNvPicPr>
            <a:picLocks noChangeAspect="1"/>
          </p:cNvPicPr>
          <p:nvPr/>
        </p:nvPicPr>
        <p:blipFill>
          <a:blip r:embed="rId2"/>
          <a:stretch>
            <a:fillRect/>
          </a:stretch>
        </p:blipFill>
        <p:spPr>
          <a:xfrm>
            <a:off x="3230880" y="4552950"/>
            <a:ext cx="6582198" cy="1551518"/>
          </a:xfrm>
          <a:prstGeom prst="rect">
            <a:avLst/>
          </a:prstGeom>
        </p:spPr>
      </p:pic>
    </p:spTree>
    <p:extLst>
      <p:ext uri="{BB962C8B-B14F-4D97-AF65-F5344CB8AC3E}">
        <p14:creationId xmlns:p14="http://schemas.microsoft.com/office/powerpoint/2010/main" xmlns="" val="323767258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1731</TotalTime>
  <Words>899</Words>
  <Application>Microsoft Office PowerPoint</Application>
  <PresentationFormat>Custom</PresentationFormat>
  <Paragraphs>111</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Retrospect</vt:lpstr>
      <vt:lpstr>Computing Fundamentals</vt:lpstr>
      <vt:lpstr>Instruction cycle</vt:lpstr>
      <vt:lpstr>Three steps of Instruction cycle</vt:lpstr>
      <vt:lpstr>CPU</vt:lpstr>
      <vt:lpstr>CPU (Central Processing Unit) </vt:lpstr>
      <vt:lpstr>Memory or Storage Unit</vt:lpstr>
      <vt:lpstr>Control Unit</vt:lpstr>
      <vt:lpstr>ALU (Arithmetic Logic Unit) </vt:lpstr>
      <vt:lpstr>Overall: Functionalities of a Computer</vt:lpstr>
      <vt:lpstr>Memory</vt:lpstr>
      <vt:lpstr>Cache Memory</vt:lpstr>
      <vt:lpstr>Primary Memory (Main Memory)</vt:lpstr>
      <vt:lpstr>RAM types</vt:lpstr>
      <vt:lpstr>Static RAM (SRAM)</vt:lpstr>
      <vt:lpstr>Dynamic RAM (DRAM)</vt:lpstr>
      <vt:lpstr>Slide 16</vt:lpstr>
      <vt:lpstr>NVRAM</vt:lpstr>
      <vt:lpstr>Secondary Memory</vt:lpstr>
      <vt:lpstr>MROM (Masked ROM)</vt:lpstr>
      <vt:lpstr>PROM (Programmable Read Only Memory)</vt:lpstr>
      <vt:lpstr>EPROM (Erasable and Programmable Read Only Memory)</vt:lpstr>
      <vt:lpstr>EEPROM (Electrically Erasable and Programmable Read Only Memory)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Mahawish Fatima</dc:creator>
  <cp:lastModifiedBy>BUKC_PC</cp:lastModifiedBy>
  <cp:revision>29</cp:revision>
  <cp:lastPrinted>2017-09-20T04:06:27Z</cp:lastPrinted>
  <dcterms:created xsi:type="dcterms:W3CDTF">2017-09-14T08:58:53Z</dcterms:created>
  <dcterms:modified xsi:type="dcterms:W3CDTF">2022-11-07T03:59:07Z</dcterms:modified>
</cp:coreProperties>
</file>