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76" r:id="rId6"/>
    <p:sldId id="281" r:id="rId7"/>
    <p:sldId id="278" r:id="rId8"/>
    <p:sldId id="279" r:id="rId9"/>
    <p:sldId id="266" r:id="rId10"/>
    <p:sldId id="268" r:id="rId11"/>
    <p:sldId id="282" r:id="rId12"/>
    <p:sldId id="269" r:id="rId13"/>
    <p:sldId id="270" r:id="rId14"/>
    <p:sldId id="28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 showGuides="1">
      <p:cViewPr varScale="1">
        <p:scale>
          <a:sx n="76" d="100"/>
          <a:sy n="76" d="100"/>
        </p:scale>
        <p:origin x="126" y="8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4/15/2018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498601"/>
            <a:ext cx="8001000" cy="3298825"/>
          </a:xfrm>
        </p:spPr>
        <p:txBody>
          <a:bodyPr>
            <a:normAutofit/>
          </a:bodyPr>
          <a:lstStyle/>
          <a:p>
            <a:r>
              <a:rPr lang="en-US" dirty="0" smtClean="0"/>
              <a:t>Active &amp; Passive Voice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by </a:t>
            </a:r>
            <a:r>
              <a:rPr lang="en-US" dirty="0" smtClean="0"/>
              <a:t>Harris Masood &amp; Hamza </a:t>
            </a:r>
            <a:r>
              <a:rPr lang="en-US" dirty="0" err="1" smtClean="0"/>
              <a:t>Iftikhar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1812" y="685800"/>
            <a:ext cx="11125199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  The passive voice should be generally avoided :</a:t>
            </a:r>
          </a:p>
          <a:p>
            <a:pPr marL="0" indent="0">
              <a:buFont typeface="Arial" pitchFamily="34" charset="0"/>
              <a:buNone/>
            </a:pPr>
            <a:endParaRPr lang="en-US" sz="36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When writing news articles and stories.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When the subject of the sentence is more important than the object</a:t>
            </a:r>
            <a:r>
              <a:rPr lang="en-US" sz="3600" dirty="0" smtClean="0">
                <a:solidFill>
                  <a:srgbClr val="0070C0"/>
                </a:solidFill>
              </a:rPr>
              <a:t>.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When there needs to be a direct relationship between the subject and the verb.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685800"/>
            <a:ext cx="11125199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600" dirty="0" smtClean="0">
                <a:latin typeface="Chaparral Pro Light" panose="02060403030505090203" pitchFamily="18" charset="0"/>
              </a:rPr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9600" dirty="0">
                <a:latin typeface="Chaparral Pro Light" panose="02060403030505090203" pitchFamily="18" charset="0"/>
              </a:rPr>
              <a:t> </a:t>
            </a:r>
            <a:r>
              <a:rPr lang="en-US" sz="9600" dirty="0" smtClean="0">
                <a:latin typeface="Chaparral Pro Light" panose="02060403030505090203" pitchFamily="18" charset="0"/>
              </a:rPr>
              <a:t>          Thank You </a:t>
            </a:r>
            <a:endParaRPr lang="en-US" sz="9600" dirty="0"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Contents of the presentation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Explaining Active &amp; Passive voice</a:t>
            </a:r>
          </a:p>
          <a:p>
            <a:endParaRPr lang="en-US" dirty="0" smtClean="0"/>
          </a:p>
          <a:p>
            <a:r>
              <a:rPr lang="en-US" dirty="0" smtClean="0"/>
              <a:t>How to convert sentences between active and passive voice</a:t>
            </a:r>
          </a:p>
          <a:p>
            <a:endParaRPr lang="en-US" dirty="0" smtClean="0"/>
          </a:p>
          <a:p>
            <a:r>
              <a:rPr lang="en-US" dirty="0" smtClean="0"/>
              <a:t>When to use which and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Sentence Structure (SVO)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1" y="1600200"/>
            <a:ext cx="10057051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        The police </a:t>
            </a:r>
            <a:r>
              <a:rPr lang="en-US" dirty="0" smtClean="0">
                <a:solidFill>
                  <a:srgbClr val="00B050"/>
                </a:solidFill>
              </a:rPr>
              <a:t>arrested </a:t>
            </a:r>
            <a:r>
              <a:rPr lang="en-US" dirty="0" smtClean="0">
                <a:solidFill>
                  <a:srgbClr val="C00000"/>
                </a:solidFill>
              </a:rPr>
              <a:t>the robbers.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     (subject)         </a:t>
            </a:r>
            <a:r>
              <a:rPr lang="en-US" dirty="0" smtClean="0">
                <a:solidFill>
                  <a:srgbClr val="00B050"/>
                </a:solidFill>
              </a:rPr>
              <a:t>(verb)            </a:t>
            </a:r>
            <a:r>
              <a:rPr lang="en-US" dirty="0" smtClean="0">
                <a:solidFill>
                  <a:srgbClr val="FF0000"/>
                </a:solidFill>
              </a:rPr>
              <a:t>(object)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*A </a:t>
            </a:r>
            <a:r>
              <a:rPr lang="en-US" dirty="0" smtClean="0">
                <a:solidFill>
                  <a:srgbClr val="00B050"/>
                </a:solidFill>
              </a:rPr>
              <a:t>verb</a:t>
            </a:r>
            <a:r>
              <a:rPr lang="en-US" dirty="0" smtClean="0"/>
              <a:t> is an action. The performer of that action is called the </a:t>
            </a:r>
            <a:r>
              <a:rPr lang="en-US" dirty="0" smtClean="0">
                <a:solidFill>
                  <a:srgbClr val="00B0F0"/>
                </a:solidFill>
              </a:rPr>
              <a:t>subject, </a:t>
            </a:r>
            <a:r>
              <a:rPr lang="en-US" dirty="0" smtClean="0"/>
              <a:t>and the one on whom that action is performed is called the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69401" y="2781300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1012" y="2717800"/>
            <a:ext cx="0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31531" y="27178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Active Voice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295400"/>
            <a:ext cx="10311103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Millions </a:t>
            </a:r>
            <a:r>
              <a:rPr lang="en-US" dirty="0" smtClean="0">
                <a:solidFill>
                  <a:srgbClr val="00B0F0"/>
                </a:solidFill>
              </a:rPr>
              <a:t>of viewers </a:t>
            </a:r>
            <a:r>
              <a:rPr lang="en-US" dirty="0" smtClean="0">
                <a:solidFill>
                  <a:srgbClr val="00B050"/>
                </a:solidFill>
              </a:rPr>
              <a:t>watched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World Cup.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B0F0"/>
                </a:solidFill>
              </a:rPr>
              <a:t>(Subject)               </a:t>
            </a:r>
            <a:r>
              <a:rPr lang="en-US" dirty="0" smtClean="0">
                <a:solidFill>
                  <a:srgbClr val="00B050"/>
                </a:solidFill>
              </a:rPr>
              <a:t>(verb)                  </a:t>
            </a:r>
            <a:r>
              <a:rPr lang="en-US" dirty="0" smtClean="0">
                <a:solidFill>
                  <a:srgbClr val="FF0000"/>
                </a:solidFill>
              </a:rPr>
              <a:t>(object)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dirty="0" smtClean="0"/>
              <a:t>                Passive Voice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The World Cup </a:t>
            </a:r>
            <a:r>
              <a:rPr lang="en-US" dirty="0" smtClean="0"/>
              <a:t>was</a:t>
            </a:r>
            <a:r>
              <a:rPr lang="en-US" dirty="0" smtClean="0">
                <a:solidFill>
                  <a:srgbClr val="00B050"/>
                </a:solidFill>
              </a:rPr>
              <a:t> watched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00B0F0"/>
                </a:solidFill>
              </a:rPr>
              <a:t>millions of viewers.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(object)                     </a:t>
            </a:r>
            <a:r>
              <a:rPr lang="en-US" dirty="0" smtClean="0">
                <a:solidFill>
                  <a:srgbClr val="00B050"/>
                </a:solidFill>
              </a:rPr>
              <a:t>(verb)                     </a:t>
            </a:r>
            <a:r>
              <a:rPr lang="en-US" dirty="0" smtClean="0">
                <a:solidFill>
                  <a:srgbClr val="00B0F0"/>
                </a:solidFill>
              </a:rPr>
              <a:t>(subject)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6013" y="19431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42012" y="1905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37512" y="19050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34360" y="48006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5812" y="48006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18524" y="48768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Active to </a:t>
            </a:r>
            <a:r>
              <a:rPr lang="en-US" dirty="0"/>
              <a:t>P</a:t>
            </a:r>
            <a:r>
              <a:rPr lang="en-US" dirty="0" smtClean="0"/>
              <a:t>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Positions of the subject and the object are switched.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Auxiliary verbs and prepositions are added where necessary.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verb is converted to its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533400"/>
            <a:ext cx="7491623" cy="6324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   Active Voice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B0F0"/>
                </a:solidFill>
              </a:rPr>
              <a:t/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The storm </a:t>
            </a:r>
            <a:r>
              <a:rPr lang="en-US" sz="2400" dirty="0" smtClean="0">
                <a:solidFill>
                  <a:srgbClr val="00B050"/>
                </a:solidFill>
              </a:rPr>
              <a:t>caused </a:t>
            </a:r>
            <a:r>
              <a:rPr lang="en-US" sz="2400" dirty="0" smtClean="0">
                <a:solidFill>
                  <a:srgbClr val="FF0000"/>
                </a:solidFill>
              </a:rPr>
              <a:t>the delay of the flight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     </a:t>
            </a:r>
            <a:r>
              <a:rPr lang="en-US" sz="2400" dirty="0" smtClean="0">
                <a:solidFill>
                  <a:srgbClr val="00B0F0"/>
                </a:solidFill>
              </a:rPr>
              <a:t>(subject)        </a:t>
            </a:r>
            <a:r>
              <a:rPr lang="en-US" sz="2400" dirty="0" smtClean="0">
                <a:solidFill>
                  <a:srgbClr val="00B050"/>
                </a:solidFill>
              </a:rPr>
              <a:t>(verb)            </a:t>
            </a:r>
            <a:r>
              <a:rPr lang="en-US" sz="2400" dirty="0" smtClean="0">
                <a:solidFill>
                  <a:srgbClr val="FF0000"/>
                </a:solidFill>
              </a:rPr>
              <a:t>(object)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 </a:t>
            </a:r>
            <a:r>
              <a:rPr lang="en-US" sz="3600" dirty="0" smtClean="0"/>
              <a:t>            Passive Voice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The delay of the flight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</a:t>
            </a:r>
            <a:r>
              <a:rPr lang="en-US" sz="2400" dirty="0" smtClean="0">
                <a:solidFill>
                  <a:srgbClr val="00B050"/>
                </a:solidFill>
              </a:rPr>
              <a:t> caused </a:t>
            </a:r>
            <a:r>
              <a:rPr lang="en-US" sz="2400" dirty="0" smtClean="0">
                <a:solidFill>
                  <a:srgbClr val="1309DD"/>
                </a:solidFill>
              </a:rPr>
              <a:t>by </a:t>
            </a:r>
            <a:r>
              <a:rPr lang="en-US" sz="2400" dirty="0" smtClean="0">
                <a:solidFill>
                  <a:srgbClr val="00B0F0"/>
                </a:solidFill>
              </a:rPr>
              <a:t>the storm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(object)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h.verb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)  </a:t>
            </a:r>
            <a:r>
              <a:rPr lang="en-US" sz="2200" dirty="0" smtClean="0">
                <a:solidFill>
                  <a:srgbClr val="00B050"/>
                </a:solidFill>
              </a:rPr>
              <a:t>(</a:t>
            </a:r>
            <a:r>
              <a:rPr lang="en-US" sz="2200" dirty="0" err="1" smtClean="0">
                <a:solidFill>
                  <a:srgbClr val="00B050"/>
                </a:solidFill>
              </a:rPr>
              <a:t>m.verb</a:t>
            </a:r>
            <a:r>
              <a:rPr lang="en-US" sz="2200" dirty="0" smtClean="0">
                <a:solidFill>
                  <a:srgbClr val="00B050"/>
                </a:solidFill>
              </a:rPr>
              <a:t>)  </a:t>
            </a:r>
            <a:r>
              <a:rPr lang="en-US" sz="2200" dirty="0" smtClean="0">
                <a:solidFill>
                  <a:srgbClr val="1309DD"/>
                </a:solidFill>
              </a:rPr>
              <a:t>(preposition)  </a:t>
            </a:r>
            <a:r>
              <a:rPr lang="en-US" sz="2200" dirty="0" smtClean="0">
                <a:solidFill>
                  <a:srgbClr val="00B0F0"/>
                </a:solidFill>
              </a:rPr>
              <a:t>(subject)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4412" y="1905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56012" y="18288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37212" y="1905000"/>
            <a:ext cx="381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74812" y="5181600"/>
            <a:ext cx="609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46412" y="5181600"/>
            <a:ext cx="914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418012" y="5029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789612" y="51816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161212" y="5181600"/>
            <a:ext cx="76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752600"/>
          </a:xfrm>
        </p:spPr>
        <p:txBody>
          <a:bodyPr/>
          <a:lstStyle/>
          <a:p>
            <a:r>
              <a:rPr lang="en-US" dirty="0" smtClean="0"/>
              <a:t>Some sentences cannot be converted to the passive voice.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10157354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Sentences containing intransitive verbs cannot be converted to the passive voice.</a:t>
            </a:r>
          </a:p>
          <a:p>
            <a:pPr marL="0" indent="0"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For example: ‘The lion roared’, ‘the glass cracked’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(since these sentences do not contain an object, they cannot be converted to the passive voice)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612" y="76200"/>
            <a:ext cx="8305800" cy="16764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When to use what &amp; why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812" y="2895600"/>
            <a:ext cx="7339145" cy="3276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The active voice is used when:</a:t>
            </a:r>
            <a:endParaRPr lang="en-US" sz="3600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sentences need to be kept short and simple.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focus is on the subject.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17308" y="381000"/>
            <a:ext cx="10387303" cy="617220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    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  The </a:t>
            </a:r>
            <a:r>
              <a:rPr lang="en-US" sz="3600" dirty="0">
                <a:solidFill>
                  <a:srgbClr val="002060"/>
                </a:solidFill>
              </a:rPr>
              <a:t>p</a:t>
            </a:r>
            <a:r>
              <a:rPr lang="en-US" sz="3600" dirty="0" smtClean="0">
                <a:solidFill>
                  <a:srgbClr val="002060"/>
                </a:solidFill>
              </a:rPr>
              <a:t>assive voice is used when :</a:t>
            </a:r>
          </a:p>
          <a:p>
            <a:pPr marL="0" indent="0">
              <a:buFont typeface="Arial" pitchFamily="34" charset="0"/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The subject is unknown or irrelevant.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The subject is obvious.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The focus is on the verb or object rather than the subject.</a:t>
            </a:r>
          </a:p>
          <a:p>
            <a:pPr marL="0" indent="0">
              <a:buFont typeface="Arial" pitchFamily="34" charset="0"/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3600" dirty="0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3600" dirty="0" smtClean="0">
              <a:solidFill>
                <a:srgbClr val="00206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metadata/properties"/>
    <ds:schemaRef ds:uri="4873beb7-5857-4685-be1f-d57550cc96cc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253</TotalTime>
  <Words>343</Words>
  <Application>Microsoft Office PowerPoint</Application>
  <PresentationFormat>Custom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Chaparral Pro Light</vt:lpstr>
      <vt:lpstr>Books 16x9</vt:lpstr>
      <vt:lpstr>Active &amp; Passive Voice</vt:lpstr>
      <vt:lpstr>    Contents of the presentation</vt:lpstr>
      <vt:lpstr>      Sentence Structure (SVO)</vt:lpstr>
      <vt:lpstr>                 Active Voice</vt:lpstr>
      <vt:lpstr>Changing Active to Passive Voice</vt:lpstr>
      <vt:lpstr>               Active Voice       The storm caused the delay of the flight            (subject)        (verb)            (object)                  Passive Voice  The delay of the flight was caused by the storm   (object)  (h.verb)  (m.verb)  (preposition)  (subject)  </vt:lpstr>
      <vt:lpstr>Some sentences cannot be converted to the passive voice.</vt:lpstr>
      <vt:lpstr> When to use what &amp; why 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&amp; Passive Voice</dc:title>
  <dc:creator>Harris</dc:creator>
  <cp:lastModifiedBy>Harris</cp:lastModifiedBy>
  <cp:revision>21</cp:revision>
  <dcterms:created xsi:type="dcterms:W3CDTF">2018-04-14T20:15:45Z</dcterms:created>
  <dcterms:modified xsi:type="dcterms:W3CDTF">2018-04-15T02:13:35Z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