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Source Sans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SourceSansPr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SourceSansPro-italic.fntdata"/><Relationship Id="rId6" Type="http://schemas.openxmlformats.org/officeDocument/2006/relationships/slide" Target="slides/slide1.xml"/><Relationship Id="rId18" Type="http://schemas.openxmlformats.org/officeDocument/2006/relationships/font" Target="fonts/SourceSans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7b5cd7cb8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7b5cd7cb8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7b5cd7cb8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7b5cd7cb8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7b5cd7cb8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7b5cd7cb8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7b5cd7cb8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7b5cd7cb8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7b5cd7cb8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7b5cd7cb8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7b5cd7cb8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7b5cd7cb8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ENGLISH TENSES</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sabaqd321@gmail.com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TENSES IMPORTANT</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600">
                <a:solidFill>
                  <a:srgbClr val="202124"/>
                </a:solidFill>
                <a:highlight>
                  <a:srgbClr val="FFFFFF"/>
                </a:highlight>
                <a:latin typeface="Arial"/>
                <a:ea typeface="Arial"/>
                <a:cs typeface="Arial"/>
                <a:sym typeface="Arial"/>
              </a:rPr>
              <a:t>Each tense indicates the connection between two or more time periods or the exact time an activity occurred, which underlines the importance of English grammar tenses. </a:t>
            </a:r>
            <a:r>
              <a:rPr b="1" lang="en" sz="2600">
                <a:solidFill>
                  <a:srgbClr val="202124"/>
                </a:solidFill>
                <a:highlight>
                  <a:srgbClr val="FFFFFF"/>
                </a:highlight>
                <a:latin typeface="Arial"/>
                <a:ea typeface="Arial"/>
                <a:cs typeface="Arial"/>
                <a:sym typeface="Arial"/>
              </a:rPr>
              <a:t>They can be used to create different meanings from the same verbs and help to anchor the listener understand the meaning behind your story</a:t>
            </a:r>
            <a:r>
              <a:rPr lang="en" sz="2600">
                <a:solidFill>
                  <a:srgbClr val="202124"/>
                </a:solidFill>
                <a:highlight>
                  <a:srgbClr val="FFFFFF"/>
                </a:highlight>
                <a:latin typeface="Arial"/>
                <a:ea typeface="Arial"/>
                <a:cs typeface="Arial"/>
                <a:sym typeface="Arial"/>
              </a:rPr>
              <a:t>.</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EVERYDAY LIFE</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900">
                <a:solidFill>
                  <a:srgbClr val="202124"/>
                </a:solidFill>
                <a:highlight>
                  <a:srgbClr val="FFFFFF"/>
                </a:highlight>
                <a:latin typeface="Arial"/>
                <a:ea typeface="Arial"/>
                <a:cs typeface="Arial"/>
                <a:sym typeface="Arial"/>
              </a:rPr>
              <a:t>1)</a:t>
            </a:r>
            <a:r>
              <a:rPr b="1" lang="en" sz="2900">
                <a:solidFill>
                  <a:srgbClr val="202124"/>
                </a:solidFill>
                <a:highlight>
                  <a:srgbClr val="FFFFFF"/>
                </a:highlight>
                <a:latin typeface="Arial"/>
                <a:ea typeface="Arial"/>
                <a:cs typeface="Arial"/>
                <a:sym typeface="Arial"/>
              </a:rPr>
              <a:t>I have just reached home.</a:t>
            </a:r>
            <a:r>
              <a:rPr lang="en" sz="2900">
                <a:solidFill>
                  <a:srgbClr val="202124"/>
                </a:solidFill>
                <a:highlight>
                  <a:srgbClr val="FFFFFF"/>
                </a:highlight>
                <a:latin typeface="Arial"/>
                <a:ea typeface="Arial"/>
                <a:cs typeface="Arial"/>
                <a:sym typeface="Arial"/>
              </a:rPr>
              <a:t> 2)They have finished their project just now. 2)Present perfect tense is used for the past action having its effect in the present. If there is no effect in the present then simple past tense is used</a:t>
            </a:r>
            <a:endParaRPr sz="3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1500"/>
              </a:spcAft>
              <a:buClr>
                <a:schemeClr val="dk2"/>
              </a:buClr>
              <a:buSzPct val="34982"/>
              <a:buFont typeface="Arial"/>
              <a:buNone/>
            </a:pPr>
            <a:r>
              <a:rPr lang="en" sz="3144">
                <a:highlight>
                  <a:srgbClr val="FFFFFF"/>
                </a:highlight>
                <a:latin typeface="Arial"/>
                <a:ea typeface="Arial"/>
                <a:cs typeface="Arial"/>
                <a:sym typeface="Arial"/>
              </a:rPr>
              <a:t>Types Of Tense</a:t>
            </a:r>
            <a:endParaRPr sz="4444"/>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30000"/>
              </a:lnSpc>
              <a:spcBef>
                <a:spcPts val="0"/>
              </a:spcBef>
              <a:spcAft>
                <a:spcPts val="0"/>
              </a:spcAft>
              <a:buClr>
                <a:schemeClr val="dk2"/>
              </a:buClr>
              <a:buSzPts val="1100"/>
              <a:buFont typeface="Arial"/>
              <a:buNone/>
            </a:pPr>
            <a:r>
              <a:t/>
            </a:r>
            <a:endParaRPr b="1" sz="2600">
              <a:solidFill>
                <a:schemeClr val="dk2"/>
              </a:solidFill>
              <a:highlight>
                <a:srgbClr val="FFFFFF"/>
              </a:highlight>
              <a:latin typeface="Arial"/>
              <a:ea typeface="Arial"/>
              <a:cs typeface="Arial"/>
              <a:sym typeface="Arial"/>
            </a:endParaRPr>
          </a:p>
          <a:p>
            <a:pPr indent="0" lvl="0" marL="0" rtl="0" algn="l">
              <a:spcBef>
                <a:spcPts val="1500"/>
              </a:spcBef>
              <a:spcAft>
                <a:spcPts val="0"/>
              </a:spcAft>
              <a:buClr>
                <a:schemeClr val="dk2"/>
              </a:buClr>
              <a:buSzPts val="1100"/>
              <a:buFont typeface="Arial"/>
              <a:buNone/>
            </a:pPr>
            <a:r>
              <a:rPr lang="en" sz="2200">
                <a:solidFill>
                  <a:srgbClr val="4B4F58"/>
                </a:solidFill>
                <a:highlight>
                  <a:srgbClr val="FFFFFF"/>
                </a:highlight>
                <a:latin typeface="Verdana"/>
                <a:ea typeface="Verdana"/>
                <a:cs typeface="Verdana"/>
                <a:sym typeface="Verdana"/>
              </a:rPr>
              <a:t>There are three types of tenses in English grammar: Present Tense, Past Tense, and Future Tense.</a:t>
            </a:r>
            <a:endParaRPr sz="2200">
              <a:solidFill>
                <a:srgbClr val="4B4F58"/>
              </a:solidFill>
              <a:highlight>
                <a:srgbClr val="FFFFFF"/>
              </a:highlight>
              <a:latin typeface="Verdana"/>
              <a:ea typeface="Verdana"/>
              <a:cs typeface="Verdana"/>
              <a:sym typeface="Verdana"/>
            </a:endParaRPr>
          </a:p>
          <a:p>
            <a:pPr indent="0" lvl="0" marL="0" rtl="0" algn="l">
              <a:spcBef>
                <a:spcPts val="2000"/>
              </a:spcBef>
              <a:spcAft>
                <a:spcPts val="0"/>
              </a:spcAft>
              <a:buClr>
                <a:schemeClr val="dk2"/>
              </a:buClr>
              <a:buSzPts val="1100"/>
              <a:buFont typeface="Arial"/>
              <a:buNone/>
            </a:pPr>
            <a:r>
              <a:rPr lang="en" sz="2200">
                <a:solidFill>
                  <a:srgbClr val="4B4F58"/>
                </a:solidFill>
                <a:highlight>
                  <a:srgbClr val="FFFFFF"/>
                </a:highlight>
                <a:latin typeface="Verdana"/>
                <a:ea typeface="Verdana"/>
                <a:cs typeface="Verdana"/>
                <a:sym typeface="Verdana"/>
              </a:rPr>
              <a:t>Each Tense is further divided into four types: Indefinite Tense, Continuous Tense, Perfect Tense, and Perfect Continuous Tense</a:t>
            </a:r>
            <a:endParaRPr sz="2200">
              <a:solidFill>
                <a:srgbClr val="4B4F58"/>
              </a:solidFill>
              <a:highlight>
                <a:srgbClr val="FFFFFF"/>
              </a:highlight>
              <a:latin typeface="Verdana"/>
              <a:ea typeface="Verdana"/>
              <a:cs typeface="Verdana"/>
              <a:sym typeface="Verdana"/>
            </a:endParaRPr>
          </a:p>
          <a:p>
            <a:pPr indent="0" lvl="0" marL="0" rtl="0" algn="l">
              <a:spcBef>
                <a:spcPts val="20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47775" y="0"/>
            <a:ext cx="9239550" cy="534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0" y="-857250"/>
            <a:ext cx="8001001" cy="60007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