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893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1910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9630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2392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934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9780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282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291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196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1308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pPr/>
              <a:t>4/22/2018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6287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4/22/2018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52411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6BDBA639-2A71-4A60-A71A-FF1836F546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xmlns="" id="{5E208A8B-5EBD-4532-BE72-26414FA7CFF6}"/>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xmlns="" id="{15D09196-B338-4AB5-A71B-CFD5FFCA62BA}"/>
                </a:ext>
              </a:extLst>
            </p:cNvPr>
            <p:cNvSpPr/>
            <p:nvPr>
              <p:extLst>
                <p:ext uri="{386F3935-93C4-4BCD-93E2-E3B085C9AB24}">
                  <p16:designElem xmlns:p16="http://schemas.microsoft.com/office/powerpoint/2015/main" xmlns=""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6">
              <a:extLst>
                <a:ext uri="{FF2B5EF4-FFF2-40B4-BE49-F238E27FC236}">
                  <a16:creationId xmlns:a16="http://schemas.microsoft.com/office/drawing/2014/main" xmlns="" id="{F50B4463-128A-4677-A285-C017E6C543E0}"/>
                </a:ext>
              </a:extLst>
            </p:cNvPr>
            <p:cNvSpPr/>
            <p:nvPr>
              <p:extLst>
                <p:ext uri="{386F3935-93C4-4BCD-93E2-E3B085C9AB24}">
                  <p16:designElem xmlns:p16="http://schemas.microsoft.com/office/powerpoint/2015/main" xmlns=""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4" name="Freeform 7">
              <a:extLst>
                <a:ext uri="{FF2B5EF4-FFF2-40B4-BE49-F238E27FC236}">
                  <a16:creationId xmlns:a16="http://schemas.microsoft.com/office/drawing/2014/main" xmlns="" id="{1D9B95CD-F023-4DFA-9678-1E02713F74B7}"/>
                </a:ext>
              </a:extLst>
            </p:cNvPr>
            <p:cNvSpPr/>
            <p:nvPr>
              <p:extLst>
                <p:ext uri="{386F3935-93C4-4BCD-93E2-E3B085C9AB24}">
                  <p16:designElem xmlns:p16="http://schemas.microsoft.com/office/powerpoint/2015/main" xmlns=""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8">
              <a:extLst>
                <a:ext uri="{FF2B5EF4-FFF2-40B4-BE49-F238E27FC236}">
                  <a16:creationId xmlns:a16="http://schemas.microsoft.com/office/drawing/2014/main" xmlns="" id="{1DDF47A8-BE7B-43F3-A500-F5A4656D83BE}"/>
                </a:ext>
              </a:extLst>
            </p:cNvPr>
            <p:cNvSpPr/>
            <p:nvPr>
              <p:extLst>
                <p:ext uri="{386F3935-93C4-4BCD-93E2-E3B085C9AB24}">
                  <p16:designElem xmlns:p16="http://schemas.microsoft.com/office/powerpoint/2015/main" xmlns=""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9">
              <a:extLst>
                <a:ext uri="{FF2B5EF4-FFF2-40B4-BE49-F238E27FC236}">
                  <a16:creationId xmlns:a16="http://schemas.microsoft.com/office/drawing/2014/main" xmlns="" id="{2DD394DE-76FB-42F8-85F2-FD436F423263}"/>
                </a:ext>
              </a:extLst>
            </p:cNvPr>
            <p:cNvSpPr/>
            <p:nvPr>
              <p:extLst>
                <p:ext uri="{386F3935-93C4-4BCD-93E2-E3B085C9AB24}">
                  <p16:designElem xmlns:p16="http://schemas.microsoft.com/office/powerpoint/2015/main" xmlns=""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0">
              <a:extLst>
                <a:ext uri="{FF2B5EF4-FFF2-40B4-BE49-F238E27FC236}">
                  <a16:creationId xmlns:a16="http://schemas.microsoft.com/office/drawing/2014/main" xmlns="" id="{B95F2EFB-87E6-4400-AAF3-7EB8B4F1561C}"/>
                </a:ext>
              </a:extLst>
            </p:cNvPr>
            <p:cNvSpPr/>
            <p:nvPr>
              <p:extLst>
                <p:ext uri="{386F3935-93C4-4BCD-93E2-E3B085C9AB24}">
                  <p16:designElem xmlns:p16="http://schemas.microsoft.com/office/powerpoint/2015/main" xmlns=""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1">
              <a:extLst>
                <a:ext uri="{FF2B5EF4-FFF2-40B4-BE49-F238E27FC236}">
                  <a16:creationId xmlns:a16="http://schemas.microsoft.com/office/drawing/2014/main" xmlns="" id="{1D463476-2BC7-418C-9D6F-51444B11A722}"/>
                </a:ext>
              </a:extLst>
            </p:cNvPr>
            <p:cNvSpPr/>
            <p:nvPr>
              <p:extLst>
                <p:ext uri="{386F3935-93C4-4BCD-93E2-E3B085C9AB24}">
                  <p16:designElem xmlns:p16="http://schemas.microsoft.com/office/powerpoint/2015/main" xmlns=""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2">
              <a:extLst>
                <a:ext uri="{FF2B5EF4-FFF2-40B4-BE49-F238E27FC236}">
                  <a16:creationId xmlns:a16="http://schemas.microsoft.com/office/drawing/2014/main" xmlns="" id="{24011122-2495-478A-81BF-ABBDEA1DA803}"/>
                </a:ext>
              </a:extLst>
            </p:cNvPr>
            <p:cNvSpPr/>
            <p:nvPr>
              <p:extLst>
                <p:ext uri="{386F3935-93C4-4BCD-93E2-E3B085C9AB24}">
                  <p16:designElem xmlns:p16="http://schemas.microsoft.com/office/powerpoint/2015/main" xmlns=""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3">
              <a:extLst>
                <a:ext uri="{FF2B5EF4-FFF2-40B4-BE49-F238E27FC236}">
                  <a16:creationId xmlns:a16="http://schemas.microsoft.com/office/drawing/2014/main" xmlns="" id="{C79E87C5-E5B3-476B-B539-FC9CF4A33B72}"/>
                </a:ext>
              </a:extLst>
            </p:cNvPr>
            <p:cNvSpPr/>
            <p:nvPr>
              <p:extLst>
                <p:ext uri="{386F3935-93C4-4BCD-93E2-E3B085C9AB24}">
                  <p16:designElem xmlns:p16="http://schemas.microsoft.com/office/powerpoint/2015/main" xmlns=""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51" name="Freeform 14">
              <a:extLst>
                <a:ext uri="{FF2B5EF4-FFF2-40B4-BE49-F238E27FC236}">
                  <a16:creationId xmlns:a16="http://schemas.microsoft.com/office/drawing/2014/main" xmlns="" id="{956029CA-2B38-434D-9044-5FF3A1ECD17D}"/>
                </a:ext>
              </a:extLst>
            </p:cNvPr>
            <p:cNvSpPr/>
            <p:nvPr>
              <p:extLst>
                <p:ext uri="{386F3935-93C4-4BCD-93E2-E3B085C9AB24}">
                  <p16:designElem xmlns:p16="http://schemas.microsoft.com/office/powerpoint/2015/main" xmlns=""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52" name="Freeform 15">
              <a:extLst>
                <a:ext uri="{FF2B5EF4-FFF2-40B4-BE49-F238E27FC236}">
                  <a16:creationId xmlns:a16="http://schemas.microsoft.com/office/drawing/2014/main" xmlns="" id="{9514CFB6-E8DB-43DC-B1CD-9CC2D4B27647}"/>
                </a:ext>
              </a:extLst>
            </p:cNvPr>
            <p:cNvSpPr/>
            <p:nvPr>
              <p:extLst>
                <p:ext uri="{386F3935-93C4-4BCD-93E2-E3B085C9AB24}">
                  <p16:designElem xmlns:p16="http://schemas.microsoft.com/office/powerpoint/2015/main" xmlns=""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3" name="Freeform 16">
              <a:extLst>
                <a:ext uri="{FF2B5EF4-FFF2-40B4-BE49-F238E27FC236}">
                  <a16:creationId xmlns:a16="http://schemas.microsoft.com/office/drawing/2014/main" xmlns="" id="{BD8C1FC8-E550-45BE-9F30-822BAB3781EE}"/>
                </a:ext>
              </a:extLst>
            </p:cNvPr>
            <p:cNvSpPr/>
            <p:nvPr>
              <p:extLst>
                <p:ext uri="{386F3935-93C4-4BCD-93E2-E3B085C9AB24}">
                  <p16:designElem xmlns:p16="http://schemas.microsoft.com/office/powerpoint/2015/main" xmlns=""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17">
              <a:extLst>
                <a:ext uri="{FF2B5EF4-FFF2-40B4-BE49-F238E27FC236}">
                  <a16:creationId xmlns:a16="http://schemas.microsoft.com/office/drawing/2014/main" xmlns="" id="{D1646B5D-A7B7-41EC-9591-0E0C0F4F949D}"/>
                </a:ext>
              </a:extLst>
            </p:cNvPr>
            <p:cNvSpPr/>
            <p:nvPr>
              <p:extLst>
                <p:ext uri="{386F3935-93C4-4BCD-93E2-E3B085C9AB24}">
                  <p16:designElem xmlns:p16="http://schemas.microsoft.com/office/powerpoint/2015/main" xmlns=""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18">
              <a:extLst>
                <a:ext uri="{FF2B5EF4-FFF2-40B4-BE49-F238E27FC236}">
                  <a16:creationId xmlns:a16="http://schemas.microsoft.com/office/drawing/2014/main" xmlns="" id="{E2118E93-481E-4843-987E-378187AA37EF}"/>
                </a:ext>
              </a:extLst>
            </p:cNvPr>
            <p:cNvSpPr/>
            <p:nvPr>
              <p:extLst>
                <p:ext uri="{386F3935-93C4-4BCD-93E2-E3B085C9AB24}">
                  <p16:designElem xmlns:p16="http://schemas.microsoft.com/office/powerpoint/2015/main" xmlns=""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19">
              <a:extLst>
                <a:ext uri="{FF2B5EF4-FFF2-40B4-BE49-F238E27FC236}">
                  <a16:creationId xmlns:a16="http://schemas.microsoft.com/office/drawing/2014/main" xmlns="" id="{77038464-F4E2-47EC-A87F-18469191E3AB}"/>
                </a:ext>
              </a:extLst>
            </p:cNvPr>
            <p:cNvSpPr/>
            <p:nvPr>
              <p:extLst>
                <p:ext uri="{386F3935-93C4-4BCD-93E2-E3B085C9AB24}">
                  <p16:designElem xmlns:p16="http://schemas.microsoft.com/office/powerpoint/2015/main" xmlns=""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0">
              <a:extLst>
                <a:ext uri="{FF2B5EF4-FFF2-40B4-BE49-F238E27FC236}">
                  <a16:creationId xmlns:a16="http://schemas.microsoft.com/office/drawing/2014/main" xmlns="" id="{FB3BBEB1-E146-408F-95B7-EE2F269DE19E}"/>
                </a:ext>
              </a:extLst>
            </p:cNvPr>
            <p:cNvSpPr/>
            <p:nvPr>
              <p:extLst>
                <p:ext uri="{386F3935-93C4-4BCD-93E2-E3B085C9AB24}">
                  <p16:designElem xmlns:p16="http://schemas.microsoft.com/office/powerpoint/2015/main" xmlns=""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1">
              <a:extLst>
                <a:ext uri="{FF2B5EF4-FFF2-40B4-BE49-F238E27FC236}">
                  <a16:creationId xmlns:a16="http://schemas.microsoft.com/office/drawing/2014/main" xmlns="" id="{C765B285-56EC-47FC-B116-274EBBD61ADC}"/>
                </a:ext>
              </a:extLst>
            </p:cNvPr>
            <p:cNvSpPr/>
            <p:nvPr>
              <p:extLst>
                <p:ext uri="{386F3935-93C4-4BCD-93E2-E3B085C9AB24}">
                  <p16:designElem xmlns:p16="http://schemas.microsoft.com/office/powerpoint/2015/main" xmlns=""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2">
              <a:extLst>
                <a:ext uri="{FF2B5EF4-FFF2-40B4-BE49-F238E27FC236}">
                  <a16:creationId xmlns:a16="http://schemas.microsoft.com/office/drawing/2014/main" xmlns="" id="{CB4A6191-6913-42EA-905E-8A174AE2C994}"/>
                </a:ext>
              </a:extLst>
            </p:cNvPr>
            <p:cNvSpPr/>
            <p:nvPr>
              <p:extLst>
                <p:ext uri="{386F3935-93C4-4BCD-93E2-E3B085C9AB24}">
                  <p16:designElem xmlns:p16="http://schemas.microsoft.com/office/powerpoint/2015/main" xmlns=""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60" name="Freeform 23">
              <a:extLst>
                <a:ext uri="{FF2B5EF4-FFF2-40B4-BE49-F238E27FC236}">
                  <a16:creationId xmlns:a16="http://schemas.microsoft.com/office/drawing/2014/main" xmlns="" id="{8ADEEF92-F481-475A-845C-5E940F0D5594}"/>
                </a:ext>
              </a:extLst>
            </p:cNvPr>
            <p:cNvSpPr/>
            <p:nvPr>
              <p:extLst>
                <p:ext uri="{386F3935-93C4-4BCD-93E2-E3B085C9AB24}">
                  <p16:designElem xmlns:p16="http://schemas.microsoft.com/office/powerpoint/2015/main" xmlns=""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2" name="Freeform: Shape 61">
            <a:extLst>
              <a:ext uri="{FF2B5EF4-FFF2-40B4-BE49-F238E27FC236}">
                <a16:creationId xmlns:a16="http://schemas.microsoft.com/office/drawing/2014/main" xmlns="" id="{D9C506D7-84CB-4057-A44A-465313E785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Oval 32">
            <a:extLst>
              <a:ext uri="{FF2B5EF4-FFF2-40B4-BE49-F238E27FC236}">
                <a16:creationId xmlns:a16="http://schemas.microsoft.com/office/drawing/2014/main" xmlns="" id="{7842FC68-61FD-4700-8A22-BB8B071884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C9DCF5-0332-4ECB-BE6A-DD804E756366}"/>
              </a:ext>
            </a:extLst>
          </p:cNvPr>
          <p:cNvSpPr>
            <a:spLocks noGrp="1"/>
          </p:cNvSpPr>
          <p:nvPr>
            <p:ph type="ctrTitle"/>
          </p:nvPr>
        </p:nvSpPr>
        <p:spPr>
          <a:xfrm>
            <a:off x="2616277" y="2061838"/>
            <a:ext cx="6959446" cy="1662475"/>
          </a:xfrm>
        </p:spPr>
        <p:txBody>
          <a:bodyPr>
            <a:normAutofit/>
          </a:bodyPr>
          <a:lstStyle/>
          <a:p>
            <a:r>
              <a:rPr lang="en-US" sz="4800"/>
              <a:t>PARAGRAPH WRITING </a:t>
            </a:r>
          </a:p>
        </p:txBody>
      </p:sp>
      <p:sp>
        <p:nvSpPr>
          <p:cNvPr id="3" name="Subtitle 2">
            <a:extLst>
              <a:ext uri="{FF2B5EF4-FFF2-40B4-BE49-F238E27FC236}">
                <a16:creationId xmlns:a16="http://schemas.microsoft.com/office/drawing/2014/main" xmlns="" id="{A85E9E58-EF64-483F-B2C7-811B8F46F86B}"/>
              </a:ext>
            </a:extLst>
          </p:cNvPr>
          <p:cNvSpPr>
            <a:spLocks noGrp="1"/>
          </p:cNvSpPr>
          <p:nvPr>
            <p:ph type="subTitle" idx="1"/>
          </p:nvPr>
        </p:nvSpPr>
        <p:spPr>
          <a:xfrm>
            <a:off x="3388938" y="3783690"/>
            <a:ext cx="5414125" cy="1196717"/>
          </a:xfrm>
        </p:spPr>
        <p:txBody>
          <a:bodyPr>
            <a:normAutofit lnSpcReduction="10000"/>
          </a:bodyPr>
          <a:lstStyle/>
          <a:p>
            <a:endParaRPr lang="en-US" sz="2000" dirty="0"/>
          </a:p>
          <a:p>
            <a:endParaRPr lang="en-US" sz="2000" dirty="0"/>
          </a:p>
          <a:p>
            <a:r>
              <a:rPr lang="en-US" sz="2000" dirty="0"/>
              <a:t>			Ms. Nazish Yasin</a:t>
            </a:r>
          </a:p>
        </p:txBody>
      </p:sp>
    </p:spTree>
    <p:extLst>
      <p:ext uri="{BB962C8B-B14F-4D97-AF65-F5344CB8AC3E}">
        <p14:creationId xmlns:p14="http://schemas.microsoft.com/office/powerpoint/2010/main" xmlns="" val="93095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5627FE-0AC5-4349-AC08-45A58BEC9B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F87AAF7B-2090-475D-9C3E-FDC03DD87A88}"/>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F2DCEC33-4B31-44BC-99CB-9E4845DC4CD3}"/>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xmlns="" id="{204E0A10-D288-4B22-87A1-737B0A37D185}"/>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3" name="Freeform 7">
              <a:extLst>
                <a:ext uri="{FF2B5EF4-FFF2-40B4-BE49-F238E27FC236}">
                  <a16:creationId xmlns:a16="http://schemas.microsoft.com/office/drawing/2014/main" xmlns="" id="{9A3E042E-4911-425A-84BB-04BF90D07704}"/>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4" name="Freeform 8">
              <a:extLst>
                <a:ext uri="{FF2B5EF4-FFF2-40B4-BE49-F238E27FC236}">
                  <a16:creationId xmlns:a16="http://schemas.microsoft.com/office/drawing/2014/main" xmlns="" id="{3A49226D-3129-4C5A-9641-3D03BEEA793A}"/>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5" name="Freeform 9">
              <a:extLst>
                <a:ext uri="{FF2B5EF4-FFF2-40B4-BE49-F238E27FC236}">
                  <a16:creationId xmlns:a16="http://schemas.microsoft.com/office/drawing/2014/main" xmlns="" id="{9CC3C315-B515-4DD8-AC22-9D8417B37F20}"/>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6" name="Freeform 10">
              <a:extLst>
                <a:ext uri="{FF2B5EF4-FFF2-40B4-BE49-F238E27FC236}">
                  <a16:creationId xmlns:a16="http://schemas.microsoft.com/office/drawing/2014/main" xmlns="" id="{1A961828-F78F-4D56-A98E-037806C637B4}"/>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7" name="Freeform 11">
              <a:extLst>
                <a:ext uri="{FF2B5EF4-FFF2-40B4-BE49-F238E27FC236}">
                  <a16:creationId xmlns:a16="http://schemas.microsoft.com/office/drawing/2014/main" xmlns="" id="{739D4F9D-3728-42C1-8302-452D51321C5C}"/>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8" name="Freeform 12">
              <a:extLst>
                <a:ext uri="{FF2B5EF4-FFF2-40B4-BE49-F238E27FC236}">
                  <a16:creationId xmlns:a16="http://schemas.microsoft.com/office/drawing/2014/main" xmlns="" id="{B4D9647E-354D-4CA8-B4A7-39172E5EAC1B}"/>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9" name="Freeform 13">
              <a:extLst>
                <a:ext uri="{FF2B5EF4-FFF2-40B4-BE49-F238E27FC236}">
                  <a16:creationId xmlns:a16="http://schemas.microsoft.com/office/drawing/2014/main" xmlns="" id="{A3EC74E0-5222-4ACC-BCEC-1AA189D3BCFF}"/>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0" name="Freeform 14">
              <a:extLst>
                <a:ext uri="{FF2B5EF4-FFF2-40B4-BE49-F238E27FC236}">
                  <a16:creationId xmlns:a16="http://schemas.microsoft.com/office/drawing/2014/main" xmlns="" id="{C0AE72B4-084D-42E6-ABED-5FD4650D4B0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1" name="Freeform 15">
              <a:extLst>
                <a:ext uri="{FF2B5EF4-FFF2-40B4-BE49-F238E27FC236}">
                  <a16:creationId xmlns:a16="http://schemas.microsoft.com/office/drawing/2014/main" xmlns="" id="{C9D1F5DD-8D50-4098-8D2B-10E284752759}"/>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16">
              <a:extLst>
                <a:ext uri="{FF2B5EF4-FFF2-40B4-BE49-F238E27FC236}">
                  <a16:creationId xmlns:a16="http://schemas.microsoft.com/office/drawing/2014/main" xmlns="" id="{D48F3941-C3C7-4589-AA46-067F6BB2D06C}"/>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3" name="Freeform 17">
              <a:extLst>
                <a:ext uri="{FF2B5EF4-FFF2-40B4-BE49-F238E27FC236}">
                  <a16:creationId xmlns:a16="http://schemas.microsoft.com/office/drawing/2014/main" xmlns="" id="{C16BBE9A-4BE3-4401-82C5-8041DB14E5B6}"/>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4" name="Freeform 18">
              <a:extLst>
                <a:ext uri="{FF2B5EF4-FFF2-40B4-BE49-F238E27FC236}">
                  <a16:creationId xmlns:a16="http://schemas.microsoft.com/office/drawing/2014/main" xmlns="" id="{06180330-CCD3-4D14-A652-D60C28252D80}"/>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5" name="Freeform 19">
              <a:extLst>
                <a:ext uri="{FF2B5EF4-FFF2-40B4-BE49-F238E27FC236}">
                  <a16:creationId xmlns:a16="http://schemas.microsoft.com/office/drawing/2014/main" xmlns="" id="{616C90F6-4133-43A5-B47C-7750FE281908}"/>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6" name="Freeform 20">
              <a:extLst>
                <a:ext uri="{FF2B5EF4-FFF2-40B4-BE49-F238E27FC236}">
                  <a16:creationId xmlns:a16="http://schemas.microsoft.com/office/drawing/2014/main" xmlns="" id="{D7C03F90-E828-4414-8A53-92069FFB6868}"/>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27" name="Freeform 21">
              <a:extLst>
                <a:ext uri="{FF2B5EF4-FFF2-40B4-BE49-F238E27FC236}">
                  <a16:creationId xmlns:a16="http://schemas.microsoft.com/office/drawing/2014/main" xmlns="" id="{6ADDE443-75AA-4F32-A2EE-272C4347CE02}"/>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28" name="Freeform 22">
              <a:extLst>
                <a:ext uri="{FF2B5EF4-FFF2-40B4-BE49-F238E27FC236}">
                  <a16:creationId xmlns:a16="http://schemas.microsoft.com/office/drawing/2014/main" xmlns="" id="{ACD281C1-1D59-453F-A33A-D83E39EB063D}"/>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9" name="Freeform 23">
              <a:extLst>
                <a:ext uri="{FF2B5EF4-FFF2-40B4-BE49-F238E27FC236}">
                  <a16:creationId xmlns:a16="http://schemas.microsoft.com/office/drawing/2014/main" xmlns="" id="{60217FAC-29FE-4D6B-9BB4-FF41AA756556}"/>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24">
              <a:extLst>
                <a:ext uri="{FF2B5EF4-FFF2-40B4-BE49-F238E27FC236}">
                  <a16:creationId xmlns:a16="http://schemas.microsoft.com/office/drawing/2014/main" xmlns="" id="{0D3CC33A-6E36-4A72-9965-8E20FB05D10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1" name="Freeform 25">
              <a:extLst>
                <a:ext uri="{FF2B5EF4-FFF2-40B4-BE49-F238E27FC236}">
                  <a16:creationId xmlns:a16="http://schemas.microsoft.com/office/drawing/2014/main" xmlns="" id="{F128F04E-05CD-4035-A32B-6E9ABAB9314B}"/>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33" name="Rectangle 32">
            <a:extLst>
              <a:ext uri="{FF2B5EF4-FFF2-40B4-BE49-F238E27FC236}">
                <a16:creationId xmlns:a16="http://schemas.microsoft.com/office/drawing/2014/main" xmlns="" id="{BC2574CF-1D35-4994-87BD-5A3378E1A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68B6AB33-DFE6-4FE4-94FE-C9E25424AD1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32E1425-0855-4CAE-8C86-3C97867DC323}"/>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rPr>
              <a:t>What is a Paragraph?</a:t>
            </a:r>
            <a:r>
              <a:rPr lang="en-US" sz="4400">
                <a:solidFill>
                  <a:schemeClr val="tx1"/>
                </a:solidFill>
              </a:rPr>
              <a:t/>
            </a:r>
            <a:br>
              <a:rPr lang="en-US" sz="4400">
                <a:solidFill>
                  <a:schemeClr val="tx1"/>
                </a:solidFill>
              </a:rPr>
            </a:br>
            <a:endParaRPr lang="en-US" sz="4400">
              <a:solidFill>
                <a:schemeClr val="tx1"/>
              </a:solidFill>
            </a:endParaRPr>
          </a:p>
        </p:txBody>
      </p:sp>
      <p:sp>
        <p:nvSpPr>
          <p:cNvPr id="3" name="Content Placeholder 2">
            <a:extLst>
              <a:ext uri="{FF2B5EF4-FFF2-40B4-BE49-F238E27FC236}">
                <a16:creationId xmlns:a16="http://schemas.microsoft.com/office/drawing/2014/main" xmlns="" id="{5C6D9FCB-2E07-4635-9735-4BC94C3D78BD}"/>
              </a:ext>
            </a:extLst>
          </p:cNvPr>
          <p:cNvSpPr>
            <a:spLocks noGrp="1"/>
          </p:cNvSpPr>
          <p:nvPr>
            <p:ph idx="1"/>
          </p:nvPr>
        </p:nvSpPr>
        <p:spPr>
          <a:xfrm>
            <a:off x="4983164" y="960120"/>
            <a:ext cx="5511800" cy="4171278"/>
          </a:xfrm>
        </p:spPr>
        <p:txBody>
          <a:bodyPr>
            <a:normAutofit/>
          </a:bodyPr>
          <a:lstStyle/>
          <a:p>
            <a:r>
              <a:rPr lang="en-US" sz="2400" dirty="0"/>
              <a:t>Paragraphs are comprised of sentences, but not random sentences. A paragraph is a group of sentences organized around a central topic. In fact, the cardinal rule of paragraph writing is to focus on one idea. A solidly written paragraph takes its readers on a clear path, without detours. </a:t>
            </a:r>
          </a:p>
        </p:txBody>
      </p:sp>
    </p:spTree>
    <p:extLst>
      <p:ext uri="{BB962C8B-B14F-4D97-AF65-F5344CB8AC3E}">
        <p14:creationId xmlns:p14="http://schemas.microsoft.com/office/powerpoint/2010/main" xmlns="" val="44634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5627FE-0AC5-4349-AC08-45A58BEC9B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F87AAF7B-2090-475D-9C3E-FDC03DD87A88}"/>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F2DCEC33-4B31-44BC-99CB-9E4845DC4CD3}"/>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xmlns="" id="{204E0A10-D288-4B22-87A1-737B0A37D185}"/>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3" name="Freeform 7">
              <a:extLst>
                <a:ext uri="{FF2B5EF4-FFF2-40B4-BE49-F238E27FC236}">
                  <a16:creationId xmlns:a16="http://schemas.microsoft.com/office/drawing/2014/main" xmlns="" id="{9A3E042E-4911-425A-84BB-04BF90D07704}"/>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4" name="Freeform 8">
              <a:extLst>
                <a:ext uri="{FF2B5EF4-FFF2-40B4-BE49-F238E27FC236}">
                  <a16:creationId xmlns:a16="http://schemas.microsoft.com/office/drawing/2014/main" xmlns="" id="{3A49226D-3129-4C5A-9641-3D03BEEA793A}"/>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5" name="Freeform 9">
              <a:extLst>
                <a:ext uri="{FF2B5EF4-FFF2-40B4-BE49-F238E27FC236}">
                  <a16:creationId xmlns:a16="http://schemas.microsoft.com/office/drawing/2014/main" xmlns="" id="{9CC3C315-B515-4DD8-AC22-9D8417B37F20}"/>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6" name="Freeform 10">
              <a:extLst>
                <a:ext uri="{FF2B5EF4-FFF2-40B4-BE49-F238E27FC236}">
                  <a16:creationId xmlns:a16="http://schemas.microsoft.com/office/drawing/2014/main" xmlns="" id="{1A961828-F78F-4D56-A98E-037806C637B4}"/>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7" name="Freeform 11">
              <a:extLst>
                <a:ext uri="{FF2B5EF4-FFF2-40B4-BE49-F238E27FC236}">
                  <a16:creationId xmlns:a16="http://schemas.microsoft.com/office/drawing/2014/main" xmlns="" id="{739D4F9D-3728-42C1-8302-452D51321C5C}"/>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8" name="Freeform 12">
              <a:extLst>
                <a:ext uri="{FF2B5EF4-FFF2-40B4-BE49-F238E27FC236}">
                  <a16:creationId xmlns:a16="http://schemas.microsoft.com/office/drawing/2014/main" xmlns="" id="{B4D9647E-354D-4CA8-B4A7-39172E5EAC1B}"/>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9" name="Freeform 13">
              <a:extLst>
                <a:ext uri="{FF2B5EF4-FFF2-40B4-BE49-F238E27FC236}">
                  <a16:creationId xmlns:a16="http://schemas.microsoft.com/office/drawing/2014/main" xmlns="" id="{A3EC74E0-5222-4ACC-BCEC-1AA189D3BCFF}"/>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0" name="Freeform 14">
              <a:extLst>
                <a:ext uri="{FF2B5EF4-FFF2-40B4-BE49-F238E27FC236}">
                  <a16:creationId xmlns:a16="http://schemas.microsoft.com/office/drawing/2014/main" xmlns="" id="{C0AE72B4-084D-42E6-ABED-5FD4650D4B0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1" name="Freeform 15">
              <a:extLst>
                <a:ext uri="{FF2B5EF4-FFF2-40B4-BE49-F238E27FC236}">
                  <a16:creationId xmlns:a16="http://schemas.microsoft.com/office/drawing/2014/main" xmlns="" id="{C9D1F5DD-8D50-4098-8D2B-10E284752759}"/>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16">
              <a:extLst>
                <a:ext uri="{FF2B5EF4-FFF2-40B4-BE49-F238E27FC236}">
                  <a16:creationId xmlns:a16="http://schemas.microsoft.com/office/drawing/2014/main" xmlns="" id="{D48F3941-C3C7-4589-AA46-067F6BB2D06C}"/>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3" name="Freeform 17">
              <a:extLst>
                <a:ext uri="{FF2B5EF4-FFF2-40B4-BE49-F238E27FC236}">
                  <a16:creationId xmlns:a16="http://schemas.microsoft.com/office/drawing/2014/main" xmlns="" id="{C16BBE9A-4BE3-4401-82C5-8041DB14E5B6}"/>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4" name="Freeform 18">
              <a:extLst>
                <a:ext uri="{FF2B5EF4-FFF2-40B4-BE49-F238E27FC236}">
                  <a16:creationId xmlns:a16="http://schemas.microsoft.com/office/drawing/2014/main" xmlns="" id="{06180330-CCD3-4D14-A652-D60C28252D80}"/>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5" name="Freeform 19">
              <a:extLst>
                <a:ext uri="{FF2B5EF4-FFF2-40B4-BE49-F238E27FC236}">
                  <a16:creationId xmlns:a16="http://schemas.microsoft.com/office/drawing/2014/main" xmlns="" id="{616C90F6-4133-43A5-B47C-7750FE281908}"/>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6" name="Freeform 20">
              <a:extLst>
                <a:ext uri="{FF2B5EF4-FFF2-40B4-BE49-F238E27FC236}">
                  <a16:creationId xmlns:a16="http://schemas.microsoft.com/office/drawing/2014/main" xmlns="" id="{D7C03F90-E828-4414-8A53-92069FFB6868}"/>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27" name="Freeform 21">
              <a:extLst>
                <a:ext uri="{FF2B5EF4-FFF2-40B4-BE49-F238E27FC236}">
                  <a16:creationId xmlns:a16="http://schemas.microsoft.com/office/drawing/2014/main" xmlns="" id="{6ADDE443-75AA-4F32-A2EE-272C4347CE02}"/>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28" name="Freeform 22">
              <a:extLst>
                <a:ext uri="{FF2B5EF4-FFF2-40B4-BE49-F238E27FC236}">
                  <a16:creationId xmlns:a16="http://schemas.microsoft.com/office/drawing/2014/main" xmlns="" id="{ACD281C1-1D59-453F-A33A-D83E39EB063D}"/>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9" name="Freeform 23">
              <a:extLst>
                <a:ext uri="{FF2B5EF4-FFF2-40B4-BE49-F238E27FC236}">
                  <a16:creationId xmlns:a16="http://schemas.microsoft.com/office/drawing/2014/main" xmlns="" id="{60217FAC-29FE-4D6B-9BB4-FF41AA756556}"/>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24">
              <a:extLst>
                <a:ext uri="{FF2B5EF4-FFF2-40B4-BE49-F238E27FC236}">
                  <a16:creationId xmlns:a16="http://schemas.microsoft.com/office/drawing/2014/main" xmlns="" id="{0D3CC33A-6E36-4A72-9965-8E20FB05D10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1" name="Freeform 25">
              <a:extLst>
                <a:ext uri="{FF2B5EF4-FFF2-40B4-BE49-F238E27FC236}">
                  <a16:creationId xmlns:a16="http://schemas.microsoft.com/office/drawing/2014/main" xmlns="" id="{F128F04E-05CD-4035-A32B-6E9ABAB9314B}"/>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33" name="Rectangle 32">
            <a:extLst>
              <a:ext uri="{FF2B5EF4-FFF2-40B4-BE49-F238E27FC236}">
                <a16:creationId xmlns:a16="http://schemas.microsoft.com/office/drawing/2014/main" xmlns="" id="{BC2574CF-1D35-4994-87BD-5A3378E1A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68B6AB33-DFE6-4FE4-94FE-C9E25424AD1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E6E03246-BA92-4D55-8DC2-B82B0635CFC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rPr>
              <a:t>Four Essential Elements</a:t>
            </a:r>
            <a:endParaRPr lang="en-US" sz="4400">
              <a:solidFill>
                <a:schemeClr val="tx1"/>
              </a:solidFill>
            </a:endParaRPr>
          </a:p>
        </p:txBody>
      </p:sp>
      <p:sp>
        <p:nvSpPr>
          <p:cNvPr id="3" name="Content Placeholder 2">
            <a:extLst>
              <a:ext uri="{FF2B5EF4-FFF2-40B4-BE49-F238E27FC236}">
                <a16:creationId xmlns:a16="http://schemas.microsoft.com/office/drawing/2014/main" xmlns="" id="{94EE3CCA-956F-49E1-9A08-A5FD167CFC57}"/>
              </a:ext>
            </a:extLst>
          </p:cNvPr>
          <p:cNvSpPr>
            <a:spLocks noGrp="1"/>
          </p:cNvSpPr>
          <p:nvPr>
            <p:ph idx="1"/>
          </p:nvPr>
        </p:nvSpPr>
        <p:spPr>
          <a:xfrm>
            <a:off x="4983164" y="960120"/>
            <a:ext cx="5511800" cy="4171278"/>
          </a:xfrm>
        </p:spPr>
        <p:txBody>
          <a:bodyPr>
            <a:normAutofit/>
          </a:bodyPr>
          <a:lstStyle/>
          <a:p>
            <a:r>
              <a:rPr lang="en-US" dirty="0"/>
              <a:t>Paragraph writing is the foundation of all essay writing, whether the form is expository, persuasive, narrative, or creative. In order to write a good paragraph, students need to understand the four essential elements of paragraph writing and how each element contributes to the whole. </a:t>
            </a:r>
          </a:p>
          <a:p>
            <a:r>
              <a:rPr lang="en-US" dirty="0"/>
              <a:t>The four elements essential to good paragraph writing are: </a:t>
            </a:r>
            <a:r>
              <a:rPr lang="en-US" b="1" dirty="0"/>
              <a:t>unity, order coherence, </a:t>
            </a:r>
            <a:r>
              <a:rPr lang="en-US" dirty="0"/>
              <a:t>and </a:t>
            </a:r>
            <a:r>
              <a:rPr lang="en-US" b="1" dirty="0"/>
              <a:t>completeness</a:t>
            </a:r>
            <a:endParaRPr lang="en-US" dirty="0"/>
          </a:p>
        </p:txBody>
      </p:sp>
    </p:spTree>
    <p:extLst>
      <p:ext uri="{BB962C8B-B14F-4D97-AF65-F5344CB8AC3E}">
        <p14:creationId xmlns:p14="http://schemas.microsoft.com/office/powerpoint/2010/main" xmlns="" val="200666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0EF99-DD2B-47F2-8C1A-C77DA3B72FDE}"/>
              </a:ext>
            </a:extLst>
          </p:cNvPr>
          <p:cNvSpPr>
            <a:spLocks noGrp="1"/>
          </p:cNvSpPr>
          <p:nvPr>
            <p:ph type="title"/>
          </p:nvPr>
        </p:nvSpPr>
        <p:spPr>
          <a:xfrm>
            <a:off x="888631" y="2349925"/>
            <a:ext cx="3498979" cy="2456442"/>
          </a:xfrm>
        </p:spPr>
        <p:txBody>
          <a:bodyPr/>
          <a:lstStyle/>
          <a:p>
            <a:r>
              <a:rPr lang="en-US" b="1" dirty="0"/>
              <a:t>Element 1: Unity.</a:t>
            </a:r>
            <a:endParaRPr lang="en-US" dirty="0"/>
          </a:p>
        </p:txBody>
      </p:sp>
      <p:sp>
        <p:nvSpPr>
          <p:cNvPr id="3" name="Content Placeholder 2">
            <a:extLst>
              <a:ext uri="{FF2B5EF4-FFF2-40B4-BE49-F238E27FC236}">
                <a16:creationId xmlns:a16="http://schemas.microsoft.com/office/drawing/2014/main" xmlns="" id="{D2167537-2035-4BF0-97A6-29A8153DADA4}"/>
              </a:ext>
            </a:extLst>
          </p:cNvPr>
          <p:cNvSpPr>
            <a:spLocks noGrp="1"/>
          </p:cNvSpPr>
          <p:nvPr>
            <p:ph idx="1"/>
          </p:nvPr>
        </p:nvSpPr>
        <p:spPr>
          <a:xfrm>
            <a:off x="5118447" y="803186"/>
            <a:ext cx="6281873" cy="5248622"/>
          </a:xfrm>
        </p:spPr>
        <p:txBody>
          <a:bodyPr>
            <a:noAutofit/>
          </a:bodyPr>
          <a:lstStyle/>
          <a:p>
            <a:pPr lvl="0"/>
            <a:r>
              <a:rPr lang="en-US" sz="2400" dirty="0"/>
              <a:t> Unity in a paragraph begins with the topic sentence. Every paragraph has one single, controlling idea that is expressed in its topic sentence, which is typically the first sentence of the paragraph. A paragraph is unified around this main idea, with the supporting sentences providing detail and discussion. In order to write a good topic sentence, think about your theme and all the points you want to make. Decide which point drives the rest, and then write it as your topic sentence.</a:t>
            </a:r>
          </a:p>
        </p:txBody>
      </p:sp>
    </p:spTree>
    <p:extLst>
      <p:ext uri="{BB962C8B-B14F-4D97-AF65-F5344CB8AC3E}">
        <p14:creationId xmlns:p14="http://schemas.microsoft.com/office/powerpoint/2010/main" xmlns="" val="355465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C3A1A-3723-4A3E-B8A7-CD2A1DA6E2C8}"/>
              </a:ext>
            </a:extLst>
          </p:cNvPr>
          <p:cNvSpPr>
            <a:spLocks noGrp="1"/>
          </p:cNvSpPr>
          <p:nvPr>
            <p:ph type="title"/>
          </p:nvPr>
        </p:nvSpPr>
        <p:spPr/>
        <p:txBody>
          <a:bodyPr/>
          <a:lstStyle/>
          <a:p>
            <a:r>
              <a:rPr lang="en-US" b="1" dirty="0"/>
              <a:t>Element 2: Order.</a:t>
            </a:r>
            <a:endParaRPr lang="en-US" dirty="0"/>
          </a:p>
        </p:txBody>
      </p:sp>
      <p:sp>
        <p:nvSpPr>
          <p:cNvPr id="3" name="Content Placeholder 2">
            <a:extLst>
              <a:ext uri="{FF2B5EF4-FFF2-40B4-BE49-F238E27FC236}">
                <a16:creationId xmlns:a16="http://schemas.microsoft.com/office/drawing/2014/main" xmlns="" id="{B865C7CD-D5E5-462B-8461-D8816C8715A6}"/>
              </a:ext>
            </a:extLst>
          </p:cNvPr>
          <p:cNvSpPr>
            <a:spLocks noGrp="1"/>
          </p:cNvSpPr>
          <p:nvPr>
            <p:ph idx="1"/>
          </p:nvPr>
        </p:nvSpPr>
        <p:spPr/>
        <p:txBody>
          <a:bodyPr/>
          <a:lstStyle/>
          <a:p>
            <a:r>
              <a:rPr lang="en-US" sz="2400" dirty="0"/>
              <a:t>Order refers to the way you organize your supporting sentences. Whether you choose chronological order, order of importance, or another logical presentation of detail, a solid paragraph always has a definite organization. In a well-ordered paragraph, the reader follows along easily, aided by the pattern you’ve established. Order helps the reader grasp your meaning and avoid confusion.</a:t>
            </a:r>
          </a:p>
          <a:p>
            <a:endParaRPr lang="en-US" dirty="0"/>
          </a:p>
        </p:txBody>
      </p:sp>
    </p:spTree>
    <p:extLst>
      <p:ext uri="{BB962C8B-B14F-4D97-AF65-F5344CB8AC3E}">
        <p14:creationId xmlns:p14="http://schemas.microsoft.com/office/powerpoint/2010/main" xmlns="" val="335233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D08AF-B5B5-4D51-AEC8-E4BFD56AC3A5}"/>
              </a:ext>
            </a:extLst>
          </p:cNvPr>
          <p:cNvSpPr>
            <a:spLocks noGrp="1"/>
          </p:cNvSpPr>
          <p:nvPr>
            <p:ph type="title"/>
          </p:nvPr>
        </p:nvSpPr>
        <p:spPr/>
        <p:txBody>
          <a:bodyPr/>
          <a:lstStyle/>
          <a:p>
            <a:r>
              <a:rPr lang="en-US" b="1" dirty="0"/>
              <a:t>Element 3: Coherence</a:t>
            </a:r>
            <a:endParaRPr lang="en-US" dirty="0"/>
          </a:p>
        </p:txBody>
      </p:sp>
      <p:sp>
        <p:nvSpPr>
          <p:cNvPr id="3" name="Content Placeholder 2">
            <a:extLst>
              <a:ext uri="{FF2B5EF4-FFF2-40B4-BE49-F238E27FC236}">
                <a16:creationId xmlns:a16="http://schemas.microsoft.com/office/drawing/2014/main" xmlns="" id="{68FF7114-67BF-4706-AC46-C868601E6E8E}"/>
              </a:ext>
            </a:extLst>
          </p:cNvPr>
          <p:cNvSpPr>
            <a:spLocks noGrp="1"/>
          </p:cNvSpPr>
          <p:nvPr>
            <p:ph idx="1"/>
          </p:nvPr>
        </p:nvSpPr>
        <p:spPr/>
        <p:txBody>
          <a:bodyPr>
            <a:normAutofit fontScale="92500" lnSpcReduction="20000"/>
          </a:bodyPr>
          <a:lstStyle/>
          <a:p>
            <a:r>
              <a:rPr lang="en-US" sz="2600" dirty="0"/>
              <a:t>Coherence is the quality that makes your writing understandable. Sentences within a paragraph need to connect to each other and work together as a whole. One of the best ways to achieve coherency is to use transition words. These words create bridges from one sentence to the next. You can use transition words that show order (first, second, third); spatial relationships (above, below) or logic (furthermore, in addition, in fact). Also, in writing a paragraph, using a consistent verb tense and point of view are important ingredients for coherency</a:t>
            </a:r>
            <a:r>
              <a:rPr lang="en-US" sz="2600" b="1" dirty="0"/>
              <a:t>.</a:t>
            </a:r>
            <a:endParaRPr lang="en-US" sz="2600" dirty="0"/>
          </a:p>
          <a:p>
            <a:endParaRPr lang="en-US" dirty="0"/>
          </a:p>
        </p:txBody>
      </p:sp>
    </p:spTree>
    <p:extLst>
      <p:ext uri="{BB962C8B-B14F-4D97-AF65-F5344CB8AC3E}">
        <p14:creationId xmlns:p14="http://schemas.microsoft.com/office/powerpoint/2010/main" xmlns="" val="55248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46F1C-C49C-4864-BDA3-F358B18E64FF}"/>
              </a:ext>
            </a:extLst>
          </p:cNvPr>
          <p:cNvSpPr>
            <a:spLocks noGrp="1"/>
          </p:cNvSpPr>
          <p:nvPr>
            <p:ph type="title"/>
          </p:nvPr>
        </p:nvSpPr>
        <p:spPr/>
        <p:txBody>
          <a:bodyPr/>
          <a:lstStyle/>
          <a:p>
            <a:r>
              <a:rPr lang="en-US" b="1" dirty="0"/>
              <a:t>Element 4: Completeness</a:t>
            </a:r>
            <a:endParaRPr lang="en-US" dirty="0"/>
          </a:p>
        </p:txBody>
      </p:sp>
      <p:sp>
        <p:nvSpPr>
          <p:cNvPr id="3" name="Content Placeholder 2">
            <a:extLst>
              <a:ext uri="{FF2B5EF4-FFF2-40B4-BE49-F238E27FC236}">
                <a16:creationId xmlns:a16="http://schemas.microsoft.com/office/drawing/2014/main" xmlns="" id="{2C9D9E51-BDF7-4A1C-9307-D704DC6D1A0D}"/>
              </a:ext>
            </a:extLst>
          </p:cNvPr>
          <p:cNvSpPr>
            <a:spLocks noGrp="1"/>
          </p:cNvSpPr>
          <p:nvPr>
            <p:ph idx="1"/>
          </p:nvPr>
        </p:nvSpPr>
        <p:spPr/>
        <p:txBody>
          <a:bodyPr>
            <a:normAutofit fontScale="92500" lnSpcReduction="10000"/>
          </a:bodyPr>
          <a:lstStyle/>
          <a:p>
            <a:r>
              <a:rPr lang="en-US" sz="2400" dirty="0"/>
              <a:t>Completeness means a paragraph is well-developed. If all sentences clearly and sufficiently support the main idea, then your paragraph is complete. If there are not enough sentences or enough information to prove your thesis, then the paragraph is incomplete. Usually three supporting sentences, in addition to a topic sentence and concluding sentence, are needed for a paragraph to be complete. The concluding sentence or last sentence of the paragraph should summarize your main idea by reinforcing your topic sentence.</a:t>
            </a:r>
          </a:p>
          <a:p>
            <a:endParaRPr lang="en-US" dirty="0"/>
          </a:p>
        </p:txBody>
      </p:sp>
    </p:spTree>
    <p:extLst>
      <p:ext uri="{BB962C8B-B14F-4D97-AF65-F5344CB8AC3E}">
        <p14:creationId xmlns:p14="http://schemas.microsoft.com/office/powerpoint/2010/main" xmlns="" val="54096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Content Placeholder 2"/>
          <p:cNvSpPr>
            <a:spLocks noGrp="1"/>
          </p:cNvSpPr>
          <p:nvPr>
            <p:ph idx="1"/>
          </p:nvPr>
        </p:nvSpPr>
        <p:spPr/>
        <p:txBody>
          <a:bodyPr/>
          <a:lstStyle/>
          <a:p>
            <a:pPr>
              <a:buNone/>
            </a:pPr>
            <a:endParaRPr lang="en-US" dirty="0" smtClean="0"/>
          </a:p>
          <a:p>
            <a:r>
              <a:rPr lang="en-US" b="1" dirty="0" smtClean="0"/>
              <a:t>Write a paragraph of between 100 to 125 words.  </a:t>
            </a:r>
            <a:endParaRPr lang="en-US" dirty="0" smtClean="0"/>
          </a:p>
          <a:p>
            <a:r>
              <a:rPr lang="en-US" b="1" smtClean="0"/>
              <a:t>Cell </a:t>
            </a:r>
            <a:r>
              <a:rPr lang="en-US" b="1" dirty="0" smtClean="0"/>
              <a:t>phone has spoiled our new generation</a:t>
            </a:r>
            <a:endParaRPr lang="en-US" dirty="0" smtClean="0"/>
          </a:p>
          <a:p>
            <a:endParaRPr lang="en-US"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13</TotalTime>
  <Words>418</Words>
  <Application>Microsoft Office PowerPoint</Application>
  <PresentationFormat>Custom</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PARAGRAPH WRITING </vt:lpstr>
      <vt:lpstr>What is a Paragraph? </vt:lpstr>
      <vt:lpstr>Four Essential Elements</vt:lpstr>
      <vt:lpstr>Element 1: Unity.</vt:lpstr>
      <vt:lpstr>Element 2: Order.</vt:lpstr>
      <vt:lpstr>Element 3: Coherence</vt:lpstr>
      <vt:lpstr>Element 4: Completeness</vt:lpstr>
      <vt:lpstr>Class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WRITING </dc:title>
  <dc:creator>Nazish</dc:creator>
  <cp:lastModifiedBy>Nazish</cp:lastModifiedBy>
  <cp:revision>9</cp:revision>
  <dcterms:created xsi:type="dcterms:W3CDTF">2017-11-19T06:06:56Z</dcterms:created>
  <dcterms:modified xsi:type="dcterms:W3CDTF">2018-04-22T08:19:42Z</dcterms:modified>
</cp:coreProperties>
</file>