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90" r:id="rId31"/>
    <p:sldId id="287" r:id="rId32"/>
    <p:sldId id="288" r:id="rId33"/>
    <p:sldId id="289" r:id="rId34"/>
  </p:sldIdLst>
  <p:sldSz cx="9144000" cy="6858000" type="screen4x3"/>
  <p:notesSz cx="6858000" cy="9144000"/>
  <p:embeddedFontLs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85" autoAdjust="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765936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111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19914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7" name="Google Shape;16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545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6" name="Google Shape;17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3205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
        <p:nvSpPr>
          <p:cNvPr id="183" name="Google Shape;18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4" name="Google Shape;184;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1467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1" name="Google Shape;19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79584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4153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0178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1" name="Google Shape;21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5623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7" name="Google Shape;21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5402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
        <p:nvSpPr>
          <p:cNvPr id="223" name="Google Shape;22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4861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2743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6784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9" name="Google Shape;23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623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6" name="Google Shape;24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7926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0181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0" name="Google Shape;26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5391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7" name="Google Shape;26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988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26</a:t>
            </a:fld>
            <a:endParaRPr sz="1200" b="0" i="0" u="none" strike="noStrike" cap="none">
              <a:solidFill>
                <a:schemeClr val="dk1"/>
              </a:solidFill>
              <a:latin typeface="Calibri"/>
              <a:ea typeface="Calibri"/>
              <a:cs typeface="Calibri"/>
              <a:sym typeface="Calibri"/>
            </a:endParaRPr>
          </a:p>
        </p:txBody>
      </p:sp>
      <p:sp>
        <p:nvSpPr>
          <p:cNvPr id="275" name="Google Shape;27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76" name="Google Shape;2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78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1200" b="1" i="0" u="none" strike="noStrike" cap="none" dirty="0" smtClean="0">
                <a:solidFill>
                  <a:schemeClr val="dk1"/>
                </a:solidFill>
                <a:effectLst/>
                <a:latin typeface="Calibri"/>
                <a:ea typeface="Calibri"/>
                <a:cs typeface="Calibri"/>
                <a:sym typeface="Calibri"/>
              </a:rPr>
              <a:t>White Box Testing</a:t>
            </a:r>
            <a:r>
              <a:rPr lang="en-US" sz="1200" b="0" i="0" u="none" strike="noStrike" cap="none" dirty="0" smtClean="0">
                <a:solidFill>
                  <a:schemeClr val="dk1"/>
                </a:solidFill>
                <a:effectLst/>
                <a:latin typeface="Calibri"/>
                <a:ea typeface="Calibri"/>
                <a:cs typeface="Calibri"/>
                <a:sym typeface="Calibri"/>
              </a:rPr>
              <a:t> is software testing technique in which internal structure, design and coding of software are tested to verify flow of input-output and to improve design, usability and security. In white box testing, code is visible to testers so it is also called Clear box testing, Open box testing, Transparent box testing, Code-based testing and Glass box testing.</a:t>
            </a:r>
          </a:p>
          <a:p>
            <a:pPr marL="0" lvl="0" indent="0" algn="l" rtl="0">
              <a:spcBef>
                <a:spcPts val="360"/>
              </a:spcBef>
              <a:spcAft>
                <a:spcPts val="0"/>
              </a:spcAft>
              <a:buNone/>
            </a:pPr>
            <a:endParaRPr lang="en-US" sz="1200" b="0" i="0" u="none" strike="noStrike" cap="none" dirty="0" smtClean="0">
              <a:solidFill>
                <a:schemeClr val="dk1"/>
              </a:solidFill>
              <a:effectLst/>
              <a:latin typeface="Calibri"/>
              <a:cs typeface="Calibri"/>
              <a:sym typeface="Calibri"/>
            </a:endParaRPr>
          </a:p>
          <a:p>
            <a:pPr marL="0" lvl="0" indent="0" algn="l" rtl="0">
              <a:spcBef>
                <a:spcPts val="360"/>
              </a:spcBef>
              <a:spcAft>
                <a:spcPts val="0"/>
              </a:spcAft>
              <a:buNone/>
            </a:pPr>
            <a:r>
              <a:rPr lang="en-US" sz="1200" b="1" i="0" u="none" strike="noStrike" cap="none" dirty="0" smtClean="0">
                <a:solidFill>
                  <a:schemeClr val="dk1"/>
                </a:solidFill>
                <a:effectLst/>
                <a:latin typeface="Calibri"/>
                <a:ea typeface="Calibri"/>
                <a:cs typeface="Calibri"/>
                <a:sym typeface="Calibri"/>
              </a:rPr>
              <a:t>Derived test cases</a:t>
            </a:r>
            <a:r>
              <a:rPr lang="en-US" sz="1200" b="0" i="0" u="none" strike="noStrike" cap="none" dirty="0" smtClean="0">
                <a:solidFill>
                  <a:schemeClr val="dk1"/>
                </a:solidFill>
                <a:effectLst/>
                <a:latin typeface="Calibri"/>
                <a:ea typeface="Calibri"/>
                <a:cs typeface="Calibri"/>
                <a:sym typeface="Calibri"/>
              </a:rPr>
              <a:t> are named after their parent </a:t>
            </a:r>
            <a:r>
              <a:rPr lang="en-US" sz="1200" b="1" i="0" u="none" strike="noStrike" cap="none" dirty="0" smtClean="0">
                <a:solidFill>
                  <a:schemeClr val="dk1"/>
                </a:solidFill>
                <a:effectLst/>
                <a:latin typeface="Calibri"/>
                <a:ea typeface="Calibri"/>
                <a:cs typeface="Calibri"/>
                <a:sym typeface="Calibri"/>
              </a:rPr>
              <a:t>test case</a:t>
            </a:r>
            <a:r>
              <a:rPr lang="en-US" sz="1200" b="0" i="0" u="none" strike="noStrike" cap="none" dirty="0" smtClean="0">
                <a:solidFill>
                  <a:schemeClr val="dk1"/>
                </a:solidFill>
                <a:effectLst/>
                <a:latin typeface="Calibri"/>
                <a:ea typeface="Calibri"/>
                <a:cs typeface="Calibri"/>
                <a:sym typeface="Calibri"/>
              </a:rPr>
              <a:t> with a numeric suffix.</a:t>
            </a:r>
            <a:endParaRPr dirty="0"/>
          </a:p>
        </p:txBody>
      </p:sp>
      <p:sp>
        <p:nvSpPr>
          <p:cNvPr id="284" name="Google Shape;28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5322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027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8" name="Google Shape;30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262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
        <p:nvSpPr>
          <p:cNvPr id="105" name="Google Shape;10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0533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1" name="Google Shape;37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359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7" name="Google Shape;37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6385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775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
        <p:nvSpPr>
          <p:cNvPr id="113" name="Google Shape;11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4" name="Google Shape;114;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2069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1" name="Google Shape;12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91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3925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423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35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
        <p:nvSpPr>
          <p:cNvPr id="153" name="Google Shape;15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4" name="Google Shape;15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647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4" name="Google Shape;74;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6"/>
        <p:cNvGrpSpPr/>
        <p:nvPr/>
      </p:nvGrpSpPr>
      <p:grpSpPr>
        <a:xfrm>
          <a:off x="0" y="0"/>
          <a:ext cx="0" cy="0"/>
          <a:chOff x="0" y="0"/>
          <a:chExt cx="0" cy="0"/>
        </a:xfrm>
      </p:grpSpPr>
      <p:sp>
        <p:nvSpPr>
          <p:cNvPr id="27" name="Google Shape;27;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b="0" i="0" u="none" strike="noStrike" cap="none">
                <a:solidFill>
                  <a:srgbClr val="898989"/>
                </a:solidFill>
                <a:latin typeface="Calibri"/>
                <a:ea typeface="Calibri"/>
                <a:cs typeface="Calibri"/>
                <a:sym typeface="Calibri"/>
              </a:defRPr>
            </a:lvl1pPr>
            <a:lvl2pPr marL="0" lvl="1" indent="0" algn="r">
              <a:spcBef>
                <a:spcPts val="0"/>
              </a:spcBef>
              <a:spcAft>
                <a:spcPts val="0"/>
              </a:spcAft>
              <a:buNone/>
              <a:defRPr sz="1200" b="0" i="0" u="none" strike="noStrike" cap="none">
                <a:solidFill>
                  <a:srgbClr val="898989"/>
                </a:solidFill>
                <a:latin typeface="Calibri"/>
                <a:ea typeface="Calibri"/>
                <a:cs typeface="Calibri"/>
                <a:sym typeface="Calibri"/>
              </a:defRPr>
            </a:lvl2pPr>
            <a:lvl3pPr marL="0" lvl="2" indent="0" algn="r">
              <a:spcBef>
                <a:spcPts val="0"/>
              </a:spcBef>
              <a:spcAft>
                <a:spcPts val="0"/>
              </a:spcAft>
              <a:buNone/>
              <a:defRPr sz="1200" b="0" i="0" u="none" strike="noStrike" cap="none">
                <a:solidFill>
                  <a:srgbClr val="898989"/>
                </a:solidFill>
                <a:latin typeface="Calibri"/>
                <a:ea typeface="Calibri"/>
                <a:cs typeface="Calibri"/>
                <a:sym typeface="Calibri"/>
              </a:defRPr>
            </a:lvl3pPr>
            <a:lvl4pPr marL="0" lvl="3" indent="0" algn="r">
              <a:spcBef>
                <a:spcPts val="0"/>
              </a:spcBef>
              <a:spcAft>
                <a:spcPts val="0"/>
              </a:spcAft>
              <a:buNone/>
              <a:defRPr sz="1200" b="0" i="0" u="none" strike="noStrike" cap="none">
                <a:solidFill>
                  <a:srgbClr val="898989"/>
                </a:solidFill>
                <a:latin typeface="Calibri"/>
                <a:ea typeface="Calibri"/>
                <a:cs typeface="Calibri"/>
                <a:sym typeface="Calibri"/>
              </a:defRPr>
            </a:lvl4pPr>
            <a:lvl5pPr marL="0" lvl="4" indent="0" algn="r">
              <a:spcBef>
                <a:spcPts val="0"/>
              </a:spcBef>
              <a:spcAft>
                <a:spcPts val="0"/>
              </a:spcAft>
              <a:buNone/>
              <a:defRPr sz="1200" b="0" i="0" u="none" strike="noStrike" cap="none">
                <a:solidFill>
                  <a:srgbClr val="898989"/>
                </a:solidFill>
                <a:latin typeface="Calibri"/>
                <a:ea typeface="Calibri"/>
                <a:cs typeface="Calibri"/>
                <a:sym typeface="Calibri"/>
              </a:defRPr>
            </a:lvl5pPr>
            <a:lvl6pPr marL="0" lvl="5" indent="0" algn="r">
              <a:spcBef>
                <a:spcPts val="0"/>
              </a:spcBef>
              <a:spcAft>
                <a:spcPts val="0"/>
              </a:spcAft>
              <a:buNone/>
              <a:defRPr sz="1200" b="0" i="0" u="none" strike="noStrike" cap="none">
                <a:solidFill>
                  <a:srgbClr val="898989"/>
                </a:solidFill>
                <a:latin typeface="Calibri"/>
                <a:ea typeface="Calibri"/>
                <a:cs typeface="Calibri"/>
                <a:sym typeface="Calibri"/>
              </a:defRPr>
            </a:lvl6pPr>
            <a:lvl7pPr marL="0" lvl="6" indent="0" algn="r">
              <a:spcBef>
                <a:spcPts val="0"/>
              </a:spcBef>
              <a:spcAft>
                <a:spcPts val="0"/>
              </a:spcAft>
              <a:buNone/>
              <a:defRPr sz="1200" b="0" i="0" u="none" strike="noStrike" cap="none">
                <a:solidFill>
                  <a:srgbClr val="898989"/>
                </a:solidFill>
                <a:latin typeface="Calibri"/>
                <a:ea typeface="Calibri"/>
                <a:cs typeface="Calibri"/>
                <a:sym typeface="Calibri"/>
              </a:defRPr>
            </a:lvl7pPr>
            <a:lvl8pPr marL="0" lvl="7" indent="0" algn="r">
              <a:spcBef>
                <a:spcPts val="0"/>
              </a:spcBef>
              <a:spcAft>
                <a:spcPts val="0"/>
              </a:spcAft>
              <a:buNone/>
              <a:defRPr sz="1200" b="0" i="0" u="none" strike="noStrike" cap="none">
                <a:solidFill>
                  <a:srgbClr val="898989"/>
                </a:solidFill>
                <a:latin typeface="Calibri"/>
                <a:ea typeface="Calibri"/>
                <a:cs typeface="Calibri"/>
                <a:sym typeface="Calibri"/>
              </a:defRPr>
            </a:lvl8pPr>
            <a:lvl9pPr marL="0" lvl="8" indent="0" algn="r">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2" name="Google Shape;32;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sz="1400" b="1">
                <a:solidFill>
                  <a:srgbClr val="FFFFFF"/>
                </a:solidFill>
              </a:defRPr>
            </a:lvl1pPr>
            <a:lvl2pPr marL="0" lvl="1" indent="0" algn="ctr">
              <a:spcBef>
                <a:spcPts val="0"/>
              </a:spcBef>
              <a:spcAft>
                <a:spcPts val="0"/>
              </a:spcAft>
              <a:buNone/>
              <a:defRPr sz="1400" b="1">
                <a:solidFill>
                  <a:srgbClr val="FFFFFF"/>
                </a:solidFill>
              </a:defRPr>
            </a:lvl2pPr>
            <a:lvl3pPr marL="0" lvl="2" indent="0" algn="ctr">
              <a:spcBef>
                <a:spcPts val="0"/>
              </a:spcBef>
              <a:spcAft>
                <a:spcPts val="0"/>
              </a:spcAft>
              <a:buNone/>
              <a:defRPr sz="1400" b="1">
                <a:solidFill>
                  <a:srgbClr val="FFFFFF"/>
                </a:solidFill>
              </a:defRPr>
            </a:lvl3pPr>
            <a:lvl4pPr marL="0" lvl="3" indent="0" algn="ctr">
              <a:spcBef>
                <a:spcPts val="0"/>
              </a:spcBef>
              <a:spcAft>
                <a:spcPts val="0"/>
              </a:spcAft>
              <a:buNone/>
              <a:defRPr sz="1400" b="1">
                <a:solidFill>
                  <a:srgbClr val="FFFFFF"/>
                </a:solidFill>
              </a:defRPr>
            </a:lvl4pPr>
            <a:lvl5pPr marL="0" lvl="4" indent="0" algn="ctr">
              <a:spcBef>
                <a:spcPts val="0"/>
              </a:spcBef>
              <a:spcAft>
                <a:spcPts val="0"/>
              </a:spcAft>
              <a:buNone/>
              <a:defRPr sz="1400" b="1">
                <a:solidFill>
                  <a:srgbClr val="FFFFFF"/>
                </a:solidFill>
              </a:defRPr>
            </a:lvl5pPr>
            <a:lvl6pPr marL="0" lvl="5" indent="0" algn="ctr">
              <a:spcBef>
                <a:spcPts val="0"/>
              </a:spcBef>
              <a:spcAft>
                <a:spcPts val="0"/>
              </a:spcAft>
              <a:buNone/>
              <a:defRPr sz="1400" b="1">
                <a:solidFill>
                  <a:srgbClr val="FFFFFF"/>
                </a:solidFill>
              </a:defRPr>
            </a:lvl6pPr>
            <a:lvl7pPr marL="0" lvl="6" indent="0" algn="ctr">
              <a:spcBef>
                <a:spcPts val="0"/>
              </a:spcBef>
              <a:spcAft>
                <a:spcPts val="0"/>
              </a:spcAft>
              <a:buNone/>
              <a:defRPr sz="1400" b="1">
                <a:solidFill>
                  <a:srgbClr val="FFFFFF"/>
                </a:solidFill>
              </a:defRPr>
            </a:lvl7pPr>
            <a:lvl8pPr marL="0" lvl="7" indent="0" algn="ctr">
              <a:spcBef>
                <a:spcPts val="0"/>
              </a:spcBef>
              <a:spcAft>
                <a:spcPts val="0"/>
              </a:spcAft>
              <a:buNone/>
              <a:defRPr sz="1400" b="1">
                <a:solidFill>
                  <a:srgbClr val="FFFFFF"/>
                </a:solidFill>
              </a:defRPr>
            </a:lvl8pPr>
            <a:lvl9pPr marL="0" lvl="8" indent="0" algn="ctr">
              <a:spcBef>
                <a:spcPts val="0"/>
              </a:spcBef>
              <a:spcAft>
                <a:spcPts val="0"/>
              </a:spcAft>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sz="1200" b="0">
              <a:solidFill>
                <a:srgbClr val="898989"/>
              </a:solidFill>
            </a:endParaRPr>
          </a:p>
        </p:txBody>
      </p:sp>
      <p:sp>
        <p:nvSpPr>
          <p:cNvPr id="35" name="Google Shape;35;p5"/>
          <p:cNvSpPr txBox="1">
            <a:spLocks noGrp="1"/>
          </p:cNvSpPr>
          <p:nvPr>
            <p:ph type="body" idx="1"/>
          </p:nvPr>
        </p:nvSpPr>
        <p:spPr>
          <a:xfrm>
            <a:off x="609600" y="1803400"/>
            <a:ext cx="8153400" cy="4368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
        <p:cNvGrpSpPr/>
        <p:nvPr/>
      </p:nvGrpSpPr>
      <p:grpSpPr>
        <a:xfrm>
          <a:off x="0" y="0"/>
          <a:ext cx="0" cy="0"/>
          <a:chOff x="0" y="0"/>
          <a:chExt cx="0" cy="0"/>
        </a:xfrm>
      </p:grpSpPr>
      <p:sp>
        <p:nvSpPr>
          <p:cNvPr id="37" name="Google Shape;37;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39" name="Google Shape;39;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5" name="Google Shape;45;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0" name="Google Shape;50;p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1" name="Google Shape;51;p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52" name="Google Shape;5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8" name="Google Shape;58;p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9" name="Google Shape;59;p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60" name="Google Shape;60;p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61" name="Google Shape;61;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sz="1200">
                <a:solidFill>
                  <a:srgbClr val="898989"/>
                </a:solidFill>
                <a:latin typeface="Calibri"/>
                <a:ea typeface="Calibri"/>
                <a:cs typeface="Calibri"/>
                <a:sym typeface="Calibri"/>
              </a:defRPr>
            </a:lvl1pPr>
            <a:lvl2pPr marL="0" lvl="1" indent="0" algn="r">
              <a:spcBef>
                <a:spcPts val="0"/>
              </a:spcBef>
              <a:spcAft>
                <a:spcPts val="0"/>
              </a:spcAft>
              <a:buNone/>
              <a:defRPr sz="1200">
                <a:solidFill>
                  <a:srgbClr val="898989"/>
                </a:solidFill>
                <a:latin typeface="Calibri"/>
                <a:ea typeface="Calibri"/>
                <a:cs typeface="Calibri"/>
                <a:sym typeface="Calibri"/>
              </a:defRPr>
            </a:lvl2pPr>
            <a:lvl3pPr marL="0" lvl="2" indent="0" algn="r">
              <a:spcBef>
                <a:spcPts val="0"/>
              </a:spcBef>
              <a:spcAft>
                <a:spcPts val="0"/>
              </a:spcAft>
              <a:buNone/>
              <a:defRPr sz="1200">
                <a:solidFill>
                  <a:srgbClr val="898989"/>
                </a:solidFill>
                <a:latin typeface="Calibri"/>
                <a:ea typeface="Calibri"/>
                <a:cs typeface="Calibri"/>
                <a:sym typeface="Calibri"/>
              </a:defRPr>
            </a:lvl3pPr>
            <a:lvl4pPr marL="0" lvl="3" indent="0" algn="r">
              <a:spcBef>
                <a:spcPts val="0"/>
              </a:spcBef>
              <a:spcAft>
                <a:spcPts val="0"/>
              </a:spcAft>
              <a:buNone/>
              <a:defRPr sz="1200">
                <a:solidFill>
                  <a:srgbClr val="898989"/>
                </a:solidFill>
                <a:latin typeface="Calibri"/>
                <a:ea typeface="Calibri"/>
                <a:cs typeface="Calibri"/>
                <a:sym typeface="Calibri"/>
              </a:defRPr>
            </a:lvl4pPr>
            <a:lvl5pPr marL="0" lvl="4" indent="0" algn="r">
              <a:spcBef>
                <a:spcPts val="0"/>
              </a:spcBef>
              <a:spcAft>
                <a:spcPts val="0"/>
              </a:spcAft>
              <a:buNone/>
              <a:defRPr sz="1200">
                <a:solidFill>
                  <a:srgbClr val="898989"/>
                </a:solidFill>
                <a:latin typeface="Calibri"/>
                <a:ea typeface="Calibri"/>
                <a:cs typeface="Calibri"/>
                <a:sym typeface="Calibri"/>
              </a:defRPr>
            </a:lvl5pPr>
            <a:lvl6pPr marL="0" lvl="5" indent="0" algn="r">
              <a:spcBef>
                <a:spcPts val="0"/>
              </a:spcBef>
              <a:spcAft>
                <a:spcPts val="0"/>
              </a:spcAft>
              <a:buNone/>
              <a:defRPr sz="1200">
                <a:solidFill>
                  <a:srgbClr val="898989"/>
                </a:solidFill>
                <a:latin typeface="Calibri"/>
                <a:ea typeface="Calibri"/>
                <a:cs typeface="Calibri"/>
                <a:sym typeface="Calibri"/>
              </a:defRPr>
            </a:lvl6pPr>
            <a:lvl7pPr marL="0" lvl="6" indent="0" algn="r">
              <a:spcBef>
                <a:spcPts val="0"/>
              </a:spcBef>
              <a:spcAft>
                <a:spcPts val="0"/>
              </a:spcAft>
              <a:buNone/>
              <a:defRPr sz="1200">
                <a:solidFill>
                  <a:srgbClr val="898989"/>
                </a:solidFill>
                <a:latin typeface="Calibri"/>
                <a:ea typeface="Calibri"/>
                <a:cs typeface="Calibri"/>
                <a:sym typeface="Calibri"/>
              </a:defRPr>
            </a:lvl7pPr>
            <a:lvl8pPr marL="0" lvl="7" indent="0" algn="r">
              <a:spcBef>
                <a:spcPts val="0"/>
              </a:spcBef>
              <a:spcAft>
                <a:spcPts val="0"/>
              </a:spcAft>
              <a:buNone/>
              <a:defRPr sz="1200">
                <a:solidFill>
                  <a:srgbClr val="898989"/>
                </a:solidFill>
                <a:latin typeface="Calibri"/>
                <a:ea typeface="Calibri"/>
                <a:cs typeface="Calibri"/>
                <a:sym typeface="Calibri"/>
              </a:defRPr>
            </a:lvl8pPr>
            <a:lvl9pPr marL="0" lvl="8" indent="0" algn="r">
              <a:spcBef>
                <a:spcPts val="0"/>
              </a:spcBef>
              <a:spcAft>
                <a:spcPts val="0"/>
              </a:spcAft>
              <a:buNone/>
              <a:defRPr sz="1200">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mt="0"/>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cs.unc.edu/~stotts/145/cocomo7.gif"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Software Engineering</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ctr" rtl="0">
              <a:lnSpc>
                <a:spcPct val="90000"/>
              </a:lnSpc>
              <a:spcBef>
                <a:spcPts val="0"/>
              </a:spcBef>
              <a:spcAft>
                <a:spcPts val="0"/>
              </a:spcAft>
              <a:buClr>
                <a:schemeClr val="dk1"/>
              </a:buClr>
              <a:buSzPts val="2590"/>
              <a:buFont typeface="Arial"/>
              <a:buNone/>
            </a:pPr>
            <a:endParaRPr sz="2590" b="1" dirty="0"/>
          </a:p>
          <a:p>
            <a:pPr marL="342900" lvl="0" indent="-342900" algn="ctr" rtl="0">
              <a:lnSpc>
                <a:spcPct val="90000"/>
              </a:lnSpc>
              <a:spcBef>
                <a:spcPts val="814"/>
              </a:spcBef>
              <a:spcAft>
                <a:spcPts val="0"/>
              </a:spcAft>
              <a:buClr>
                <a:srgbClr val="002060"/>
              </a:buClr>
              <a:buSzPts val="4070"/>
              <a:buFont typeface="Arial"/>
              <a:buNone/>
            </a:pPr>
            <a:r>
              <a:rPr lang="en-US" sz="4070" b="1" dirty="0">
                <a:solidFill>
                  <a:srgbClr val="002060"/>
                </a:solidFill>
                <a:latin typeface="Arial"/>
                <a:ea typeface="Arial"/>
                <a:cs typeface="Arial"/>
                <a:sym typeface="Arial"/>
              </a:rPr>
              <a:t> </a:t>
            </a:r>
            <a:r>
              <a:rPr lang="en-US" sz="4070" b="1" dirty="0" smtClean="0">
                <a:solidFill>
                  <a:srgbClr val="002060"/>
                </a:solidFill>
                <a:latin typeface="Arial"/>
                <a:ea typeface="Arial"/>
                <a:cs typeface="Arial"/>
                <a:sym typeface="Arial"/>
              </a:rPr>
              <a:t>Lecture 12</a:t>
            </a:r>
          </a:p>
          <a:p>
            <a:pPr marL="342900" lvl="0" indent="-342900" algn="ctr" rtl="0">
              <a:lnSpc>
                <a:spcPct val="90000"/>
              </a:lnSpc>
              <a:spcBef>
                <a:spcPts val="814"/>
              </a:spcBef>
              <a:spcAft>
                <a:spcPts val="0"/>
              </a:spcAft>
              <a:buClr>
                <a:srgbClr val="002060"/>
              </a:buClr>
              <a:buSzPts val="4070"/>
              <a:buFont typeface="Arial"/>
              <a:buNone/>
            </a:pPr>
            <a:r>
              <a:rPr lang="en-US" sz="4070" b="1" dirty="0" smtClean="0">
                <a:solidFill>
                  <a:srgbClr val="FF0000"/>
                </a:solidFill>
                <a:latin typeface="Arial"/>
                <a:ea typeface="Arial"/>
                <a:cs typeface="Arial"/>
                <a:sym typeface="Arial"/>
              </a:rPr>
              <a:t>Software Testing</a:t>
            </a:r>
            <a:endParaRPr dirty="0"/>
          </a:p>
        </p:txBody>
      </p:sp>
      <p:cxnSp>
        <p:nvCxnSpPr>
          <p:cNvPr id="96" name="Google Shape;96;p14"/>
          <p:cNvCxnSpPr/>
          <p:nvPr/>
        </p:nvCxnSpPr>
        <p:spPr>
          <a:xfrm>
            <a:off x="685800" y="12954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10</a:t>
            </a:fld>
            <a:endParaRPr sz="1200" b="0" i="0" u="none" strike="noStrike" cap="none">
              <a:solidFill>
                <a:srgbClr val="898989"/>
              </a:solidFill>
              <a:latin typeface="Calibri"/>
              <a:ea typeface="Calibri"/>
              <a:cs typeface="Calibri"/>
              <a:sym typeface="Calibri"/>
            </a:endParaRPr>
          </a:p>
        </p:txBody>
      </p:sp>
      <p:sp>
        <p:nvSpPr>
          <p:cNvPr id="162" name="Google Shape;162;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Testing Principles</a:t>
            </a:r>
            <a:endParaRPr/>
          </a:p>
        </p:txBody>
      </p:sp>
      <p:sp>
        <p:nvSpPr>
          <p:cNvPr id="163" name="Google Shape;163;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2800"/>
              <a:buChar char="•"/>
            </a:pPr>
            <a:r>
              <a:rPr lang="en-US" sz="2800"/>
              <a:t>All test should be traceable to customer requirements.</a:t>
            </a:r>
            <a:endParaRPr/>
          </a:p>
          <a:p>
            <a:pPr marL="342900" lvl="0" indent="-342900" algn="l" rtl="0">
              <a:lnSpc>
                <a:spcPct val="150000"/>
              </a:lnSpc>
              <a:spcBef>
                <a:spcPts val="560"/>
              </a:spcBef>
              <a:spcAft>
                <a:spcPts val="0"/>
              </a:spcAft>
              <a:buClr>
                <a:schemeClr val="dk1"/>
              </a:buClr>
              <a:buSzPts val="2800"/>
              <a:buChar char="•"/>
            </a:pPr>
            <a:r>
              <a:rPr lang="en-US" sz="2800"/>
              <a:t>Tests should be planned before testing begins.</a:t>
            </a:r>
            <a:endParaRPr/>
          </a:p>
          <a:p>
            <a:pPr marL="342900" lvl="0" indent="-342900" algn="l" rtl="0">
              <a:lnSpc>
                <a:spcPct val="150000"/>
              </a:lnSpc>
              <a:spcBef>
                <a:spcPts val="560"/>
              </a:spcBef>
              <a:spcAft>
                <a:spcPts val="0"/>
              </a:spcAft>
              <a:buClr>
                <a:schemeClr val="dk1"/>
              </a:buClr>
              <a:buSzPts val="2800"/>
              <a:buChar char="•"/>
            </a:pPr>
            <a:r>
              <a:rPr lang="en-US" sz="2800"/>
              <a:t>Testing should begin with individual components and move towards to integrated cluster of components.</a:t>
            </a:r>
            <a:endParaRPr/>
          </a:p>
          <a:p>
            <a:pPr marL="342900" lvl="0" indent="-342900" algn="l" rtl="0">
              <a:lnSpc>
                <a:spcPct val="150000"/>
              </a:lnSpc>
              <a:spcBef>
                <a:spcPts val="560"/>
              </a:spcBef>
              <a:spcAft>
                <a:spcPts val="0"/>
              </a:spcAft>
              <a:buClr>
                <a:schemeClr val="dk1"/>
              </a:buClr>
              <a:buSzPts val="2800"/>
              <a:buChar char="•"/>
            </a:pPr>
            <a:r>
              <a:rPr lang="en-US" sz="2800"/>
              <a:t>The most effective testing should be conducted by an independent third party.</a:t>
            </a:r>
            <a:endParaRPr/>
          </a:p>
        </p:txBody>
      </p:sp>
      <p:cxnSp>
        <p:nvCxnSpPr>
          <p:cNvPr id="164" name="Google Shape;164;p23"/>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3">
                                            <p:txEl>
                                              <p:pRg st="0" end="0"/>
                                            </p:txEl>
                                          </p:spTgt>
                                        </p:tgtEl>
                                        <p:attrNameLst>
                                          <p:attrName>style.visibility</p:attrName>
                                        </p:attrNameLst>
                                      </p:cBhvr>
                                      <p:to>
                                        <p:strVal val="visible"/>
                                      </p:to>
                                    </p:set>
                                    <p:animEffect transition="in" filter="fade">
                                      <p:cBhvr>
                                        <p:cTn id="7" dur="2000"/>
                                        <p:tgtEl>
                                          <p:spTgt spid="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xEl>
                                              <p:pRg st="1" end="1"/>
                                            </p:txEl>
                                          </p:spTgt>
                                        </p:tgtEl>
                                        <p:attrNameLst>
                                          <p:attrName>style.visibility</p:attrName>
                                        </p:attrNameLst>
                                      </p:cBhvr>
                                      <p:to>
                                        <p:strVal val="visible"/>
                                      </p:to>
                                    </p:set>
                                    <p:animEffect transition="in" filter="fade">
                                      <p:cBhvr>
                                        <p:cTn id="12" dur="2000"/>
                                        <p:tgtEl>
                                          <p:spTgt spid="1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3">
                                            <p:txEl>
                                              <p:pRg st="2" end="2"/>
                                            </p:txEl>
                                          </p:spTgt>
                                        </p:tgtEl>
                                        <p:attrNameLst>
                                          <p:attrName>style.visibility</p:attrName>
                                        </p:attrNameLst>
                                      </p:cBhvr>
                                      <p:to>
                                        <p:strVal val="visible"/>
                                      </p:to>
                                    </p:set>
                                    <p:animEffect transition="in" filter="fade">
                                      <p:cBhvr>
                                        <p:cTn id="17" dur="2000"/>
                                        <p:tgtEl>
                                          <p:spTgt spid="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3">
                                            <p:txEl>
                                              <p:pRg st="3" end="3"/>
                                            </p:txEl>
                                          </p:spTgt>
                                        </p:tgtEl>
                                        <p:attrNameLst>
                                          <p:attrName>style.visibility</p:attrName>
                                        </p:attrNameLst>
                                      </p:cBhvr>
                                      <p:to>
                                        <p:strVal val="visible"/>
                                      </p:to>
                                    </p:set>
                                    <p:animEffect transition="in" filter="fade">
                                      <p:cBhvr>
                                        <p:cTn id="22" dur="2000"/>
                                        <p:tgtEl>
                                          <p:spTgt spid="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11</a:t>
            </a:fld>
            <a:endParaRPr sz="1200" b="0" i="0" u="none" strike="noStrike" cap="none">
              <a:solidFill>
                <a:srgbClr val="898989"/>
              </a:solidFill>
              <a:latin typeface="Calibri"/>
              <a:ea typeface="Calibri"/>
              <a:cs typeface="Calibri"/>
              <a:sym typeface="Calibri"/>
            </a:endParaRPr>
          </a:p>
        </p:txBody>
      </p:sp>
      <p:sp>
        <p:nvSpPr>
          <p:cNvPr id="170" name="Google Shape;17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Who Should Test The Software?</a:t>
            </a:r>
            <a:endParaRPr/>
          </a:p>
        </p:txBody>
      </p:sp>
      <p:sp>
        <p:nvSpPr>
          <p:cNvPr id="171" name="Google Shape;17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3200"/>
              <a:buChar char="•"/>
            </a:pPr>
            <a:r>
              <a:rPr lang="en-US"/>
              <a:t>Developer (individual units)</a:t>
            </a:r>
            <a:endParaRPr/>
          </a:p>
          <a:p>
            <a:pPr marL="342900" lvl="0" indent="-342900" algn="l" rtl="0">
              <a:lnSpc>
                <a:spcPct val="150000"/>
              </a:lnSpc>
              <a:spcBef>
                <a:spcPts val="640"/>
              </a:spcBef>
              <a:spcAft>
                <a:spcPts val="0"/>
              </a:spcAft>
              <a:buClr>
                <a:schemeClr val="dk1"/>
              </a:buClr>
              <a:buSzPts val="3200"/>
              <a:buChar char="•"/>
            </a:pPr>
            <a:r>
              <a:rPr lang="en-US"/>
              <a:t>Independent test group (ITG)</a:t>
            </a:r>
            <a:endParaRPr/>
          </a:p>
          <a:p>
            <a:pPr marL="742950" lvl="1" indent="-285750" algn="l" rtl="0">
              <a:lnSpc>
                <a:spcPct val="150000"/>
              </a:lnSpc>
              <a:spcBef>
                <a:spcPts val="560"/>
              </a:spcBef>
              <a:spcAft>
                <a:spcPts val="0"/>
              </a:spcAft>
              <a:buClr>
                <a:schemeClr val="dk1"/>
              </a:buClr>
              <a:buSzPts val="2800"/>
              <a:buChar char="–"/>
            </a:pPr>
            <a:r>
              <a:rPr lang="en-US"/>
              <a:t>removes conflict of interest</a:t>
            </a:r>
            <a:endParaRPr/>
          </a:p>
          <a:p>
            <a:pPr marL="742950" lvl="1" indent="-285750" algn="l" rtl="0">
              <a:lnSpc>
                <a:spcPct val="150000"/>
              </a:lnSpc>
              <a:spcBef>
                <a:spcPts val="560"/>
              </a:spcBef>
              <a:spcAft>
                <a:spcPts val="0"/>
              </a:spcAft>
              <a:buClr>
                <a:schemeClr val="dk1"/>
              </a:buClr>
              <a:buSzPts val="2800"/>
              <a:buChar char="–"/>
            </a:pPr>
            <a:r>
              <a:rPr lang="en-US"/>
              <a:t>reports to SQA team</a:t>
            </a:r>
            <a:endParaRPr/>
          </a:p>
        </p:txBody>
      </p:sp>
      <p:cxnSp>
        <p:nvCxnSpPr>
          <p:cNvPr id="172" name="Google Shape;172;p24"/>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xEl>
                                              <p:pRg st="0" end="0"/>
                                            </p:txEl>
                                          </p:spTgt>
                                        </p:tgtEl>
                                        <p:attrNameLst>
                                          <p:attrName>style.visibility</p:attrName>
                                        </p:attrNameLst>
                                      </p:cBhvr>
                                      <p:to>
                                        <p:strVal val="visible"/>
                                      </p:to>
                                    </p:set>
                                    <p:animEffect transition="in" filter="fade">
                                      <p:cBhvr>
                                        <p:cTn id="7" dur="2000"/>
                                        <p:tgtEl>
                                          <p:spTgt spid="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1">
                                            <p:txEl>
                                              <p:pRg st="1" end="1"/>
                                            </p:txEl>
                                          </p:spTgt>
                                        </p:tgtEl>
                                        <p:attrNameLst>
                                          <p:attrName>style.visibility</p:attrName>
                                        </p:attrNameLst>
                                      </p:cBhvr>
                                      <p:to>
                                        <p:strVal val="visible"/>
                                      </p:to>
                                    </p:set>
                                    <p:animEffect transition="in" filter="fade">
                                      <p:cBhvr>
                                        <p:cTn id="12" dur="2000"/>
                                        <p:tgtEl>
                                          <p:spTgt spid="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1">
                                            <p:txEl>
                                              <p:pRg st="2" end="2"/>
                                            </p:txEl>
                                          </p:spTgt>
                                        </p:tgtEl>
                                        <p:attrNameLst>
                                          <p:attrName>style.visibility</p:attrName>
                                        </p:attrNameLst>
                                      </p:cBhvr>
                                      <p:to>
                                        <p:strVal val="visible"/>
                                      </p:to>
                                    </p:set>
                                    <p:animEffect transition="in" filter="fade">
                                      <p:cBhvr>
                                        <p:cTn id="17" dur="2000"/>
                                        <p:tgtEl>
                                          <p:spTgt spid="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1">
                                            <p:txEl>
                                              <p:pRg st="3" end="3"/>
                                            </p:txEl>
                                          </p:spTgt>
                                        </p:tgtEl>
                                        <p:attrNameLst>
                                          <p:attrName>style.visibility</p:attrName>
                                        </p:attrNameLst>
                                      </p:cBhvr>
                                      <p:to>
                                        <p:strVal val="visible"/>
                                      </p:to>
                                    </p:set>
                                    <p:animEffect transition="in" filter="fade">
                                      <p:cBhvr>
                                        <p:cTn id="22" dur="2000"/>
                                        <p:tgtEl>
                                          <p:spTgt spid="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a:spLocks noGrp="1"/>
          </p:cNvSpPr>
          <p:nvPr>
            <p:ph type="title"/>
          </p:nvPr>
        </p:nvSpPr>
        <p:spPr>
          <a:xfrm>
            <a:off x="76200" y="-76200"/>
            <a:ext cx="73914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a:t>
            </a:r>
            <a:endParaRPr/>
          </a:p>
        </p:txBody>
      </p:sp>
      <p:sp>
        <p:nvSpPr>
          <p:cNvPr id="179" name="Google Shape;179;p25"/>
          <p:cNvSpPr txBox="1">
            <a:spLocks noGrp="1"/>
          </p:cNvSpPr>
          <p:nvPr>
            <p:ph type="body" idx="1"/>
          </p:nvPr>
        </p:nvSpPr>
        <p:spPr>
          <a:xfrm>
            <a:off x="228600" y="1219200"/>
            <a:ext cx="7391400" cy="4114800"/>
          </a:xfrm>
          <a:prstGeom prst="rect">
            <a:avLst/>
          </a:prstGeom>
          <a:noFill/>
          <a:ln>
            <a:noFill/>
          </a:ln>
        </p:spPr>
        <p:txBody>
          <a:bodyPr spcFirstLastPara="1" wrap="square" lIns="91425" tIns="45700" rIns="91425" bIns="45700" anchor="t" anchorCtr="0">
            <a:noAutofit/>
          </a:bodyPr>
          <a:lstStyle/>
          <a:p>
            <a:pPr marL="533400" lvl="0" indent="-533400" algn="just" rtl="0">
              <a:lnSpc>
                <a:spcPct val="90000"/>
              </a:lnSpc>
              <a:spcBef>
                <a:spcPts val="0"/>
              </a:spcBef>
              <a:spcAft>
                <a:spcPts val="0"/>
              </a:spcAft>
              <a:buClr>
                <a:schemeClr val="dk1"/>
              </a:buClr>
              <a:buSzPts val="3200"/>
              <a:buChar char="•"/>
            </a:pPr>
            <a:r>
              <a:rPr lang="en-US"/>
              <a:t>Test case: a scenario of transactions, </a:t>
            </a:r>
            <a:r>
              <a:rPr lang="en-US">
                <a:solidFill>
                  <a:srgbClr val="FF0000"/>
                </a:solidFill>
              </a:rPr>
              <a:t>queries or navigation paths</a:t>
            </a:r>
            <a:endParaRPr/>
          </a:p>
          <a:p>
            <a:pPr marL="533400" lvl="0" indent="-533400" algn="l" rtl="0">
              <a:lnSpc>
                <a:spcPct val="90000"/>
              </a:lnSpc>
              <a:spcBef>
                <a:spcPts val="640"/>
              </a:spcBef>
              <a:spcAft>
                <a:spcPts val="0"/>
              </a:spcAft>
              <a:buClr>
                <a:schemeClr val="dk1"/>
              </a:buClr>
              <a:buSzPts val="3200"/>
              <a:buChar char="•"/>
            </a:pPr>
            <a:r>
              <a:rPr lang="en-US"/>
              <a:t>Can represent either:</a:t>
            </a:r>
            <a:endParaRPr/>
          </a:p>
          <a:p>
            <a:pPr marL="914400" lvl="1" indent="-457200" algn="l" rtl="0">
              <a:lnSpc>
                <a:spcPct val="90000"/>
              </a:lnSpc>
              <a:spcBef>
                <a:spcPts val="560"/>
              </a:spcBef>
              <a:spcAft>
                <a:spcPts val="0"/>
              </a:spcAft>
              <a:buClr>
                <a:schemeClr val="dk1"/>
              </a:buClr>
              <a:buSzPts val="2800"/>
              <a:buChar char="–"/>
            </a:pPr>
            <a:r>
              <a:rPr lang="en-US"/>
              <a:t>Typical system use (qualities of a particular type of system)</a:t>
            </a:r>
            <a:endParaRPr/>
          </a:p>
          <a:p>
            <a:pPr marL="914400" lvl="1" indent="-457200" algn="l" rtl="0">
              <a:lnSpc>
                <a:spcPct val="90000"/>
              </a:lnSpc>
              <a:spcBef>
                <a:spcPts val="560"/>
              </a:spcBef>
              <a:spcAft>
                <a:spcPts val="0"/>
              </a:spcAft>
              <a:buClr>
                <a:schemeClr val="dk1"/>
              </a:buClr>
              <a:buSzPts val="2800"/>
              <a:buChar char="–"/>
            </a:pPr>
            <a:r>
              <a:rPr lang="en-US"/>
              <a:t>Critical system use ( facts on judgements)</a:t>
            </a:r>
            <a:endParaRPr/>
          </a:p>
          <a:p>
            <a:pPr marL="914400" lvl="1" indent="-457200" algn="l" rtl="0">
              <a:lnSpc>
                <a:spcPct val="90000"/>
              </a:lnSpc>
              <a:spcBef>
                <a:spcPts val="560"/>
              </a:spcBef>
              <a:spcAft>
                <a:spcPts val="0"/>
              </a:spcAft>
              <a:buClr>
                <a:schemeClr val="dk1"/>
              </a:buClr>
              <a:buSzPts val="2800"/>
              <a:buChar char="–"/>
            </a:pPr>
            <a:r>
              <a:rPr lang="en-US"/>
              <a:t>Abnormal system use </a:t>
            </a:r>
            <a:endParaRPr/>
          </a:p>
          <a:p>
            <a:pPr marL="533400" lvl="0" indent="-533400" algn="just" rtl="0">
              <a:lnSpc>
                <a:spcPct val="90000"/>
              </a:lnSpc>
              <a:spcBef>
                <a:spcPts val="640"/>
              </a:spcBef>
              <a:spcAft>
                <a:spcPts val="0"/>
              </a:spcAft>
              <a:buClr>
                <a:schemeClr val="dk1"/>
              </a:buClr>
              <a:buSzPts val="3200"/>
              <a:buChar char="•"/>
            </a:pPr>
            <a:r>
              <a:rPr lang="en-US"/>
              <a:t>Test cases and results should be thoroughly documented so they can be repeated for each revision of an application.</a:t>
            </a:r>
            <a:endParaRPr/>
          </a:p>
          <a:p>
            <a:pPr marL="914400" lvl="1" indent="-457200" algn="l" rtl="0">
              <a:lnSpc>
                <a:spcPct val="90000"/>
              </a:lnSpc>
              <a:spcBef>
                <a:spcPts val="480"/>
              </a:spcBef>
              <a:spcAft>
                <a:spcPts val="0"/>
              </a:spcAft>
              <a:buClr>
                <a:schemeClr val="dk1"/>
              </a:buClr>
              <a:buSzPts val="2400"/>
              <a:buFont typeface="Calibri"/>
              <a:buNone/>
            </a:pPr>
            <a:endParaRPr sz="2400"/>
          </a:p>
          <a:p>
            <a:pPr marL="914400" lvl="1" indent="-304800" algn="l" rtl="0">
              <a:lnSpc>
                <a:spcPct val="90000"/>
              </a:lnSpc>
              <a:spcBef>
                <a:spcPts val="480"/>
              </a:spcBef>
              <a:spcAft>
                <a:spcPts val="0"/>
              </a:spcAft>
              <a:buClr>
                <a:schemeClr val="dk1"/>
              </a:buClr>
              <a:buSzPts val="2400"/>
              <a:buNone/>
            </a:pPr>
            <a:endParaRPr sz="2400"/>
          </a:p>
          <a:p>
            <a:pPr marL="914400" lvl="1" indent="-457200" algn="l" rtl="0">
              <a:lnSpc>
                <a:spcPct val="90000"/>
              </a:lnSpc>
              <a:spcBef>
                <a:spcPts val="480"/>
              </a:spcBef>
              <a:spcAft>
                <a:spcPts val="0"/>
              </a:spcAft>
              <a:buClr>
                <a:schemeClr val="dk1"/>
              </a:buClr>
              <a:buSzPts val="2400"/>
              <a:buFont typeface="Calibri"/>
              <a:buNone/>
            </a:pPr>
            <a:endParaRPr sz="2400"/>
          </a:p>
        </p:txBody>
      </p:sp>
      <p:cxnSp>
        <p:nvCxnSpPr>
          <p:cNvPr id="180" name="Google Shape;180;p25"/>
          <p:cNvCxnSpPr/>
          <p:nvPr/>
        </p:nvCxnSpPr>
        <p:spPr>
          <a:xfrm>
            <a:off x="685800" y="10668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2000"/>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fade">
                                      <p:cBhvr>
                                        <p:cTn id="12" dur="2000"/>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fade">
                                      <p:cBhvr>
                                        <p:cTn id="17" dur="2000"/>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fade">
                                      <p:cBhvr>
                                        <p:cTn id="22" dur="2000"/>
                                        <p:tgtEl>
                                          <p:spTgt spid="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9">
                                            <p:txEl>
                                              <p:pRg st="4" end="4"/>
                                            </p:txEl>
                                          </p:spTgt>
                                        </p:tgtEl>
                                        <p:attrNameLst>
                                          <p:attrName>style.visibility</p:attrName>
                                        </p:attrNameLst>
                                      </p:cBhvr>
                                      <p:to>
                                        <p:strVal val="visible"/>
                                      </p:to>
                                    </p:set>
                                    <p:animEffect transition="in" filter="fade">
                                      <p:cBhvr>
                                        <p:cTn id="27" dur="2000"/>
                                        <p:tgtEl>
                                          <p:spTgt spid="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9">
                                            <p:txEl>
                                              <p:pRg st="5" end="5"/>
                                            </p:txEl>
                                          </p:spTgt>
                                        </p:tgtEl>
                                        <p:attrNameLst>
                                          <p:attrName>style.visibility</p:attrName>
                                        </p:attrNameLst>
                                      </p:cBhvr>
                                      <p:to>
                                        <p:strVal val="visible"/>
                                      </p:to>
                                    </p:set>
                                    <p:animEffect transition="in" filter="fade">
                                      <p:cBhvr>
                                        <p:cTn id="32" dur="2000"/>
                                        <p:tgtEl>
                                          <p:spTgt spid="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9">
                                            <p:txEl>
                                              <p:pRg st="6" end="6"/>
                                            </p:txEl>
                                          </p:spTgt>
                                        </p:tgtEl>
                                        <p:attrNameLst>
                                          <p:attrName>style.visibility</p:attrName>
                                        </p:attrNameLst>
                                      </p:cBhvr>
                                      <p:to>
                                        <p:strVal val="visible"/>
                                      </p:to>
                                    </p:set>
                                    <p:animEffect transition="in" filter="fade">
                                      <p:cBhvr>
                                        <p:cTn id="37" dur="2000"/>
                                        <p:tgtEl>
                                          <p:spTgt spid="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9">
                                            <p:txEl>
                                              <p:pRg st="7" end="7"/>
                                            </p:txEl>
                                          </p:spTgt>
                                        </p:tgtEl>
                                        <p:attrNameLst>
                                          <p:attrName>style.visibility</p:attrName>
                                        </p:attrNameLst>
                                      </p:cBhvr>
                                      <p:to>
                                        <p:strVal val="visible"/>
                                      </p:to>
                                    </p:set>
                                    <p:animEffect transition="in" filter="fade">
                                      <p:cBhvr>
                                        <p:cTn id="42" dur="2000"/>
                                        <p:tgtEl>
                                          <p:spTgt spid="1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9">
                                            <p:txEl>
                                              <p:pRg st="8" end="8"/>
                                            </p:txEl>
                                          </p:spTgt>
                                        </p:tgtEl>
                                        <p:attrNameLst>
                                          <p:attrName>style.visibility</p:attrName>
                                        </p:attrNameLst>
                                      </p:cBhvr>
                                      <p:to>
                                        <p:strVal val="visible"/>
                                      </p:to>
                                    </p:set>
                                    <p:animEffect transition="in" filter="fade">
                                      <p:cBhvr>
                                        <p:cTn id="47" dur="2000"/>
                                        <p:tgtEl>
                                          <p:spTgt spid="1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85"/>
        <p:cNvGrpSpPr/>
        <p:nvPr/>
      </p:nvGrpSpPr>
      <p:grpSpPr>
        <a:xfrm>
          <a:off x="0" y="0"/>
          <a:ext cx="0" cy="0"/>
          <a:chOff x="0" y="0"/>
          <a:chExt cx="0" cy="0"/>
        </a:xfrm>
      </p:grpSpPr>
      <p:sp>
        <p:nvSpPr>
          <p:cNvPr id="186" name="Google Shape;186;p26"/>
          <p:cNvSpPr txBox="1">
            <a:spLocks noGrp="1"/>
          </p:cNvSpPr>
          <p:nvPr>
            <p:ph type="title"/>
          </p:nvPr>
        </p:nvSpPr>
        <p:spPr>
          <a:xfrm>
            <a:off x="228600" y="76200"/>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 (cont.)</a:t>
            </a:r>
            <a:endParaRPr/>
          </a:p>
        </p:txBody>
      </p:sp>
      <p:sp>
        <p:nvSpPr>
          <p:cNvPr id="187" name="Google Shape;187;p26"/>
          <p:cNvSpPr txBox="1">
            <a:spLocks noGrp="1"/>
          </p:cNvSpPr>
          <p:nvPr>
            <p:ph type="body" idx="1"/>
          </p:nvPr>
        </p:nvSpPr>
        <p:spPr>
          <a:xfrm>
            <a:off x="228600" y="1401763"/>
            <a:ext cx="71628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Test cases are usually developed by analysts.</a:t>
            </a:r>
            <a:endParaRPr/>
          </a:p>
          <a:p>
            <a:pPr marL="342900" lvl="0" indent="-342900" algn="l" rtl="0">
              <a:lnSpc>
                <a:spcPct val="90000"/>
              </a:lnSpc>
              <a:spcBef>
                <a:spcPts val="640"/>
              </a:spcBef>
              <a:spcAft>
                <a:spcPts val="0"/>
              </a:spcAft>
              <a:buClr>
                <a:schemeClr val="dk1"/>
              </a:buClr>
              <a:buSzPts val="3200"/>
              <a:buChar char="•"/>
            </a:pPr>
            <a:r>
              <a:rPr lang="en-US"/>
              <a:t>Test cases should not be created by the programmers.</a:t>
            </a:r>
            <a:endParaRPr/>
          </a:p>
          <a:p>
            <a:pPr marL="342900" lvl="0" indent="-342900" algn="l" rtl="0">
              <a:lnSpc>
                <a:spcPct val="90000"/>
              </a:lnSpc>
              <a:spcBef>
                <a:spcPts val="640"/>
              </a:spcBef>
              <a:spcAft>
                <a:spcPts val="0"/>
              </a:spcAft>
              <a:buClr>
                <a:schemeClr val="dk1"/>
              </a:buClr>
              <a:buSzPts val="3200"/>
              <a:buChar char="•"/>
            </a:pPr>
            <a:r>
              <a:rPr lang="en-US"/>
              <a:t>Separate people should program and test in order to ensure objectivity.</a:t>
            </a:r>
            <a:endParaRPr/>
          </a:p>
        </p:txBody>
      </p:sp>
      <p:cxnSp>
        <p:nvCxnSpPr>
          <p:cNvPr id="188" name="Google Shape;188;p26"/>
          <p:cNvCxnSpPr/>
          <p:nvPr/>
        </p:nvCxnSpPr>
        <p:spPr>
          <a:xfrm>
            <a:off x="685800" y="11414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animEffect transition="in" filter="fade">
                                      <p:cBhvr>
                                        <p:cTn id="7" dur="2000"/>
                                        <p:tgtEl>
                                          <p:spTgt spid="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7">
                                            <p:txEl>
                                              <p:pRg st="1" end="1"/>
                                            </p:txEl>
                                          </p:spTgt>
                                        </p:tgtEl>
                                        <p:attrNameLst>
                                          <p:attrName>style.visibility</p:attrName>
                                        </p:attrNameLst>
                                      </p:cBhvr>
                                      <p:to>
                                        <p:strVal val="visible"/>
                                      </p:to>
                                    </p:set>
                                    <p:animEffect transition="in" filter="fade">
                                      <p:cBhvr>
                                        <p:cTn id="12" dur="2000"/>
                                        <p:tgtEl>
                                          <p:spTgt spid="1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7">
                                            <p:txEl>
                                              <p:pRg st="2" end="2"/>
                                            </p:txEl>
                                          </p:spTgt>
                                        </p:tgtEl>
                                        <p:attrNameLst>
                                          <p:attrName>style.visibility</p:attrName>
                                        </p:attrNameLst>
                                      </p:cBhvr>
                                      <p:to>
                                        <p:strVal val="visible"/>
                                      </p:to>
                                    </p:set>
                                    <p:animEffect transition="in" filter="fade">
                                      <p:cBhvr>
                                        <p:cTn id="17" dur="2000"/>
                                        <p:tgtEl>
                                          <p:spTgt spid="1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7"/>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14</a:t>
            </a:fld>
            <a:endParaRPr sz="1200" b="0" i="0" u="none" strike="noStrike" cap="none">
              <a:solidFill>
                <a:srgbClr val="898989"/>
              </a:solidFill>
              <a:latin typeface="Calibri"/>
              <a:ea typeface="Calibri"/>
              <a:cs typeface="Calibri"/>
              <a:sym typeface="Calibri"/>
            </a:endParaRPr>
          </a:p>
        </p:txBody>
      </p:sp>
      <p:sp>
        <p:nvSpPr>
          <p:cNvPr id="194" name="Google Shape;194;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Cases (cont)</a:t>
            </a:r>
            <a:endParaRPr/>
          </a:p>
        </p:txBody>
      </p:sp>
      <p:sp>
        <p:nvSpPr>
          <p:cNvPr id="195" name="Google Shape;195;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Test case : unit of testing activity</a:t>
            </a:r>
            <a:endParaRPr/>
          </a:p>
          <a:p>
            <a:pPr marL="342900" lvl="0" indent="-342900" algn="l" rtl="0">
              <a:spcBef>
                <a:spcPts val="560"/>
              </a:spcBef>
              <a:spcAft>
                <a:spcPts val="0"/>
              </a:spcAft>
              <a:buClr>
                <a:schemeClr val="dk1"/>
              </a:buClr>
              <a:buSzPts val="2800"/>
              <a:buChar char="•"/>
            </a:pPr>
            <a:r>
              <a:rPr lang="en-US" sz="2800"/>
              <a:t>Test cases have 3 parts :-</a:t>
            </a:r>
            <a:endParaRPr/>
          </a:p>
          <a:p>
            <a:pPr marL="742950" lvl="1" indent="-285750" algn="l" rtl="0">
              <a:spcBef>
                <a:spcPts val="480"/>
              </a:spcBef>
              <a:spcAft>
                <a:spcPts val="0"/>
              </a:spcAft>
              <a:buClr>
                <a:schemeClr val="dk1"/>
              </a:buClr>
              <a:buSzPts val="2400"/>
              <a:buChar char="–"/>
            </a:pPr>
            <a:r>
              <a:rPr lang="en-US" sz="2400"/>
              <a:t>Goal </a:t>
            </a:r>
            <a:endParaRPr/>
          </a:p>
          <a:p>
            <a:pPr marL="1143000" lvl="2" indent="-228600" algn="l" rtl="0">
              <a:spcBef>
                <a:spcPts val="400"/>
              </a:spcBef>
              <a:spcAft>
                <a:spcPts val="0"/>
              </a:spcAft>
              <a:buClr>
                <a:schemeClr val="dk1"/>
              </a:buClr>
              <a:buSzPts val="2000"/>
              <a:buChar char="•"/>
            </a:pPr>
            <a:r>
              <a:rPr lang="en-US" sz="2000"/>
              <a:t>Aspect of the system being tested</a:t>
            </a:r>
            <a:endParaRPr/>
          </a:p>
          <a:p>
            <a:pPr marL="742950" lvl="1" indent="-285750" algn="l" rtl="0">
              <a:spcBef>
                <a:spcPts val="480"/>
              </a:spcBef>
              <a:spcAft>
                <a:spcPts val="0"/>
              </a:spcAft>
              <a:buClr>
                <a:schemeClr val="dk1"/>
              </a:buClr>
              <a:buSzPts val="2400"/>
              <a:buChar char="–"/>
            </a:pPr>
            <a:r>
              <a:rPr lang="en-US" sz="2400"/>
              <a:t>Input and system state</a:t>
            </a:r>
            <a:endParaRPr/>
          </a:p>
          <a:p>
            <a:pPr marL="1143000" lvl="2" indent="-228600" algn="l" rtl="0">
              <a:spcBef>
                <a:spcPts val="400"/>
              </a:spcBef>
              <a:spcAft>
                <a:spcPts val="0"/>
              </a:spcAft>
              <a:buClr>
                <a:schemeClr val="dk1"/>
              </a:buClr>
              <a:buSzPts val="2000"/>
              <a:buChar char="•"/>
            </a:pPr>
            <a:r>
              <a:rPr lang="en-US" sz="2000"/>
              <a:t>Data provided to the system under stated condition</a:t>
            </a:r>
            <a:endParaRPr/>
          </a:p>
          <a:p>
            <a:pPr marL="742950" lvl="1" indent="-285750" algn="l" rtl="0">
              <a:spcBef>
                <a:spcPts val="480"/>
              </a:spcBef>
              <a:spcAft>
                <a:spcPts val="0"/>
              </a:spcAft>
              <a:buClr>
                <a:schemeClr val="dk1"/>
              </a:buClr>
              <a:buSzPts val="2400"/>
              <a:buChar char="–"/>
            </a:pPr>
            <a:r>
              <a:rPr lang="en-US" sz="2400"/>
              <a:t>Expected behavior</a:t>
            </a:r>
            <a:endParaRPr/>
          </a:p>
          <a:p>
            <a:pPr marL="1143000" lvl="2" indent="-228600" algn="l" rtl="0">
              <a:spcBef>
                <a:spcPts val="400"/>
              </a:spcBef>
              <a:spcAft>
                <a:spcPts val="0"/>
              </a:spcAft>
              <a:buClr>
                <a:schemeClr val="dk1"/>
              </a:buClr>
              <a:buSzPts val="2000"/>
              <a:buChar char="•"/>
            </a:pPr>
            <a:r>
              <a:rPr lang="en-US" sz="2000"/>
              <a:t>The output or action the system should take according to its requirements</a:t>
            </a:r>
            <a:endParaRPr/>
          </a:p>
        </p:txBody>
      </p:sp>
      <p:cxnSp>
        <p:nvCxnSpPr>
          <p:cNvPr id="196" name="Google Shape;196;p27"/>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2000"/>
                                        <p:tgtEl>
                                          <p:spTgt spid="1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5">
                                            <p:txEl>
                                              <p:pRg st="1" end="1"/>
                                            </p:txEl>
                                          </p:spTgt>
                                        </p:tgtEl>
                                        <p:attrNameLst>
                                          <p:attrName>style.visibility</p:attrName>
                                        </p:attrNameLst>
                                      </p:cBhvr>
                                      <p:to>
                                        <p:strVal val="visible"/>
                                      </p:to>
                                    </p:set>
                                    <p:animEffect transition="in" filter="fade">
                                      <p:cBhvr>
                                        <p:cTn id="12" dur="2000"/>
                                        <p:tgtEl>
                                          <p:spTgt spid="1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5">
                                            <p:txEl>
                                              <p:pRg st="2" end="2"/>
                                            </p:txEl>
                                          </p:spTgt>
                                        </p:tgtEl>
                                        <p:attrNameLst>
                                          <p:attrName>style.visibility</p:attrName>
                                        </p:attrNameLst>
                                      </p:cBhvr>
                                      <p:to>
                                        <p:strVal val="visible"/>
                                      </p:to>
                                    </p:set>
                                    <p:animEffect transition="in" filter="fade">
                                      <p:cBhvr>
                                        <p:cTn id="17" dur="2000"/>
                                        <p:tgtEl>
                                          <p:spTgt spid="1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5">
                                            <p:txEl>
                                              <p:pRg st="3" end="3"/>
                                            </p:txEl>
                                          </p:spTgt>
                                        </p:tgtEl>
                                        <p:attrNameLst>
                                          <p:attrName>style.visibility</p:attrName>
                                        </p:attrNameLst>
                                      </p:cBhvr>
                                      <p:to>
                                        <p:strVal val="visible"/>
                                      </p:to>
                                    </p:set>
                                    <p:animEffect transition="in" filter="fade">
                                      <p:cBhvr>
                                        <p:cTn id="22" dur="2000"/>
                                        <p:tgtEl>
                                          <p:spTgt spid="1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5">
                                            <p:txEl>
                                              <p:pRg st="4" end="4"/>
                                            </p:txEl>
                                          </p:spTgt>
                                        </p:tgtEl>
                                        <p:attrNameLst>
                                          <p:attrName>style.visibility</p:attrName>
                                        </p:attrNameLst>
                                      </p:cBhvr>
                                      <p:to>
                                        <p:strVal val="visible"/>
                                      </p:to>
                                    </p:set>
                                    <p:animEffect transition="in" filter="fade">
                                      <p:cBhvr>
                                        <p:cTn id="27" dur="2000"/>
                                        <p:tgtEl>
                                          <p:spTgt spid="1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5">
                                            <p:txEl>
                                              <p:pRg st="5" end="5"/>
                                            </p:txEl>
                                          </p:spTgt>
                                        </p:tgtEl>
                                        <p:attrNameLst>
                                          <p:attrName>style.visibility</p:attrName>
                                        </p:attrNameLst>
                                      </p:cBhvr>
                                      <p:to>
                                        <p:strVal val="visible"/>
                                      </p:to>
                                    </p:set>
                                    <p:animEffect transition="in" filter="fade">
                                      <p:cBhvr>
                                        <p:cTn id="32" dur="2000"/>
                                        <p:tgtEl>
                                          <p:spTgt spid="1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5">
                                            <p:txEl>
                                              <p:pRg st="6" end="6"/>
                                            </p:txEl>
                                          </p:spTgt>
                                        </p:tgtEl>
                                        <p:attrNameLst>
                                          <p:attrName>style.visibility</p:attrName>
                                        </p:attrNameLst>
                                      </p:cBhvr>
                                      <p:to>
                                        <p:strVal val="visible"/>
                                      </p:to>
                                    </p:set>
                                    <p:animEffect transition="in" filter="fade">
                                      <p:cBhvr>
                                        <p:cTn id="37" dur="2000"/>
                                        <p:tgtEl>
                                          <p:spTgt spid="1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5">
                                            <p:txEl>
                                              <p:pRg st="7" end="7"/>
                                            </p:txEl>
                                          </p:spTgt>
                                        </p:tgtEl>
                                        <p:attrNameLst>
                                          <p:attrName>style.visibility</p:attrName>
                                        </p:attrNameLst>
                                      </p:cBhvr>
                                      <p:to>
                                        <p:strVal val="visible"/>
                                      </p:to>
                                    </p:set>
                                    <p:animEffect transition="in" filter="fade">
                                      <p:cBhvr>
                                        <p:cTn id="42" dur="2000"/>
                                        <p:tgtEl>
                                          <p:spTgt spid="19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Specification</a:t>
            </a:r>
            <a:endParaRPr/>
          </a:p>
        </p:txBody>
      </p:sp>
      <p:sp>
        <p:nvSpPr>
          <p:cNvPr id="202" name="Google Shape;202;p28"/>
          <p:cNvSpPr txBox="1">
            <a:spLocks noGrp="1"/>
          </p:cNvSpPr>
          <p:nvPr>
            <p:ph type="body" idx="1"/>
          </p:nvPr>
        </p:nvSpPr>
        <p:spPr>
          <a:xfrm>
            <a:off x="609600" y="1803400"/>
            <a:ext cx="85344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b="1"/>
              <a:t>Three Levels</a:t>
            </a:r>
            <a:endParaRPr b="1"/>
          </a:p>
          <a:p>
            <a:pPr marL="342900" lvl="0" indent="-342900" algn="l" rtl="0">
              <a:lnSpc>
                <a:spcPct val="90000"/>
              </a:lnSpc>
              <a:spcBef>
                <a:spcPts val="640"/>
              </a:spcBef>
              <a:spcAft>
                <a:spcPts val="0"/>
              </a:spcAft>
              <a:buClr>
                <a:schemeClr val="dk1"/>
              </a:buClr>
              <a:buSzPts val="3200"/>
              <a:buChar char="•"/>
            </a:pPr>
            <a:r>
              <a:rPr lang="en-US"/>
              <a:t>Specifications of large systems usually contain at least three levels of software specification documents </a:t>
            </a:r>
            <a:endParaRPr/>
          </a:p>
          <a:p>
            <a:pPr marL="342900" lvl="0" indent="-342900" algn="l" rtl="0">
              <a:lnSpc>
                <a:spcPct val="90000"/>
              </a:lnSpc>
              <a:spcBef>
                <a:spcPts val="640"/>
              </a:spcBef>
              <a:spcAft>
                <a:spcPts val="0"/>
              </a:spcAft>
              <a:buClr>
                <a:schemeClr val="dk1"/>
              </a:buClr>
              <a:buSzPts val="3200"/>
              <a:buChar char="•"/>
            </a:pPr>
            <a:r>
              <a:rPr lang="en-US"/>
              <a:t>(1) </a:t>
            </a:r>
            <a:r>
              <a:rPr lang="en-US">
                <a:solidFill>
                  <a:srgbClr val="FF0000"/>
                </a:solidFill>
              </a:rPr>
              <a:t>Functional specifications </a:t>
            </a:r>
            <a:r>
              <a:rPr lang="en-US"/>
              <a:t>(or requirements) give a precise  description of the required behavior (functionality)  of the system</a:t>
            </a:r>
            <a:endParaRPr/>
          </a:p>
          <a:p>
            <a:pPr marL="742950" lvl="1" indent="-285750" algn="l" rtl="0">
              <a:lnSpc>
                <a:spcPct val="90000"/>
              </a:lnSpc>
              <a:spcBef>
                <a:spcPts val="560"/>
              </a:spcBef>
              <a:spcAft>
                <a:spcPts val="0"/>
              </a:spcAft>
              <a:buClr>
                <a:schemeClr val="dk1"/>
              </a:buClr>
              <a:buSzPts val="2800"/>
              <a:buChar char="–"/>
            </a:pPr>
            <a:r>
              <a:rPr lang="en-US"/>
              <a:t> </a:t>
            </a:r>
            <a:r>
              <a:rPr lang="en-US" sz="2400"/>
              <a:t>- describe what the software should do, not how it should do it</a:t>
            </a:r>
            <a:endParaRPr sz="2400"/>
          </a:p>
          <a:p>
            <a:pPr marL="742950" lvl="1" indent="-285750" algn="l" rtl="0">
              <a:lnSpc>
                <a:spcPct val="90000"/>
              </a:lnSpc>
              <a:spcBef>
                <a:spcPts val="560"/>
              </a:spcBef>
              <a:spcAft>
                <a:spcPts val="0"/>
              </a:spcAft>
              <a:buClr>
                <a:schemeClr val="dk1"/>
              </a:buClr>
              <a:buSzPts val="2800"/>
              <a:buChar char="–"/>
            </a:pPr>
            <a:r>
              <a:rPr lang="en-US"/>
              <a:t> - may also describe constraints on how this can be achieved</a:t>
            </a:r>
            <a:endParaRPr/>
          </a:p>
        </p:txBody>
      </p:sp>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Specification</a:t>
            </a:r>
            <a:endParaRPr/>
          </a:p>
        </p:txBody>
      </p:sp>
      <p:sp>
        <p:nvSpPr>
          <p:cNvPr id="208" name="Google Shape;208;p29"/>
          <p:cNvSpPr txBox="1">
            <a:spLocks noGrp="1"/>
          </p:cNvSpPr>
          <p:nvPr>
            <p:ph type="body" idx="1"/>
          </p:nvPr>
        </p:nvSpPr>
        <p:spPr>
          <a:xfrm>
            <a:off x="609600" y="1803400"/>
            <a:ext cx="8458200" cy="4368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3200"/>
              <a:buChar char="•"/>
            </a:pPr>
            <a:r>
              <a:rPr lang="en-US">
                <a:solidFill>
                  <a:srgbClr val="FF0000"/>
                </a:solidFill>
              </a:rPr>
              <a:t>(2) Design specifications </a:t>
            </a:r>
            <a:r>
              <a:rPr lang="en-US"/>
              <a:t>describe the architecture of the design  of a design to implement the functional specification</a:t>
            </a:r>
            <a:endParaRPr/>
          </a:p>
          <a:p>
            <a:pPr marL="742950" lvl="1" indent="-285750" algn="l" rtl="0">
              <a:lnSpc>
                <a:spcPct val="90000"/>
              </a:lnSpc>
              <a:spcBef>
                <a:spcPts val="560"/>
              </a:spcBef>
              <a:spcAft>
                <a:spcPts val="0"/>
              </a:spcAft>
              <a:buClr>
                <a:schemeClr val="dk1"/>
              </a:buClr>
              <a:buSzPts val="2800"/>
              <a:buChar char="–"/>
            </a:pPr>
            <a:r>
              <a:rPr lang="en-US"/>
              <a:t>- describe the components of the software and how they are to relate to one another</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rgbClr val="FF0000"/>
              </a:buClr>
              <a:buSzPts val="3200"/>
              <a:buChar char="•"/>
            </a:pPr>
            <a:r>
              <a:rPr lang="en-US">
                <a:solidFill>
                  <a:srgbClr val="FF0000"/>
                </a:solidFill>
              </a:rPr>
              <a:t>(3) Detailed design specifications </a:t>
            </a:r>
            <a:r>
              <a:rPr lang="en-US"/>
              <a:t>describe how each component of the architecture, down to the individual code units, is to be implemented</a:t>
            </a:r>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Testing</a:t>
            </a:r>
            <a:endParaRPr/>
          </a:p>
        </p:txBody>
      </p:sp>
      <p:sp>
        <p:nvSpPr>
          <p:cNvPr id="214" name="Google Shape;214;p30"/>
          <p:cNvSpPr txBox="1">
            <a:spLocks noGrp="1"/>
          </p:cNvSpPr>
          <p:nvPr>
            <p:ph type="body" idx="1"/>
          </p:nvPr>
        </p:nvSpPr>
        <p:spPr>
          <a:xfrm>
            <a:off x="609600" y="1803400"/>
            <a:ext cx="84582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US" sz="2960" b="1"/>
              <a:t>Corresponding Test Levels</a:t>
            </a:r>
            <a:endParaRPr sz="2960" b="1"/>
          </a:p>
          <a:p>
            <a:pPr marL="342900" lvl="0" indent="-342900" algn="l" rtl="0">
              <a:lnSpc>
                <a:spcPct val="90000"/>
              </a:lnSpc>
              <a:spcBef>
                <a:spcPts val="592"/>
              </a:spcBef>
              <a:spcAft>
                <a:spcPts val="0"/>
              </a:spcAft>
              <a:buClr>
                <a:schemeClr val="dk1"/>
              </a:buClr>
              <a:buSzPts val="2960"/>
              <a:buChar char="•"/>
            </a:pPr>
            <a:r>
              <a:rPr lang="en-US" sz="2960"/>
              <a:t>Given the hierarchy of specifications, it is usual to structure testing into </a:t>
            </a:r>
            <a:r>
              <a:rPr lang="en-US" sz="2960">
                <a:solidFill>
                  <a:srgbClr val="0070C0"/>
                </a:solidFill>
              </a:rPr>
              <a:t>three</a:t>
            </a:r>
            <a:r>
              <a:rPr lang="en-US" sz="2960"/>
              <a:t> (or more) corresponding levels </a:t>
            </a:r>
            <a:endParaRPr/>
          </a:p>
          <a:p>
            <a:pPr marL="342900" lvl="0" indent="-342900" algn="l" rtl="0">
              <a:lnSpc>
                <a:spcPct val="90000"/>
              </a:lnSpc>
              <a:spcBef>
                <a:spcPts val="592"/>
              </a:spcBef>
              <a:spcAft>
                <a:spcPts val="0"/>
              </a:spcAft>
              <a:buClr>
                <a:srgbClr val="FF0000"/>
              </a:buClr>
              <a:buSzPts val="2960"/>
              <a:buChar char="•"/>
            </a:pPr>
            <a:r>
              <a:rPr lang="en-US" sz="2960">
                <a:solidFill>
                  <a:srgbClr val="FF0000"/>
                </a:solidFill>
              </a:rPr>
              <a:t>(3) Unit testing </a:t>
            </a:r>
            <a:r>
              <a:rPr lang="en-US" sz="2960"/>
              <a:t>addresses the </a:t>
            </a:r>
            <a:r>
              <a:rPr lang="en-US" sz="2960">
                <a:solidFill>
                  <a:srgbClr val="0070C0"/>
                </a:solidFill>
              </a:rPr>
              <a:t>verification</a:t>
            </a:r>
            <a:r>
              <a:rPr lang="en-US" sz="2960"/>
              <a:t> that individual components of the architecture </a:t>
            </a:r>
            <a:r>
              <a:rPr lang="en-US" sz="2960">
                <a:solidFill>
                  <a:srgbClr val="0070C0"/>
                </a:solidFill>
              </a:rPr>
              <a:t>meet</a:t>
            </a:r>
            <a:r>
              <a:rPr lang="en-US" sz="2960"/>
              <a:t> their detailed </a:t>
            </a:r>
            <a:r>
              <a:rPr lang="en-US" sz="2960">
                <a:solidFill>
                  <a:srgbClr val="0070C0"/>
                </a:solidFill>
              </a:rPr>
              <a:t>design</a:t>
            </a:r>
            <a:r>
              <a:rPr lang="en-US" sz="2960"/>
              <a:t> </a:t>
            </a:r>
            <a:r>
              <a:rPr lang="en-US" sz="2960">
                <a:solidFill>
                  <a:srgbClr val="0070C0"/>
                </a:solidFill>
              </a:rPr>
              <a:t>specification</a:t>
            </a:r>
            <a:endParaRPr sz="2960">
              <a:solidFill>
                <a:srgbClr val="0070C0"/>
              </a:solidFill>
            </a:endParaRPr>
          </a:p>
          <a:p>
            <a:pPr marL="342900" lvl="0" indent="-342900" algn="l" rtl="0">
              <a:lnSpc>
                <a:spcPct val="90000"/>
              </a:lnSpc>
              <a:spcBef>
                <a:spcPts val="592"/>
              </a:spcBef>
              <a:spcAft>
                <a:spcPts val="0"/>
              </a:spcAft>
              <a:buClr>
                <a:srgbClr val="FF0000"/>
              </a:buClr>
              <a:buSzPts val="2960"/>
              <a:buChar char="•"/>
            </a:pPr>
            <a:r>
              <a:rPr lang="en-US" sz="2960">
                <a:solidFill>
                  <a:srgbClr val="FF0000"/>
                </a:solidFill>
              </a:rPr>
              <a:t>(2) Integration testing </a:t>
            </a:r>
            <a:r>
              <a:rPr lang="en-US" sz="2960"/>
              <a:t>verifies that the groups of </a:t>
            </a:r>
            <a:r>
              <a:rPr lang="en-US" sz="2960">
                <a:solidFill>
                  <a:srgbClr val="0070C0"/>
                </a:solidFill>
              </a:rPr>
              <a:t>units</a:t>
            </a:r>
            <a:r>
              <a:rPr lang="en-US" sz="2960"/>
              <a:t> corresponding to architectural elements of the </a:t>
            </a:r>
            <a:r>
              <a:rPr lang="en-US" sz="2960">
                <a:solidFill>
                  <a:srgbClr val="0070C0"/>
                </a:solidFill>
              </a:rPr>
              <a:t>design</a:t>
            </a:r>
            <a:r>
              <a:rPr lang="en-US" sz="2960"/>
              <a:t> </a:t>
            </a:r>
            <a:r>
              <a:rPr lang="en-US" sz="2960">
                <a:solidFill>
                  <a:srgbClr val="0070C0"/>
                </a:solidFill>
              </a:rPr>
              <a:t>specification</a:t>
            </a:r>
            <a:r>
              <a:rPr lang="en-US" sz="2960"/>
              <a:t> can be </a:t>
            </a:r>
            <a:r>
              <a:rPr lang="en-US" sz="2960">
                <a:solidFill>
                  <a:srgbClr val="0070C0"/>
                </a:solidFill>
              </a:rPr>
              <a:t>integrated</a:t>
            </a:r>
            <a:r>
              <a:rPr lang="en-US" sz="2960"/>
              <a:t> to work as a whole</a:t>
            </a:r>
            <a:endParaRPr sz="2960"/>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Levels of Testing</a:t>
            </a:r>
            <a:endParaRPr/>
          </a:p>
        </p:txBody>
      </p:sp>
      <p:sp>
        <p:nvSpPr>
          <p:cNvPr id="220" name="Google Shape;220;p31"/>
          <p:cNvSpPr txBox="1">
            <a:spLocks noGrp="1"/>
          </p:cNvSpPr>
          <p:nvPr>
            <p:ph type="body" idx="1"/>
          </p:nvPr>
        </p:nvSpPr>
        <p:spPr>
          <a:xfrm>
            <a:off x="609600" y="1803400"/>
            <a:ext cx="8153400" cy="4876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FF0000"/>
              </a:buClr>
              <a:buSzPts val="3200"/>
              <a:buChar char="•"/>
            </a:pPr>
            <a:r>
              <a:rPr lang="en-US">
                <a:solidFill>
                  <a:srgbClr val="FF0000"/>
                </a:solidFill>
              </a:rPr>
              <a:t>(1) System testing </a:t>
            </a:r>
            <a:r>
              <a:rPr lang="en-US"/>
              <a:t>verifies that the integrated total product has the </a:t>
            </a:r>
            <a:r>
              <a:rPr lang="en-US">
                <a:solidFill>
                  <a:srgbClr val="0070C0"/>
                </a:solidFill>
              </a:rPr>
              <a:t>functionality</a:t>
            </a:r>
            <a:r>
              <a:rPr lang="en-US"/>
              <a:t> specified in the functional specification</a:t>
            </a:r>
            <a:endParaRPr/>
          </a:p>
          <a:p>
            <a:pPr marL="742950" lvl="1" indent="-285750" algn="l" rtl="0">
              <a:spcBef>
                <a:spcPts val="560"/>
              </a:spcBef>
              <a:spcAft>
                <a:spcPts val="0"/>
              </a:spcAft>
              <a:buClr>
                <a:schemeClr val="dk1"/>
              </a:buClr>
              <a:buSzPts val="2800"/>
              <a:buChar char="–"/>
            </a:pPr>
            <a:r>
              <a:rPr lang="en-US"/>
              <a:t>To these levels it is usual to add the additional test level: </a:t>
            </a:r>
            <a:endParaRPr/>
          </a:p>
          <a:p>
            <a:pPr marL="342900" lvl="0" indent="-342900" algn="l" rtl="0">
              <a:spcBef>
                <a:spcPts val="640"/>
              </a:spcBef>
              <a:spcAft>
                <a:spcPts val="0"/>
              </a:spcAft>
              <a:buClr>
                <a:srgbClr val="FF0000"/>
              </a:buClr>
              <a:buSzPts val="3200"/>
              <a:buChar char="•"/>
            </a:pPr>
            <a:r>
              <a:rPr lang="en-US">
                <a:solidFill>
                  <a:srgbClr val="FF0000"/>
                </a:solidFill>
              </a:rPr>
              <a:t>(0) Acceptance testing</a:t>
            </a:r>
            <a:r>
              <a:rPr lang="en-US"/>
              <a:t>, in which the actual </a:t>
            </a:r>
            <a:r>
              <a:rPr lang="en-US">
                <a:solidFill>
                  <a:srgbClr val="0070C0"/>
                </a:solidFill>
              </a:rPr>
              <a:t>customers</a:t>
            </a:r>
            <a:r>
              <a:rPr lang="en-US"/>
              <a:t> validate that the software meets their </a:t>
            </a:r>
            <a:r>
              <a:rPr lang="en-US">
                <a:solidFill>
                  <a:srgbClr val="0070C0"/>
                </a:solidFill>
              </a:rPr>
              <a:t>real</a:t>
            </a:r>
            <a:r>
              <a:rPr lang="en-US"/>
              <a:t> </a:t>
            </a:r>
            <a:r>
              <a:rPr lang="en-US">
                <a:solidFill>
                  <a:srgbClr val="0070C0"/>
                </a:solidFill>
              </a:rPr>
              <a:t>intentions</a:t>
            </a:r>
            <a:r>
              <a:rPr lang="en-US"/>
              <a:t> </a:t>
            </a:r>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User Acceptance Testing</a:t>
            </a:r>
            <a:endParaRPr/>
          </a:p>
        </p:txBody>
      </p:sp>
      <p:sp>
        <p:nvSpPr>
          <p:cNvPr id="227" name="Google Shape;22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Actual users test a completed information system.</a:t>
            </a:r>
            <a:endParaRPr/>
          </a:p>
          <a:p>
            <a:pPr marL="342900" lvl="0" indent="-342900" algn="l" rtl="0">
              <a:spcBef>
                <a:spcPts val="640"/>
              </a:spcBef>
              <a:spcAft>
                <a:spcPts val="0"/>
              </a:spcAft>
              <a:buClr>
                <a:schemeClr val="dk1"/>
              </a:buClr>
              <a:buSzPts val="3200"/>
              <a:buChar char="•"/>
            </a:pPr>
            <a:r>
              <a:rPr lang="en-US"/>
              <a:t>End result is the users’ final acceptance of the system.</a:t>
            </a:r>
            <a:endParaRPr/>
          </a:p>
          <a:p>
            <a:pPr marL="342900" lvl="0" indent="-342900" algn="l" rtl="0">
              <a:spcBef>
                <a:spcPts val="640"/>
              </a:spcBef>
              <a:spcAft>
                <a:spcPts val="0"/>
              </a:spcAft>
              <a:buClr>
                <a:srgbClr val="FF0000"/>
              </a:buClr>
              <a:buSzPts val="3200"/>
              <a:buChar char="•"/>
            </a:pPr>
            <a:r>
              <a:rPr lang="en-US" i="1">
                <a:solidFill>
                  <a:srgbClr val="FF0000"/>
                </a:solidFill>
              </a:rPr>
              <a:t>Alpha testing: use simulated data</a:t>
            </a:r>
            <a:endParaRPr/>
          </a:p>
          <a:p>
            <a:pPr marL="342900" lvl="0" indent="-342900" algn="l" rtl="0">
              <a:spcBef>
                <a:spcPts val="640"/>
              </a:spcBef>
              <a:spcAft>
                <a:spcPts val="0"/>
              </a:spcAft>
              <a:buClr>
                <a:srgbClr val="00B050"/>
              </a:buClr>
              <a:buSzPts val="3200"/>
              <a:buChar char="•"/>
            </a:pPr>
            <a:r>
              <a:rPr lang="en-US" i="1">
                <a:solidFill>
                  <a:srgbClr val="00B050"/>
                </a:solidFill>
              </a:rPr>
              <a:t>Beta testing: use real data in real user environment</a:t>
            </a:r>
            <a:endParaRPr/>
          </a:p>
        </p:txBody>
      </p:sp>
      <p:cxnSp>
        <p:nvCxnSpPr>
          <p:cNvPr id="228" name="Google Shape;228;p32"/>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457200" y="274638"/>
            <a:ext cx="8229600" cy="1630362"/>
          </a:xfrm>
          <a:prstGeom prst="rect">
            <a:avLst/>
          </a:prstGeom>
          <a:noFill/>
          <a:ln w="50800" cap="flat" cmpd="sng">
            <a:solidFill>
              <a:srgbClr val="17365D"/>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smtClean="0"/>
              <a:t>Chapter-15: </a:t>
            </a:r>
            <a:r>
              <a:rPr lang="en-US" dirty="0"/>
              <a:t>Testing  </a:t>
            </a:r>
            <a:endParaRPr dirty="0"/>
          </a:p>
        </p:txBody>
      </p:sp>
      <p:sp>
        <p:nvSpPr>
          <p:cNvPr id="102" name="Google Shape;102;p15"/>
          <p:cNvSpPr txBox="1">
            <a:spLocks noGrp="1"/>
          </p:cNvSpPr>
          <p:nvPr>
            <p:ph type="body" idx="1"/>
          </p:nvPr>
        </p:nvSpPr>
        <p:spPr>
          <a:xfrm>
            <a:off x="457200" y="1905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4800"/>
              <a:buFont typeface="Arial"/>
              <a:buNone/>
            </a:pPr>
            <a:r>
              <a:rPr lang="en-US" sz="4800" dirty="0"/>
              <a:t>Objectives</a:t>
            </a:r>
            <a:endParaRPr dirty="0"/>
          </a:p>
          <a:p>
            <a:pPr marL="342900" lvl="0" indent="-342900" algn="l" rtl="0">
              <a:spcBef>
                <a:spcPts val="640"/>
              </a:spcBef>
              <a:spcAft>
                <a:spcPts val="0"/>
              </a:spcAft>
              <a:buClr>
                <a:schemeClr val="dk1"/>
              </a:buClr>
              <a:buSzPts val="3200"/>
              <a:buFont typeface="Calibri"/>
              <a:buChar char="—"/>
            </a:pPr>
            <a:r>
              <a:rPr lang="en-US" dirty="0"/>
              <a:t> To understand the role of testing in ensuring software quality</a:t>
            </a:r>
            <a:endParaRPr dirty="0"/>
          </a:p>
          <a:p>
            <a:pPr marL="342900" lvl="0" indent="-342900" algn="l" rtl="0">
              <a:spcBef>
                <a:spcPts val="640"/>
              </a:spcBef>
              <a:spcAft>
                <a:spcPts val="0"/>
              </a:spcAft>
              <a:buClr>
                <a:schemeClr val="dk1"/>
              </a:buClr>
              <a:buSzPts val="3200"/>
              <a:buFont typeface="Calibri"/>
              <a:buChar char="—"/>
            </a:pPr>
            <a:r>
              <a:rPr lang="en-US" dirty="0"/>
              <a:t>To discuss issues relevant to software testing</a:t>
            </a:r>
            <a:endParaRPr dirty="0"/>
          </a:p>
          <a:p>
            <a:pPr marL="342900" lvl="0" indent="-342900" algn="l" rtl="0">
              <a:spcBef>
                <a:spcPts val="640"/>
              </a:spcBef>
              <a:spcAft>
                <a:spcPts val="0"/>
              </a:spcAft>
              <a:buClr>
                <a:schemeClr val="dk1"/>
              </a:buClr>
              <a:buSzPts val="3200"/>
              <a:buFont typeface="Calibri"/>
              <a:buChar char="—"/>
            </a:pPr>
            <a:r>
              <a:rPr lang="en-US" dirty="0"/>
              <a:t>To describe the different techniques used for testing software</a:t>
            </a:r>
            <a:endParaRPr dirty="0"/>
          </a:p>
          <a:p>
            <a:pPr marL="342900" lvl="0" indent="-342900" algn="l" rtl="0">
              <a:spcBef>
                <a:spcPts val="640"/>
              </a:spcBef>
              <a:spcAft>
                <a:spcPts val="0"/>
              </a:spcAft>
              <a:buClr>
                <a:schemeClr val="dk1"/>
              </a:buClr>
              <a:buSzPts val="3200"/>
              <a:buFont typeface="Calibri"/>
              <a:buChar char="—"/>
            </a:pPr>
            <a:r>
              <a:rPr lang="en-US" dirty="0"/>
              <a:t>Summary</a:t>
            </a:r>
            <a:endParaRPr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20</a:t>
            </a:fld>
            <a:endParaRPr sz="1200" b="0" i="0" u="none" strike="noStrike" cap="none">
              <a:solidFill>
                <a:srgbClr val="898989"/>
              </a:solidFill>
              <a:latin typeface="Calibri"/>
              <a:ea typeface="Calibri"/>
              <a:cs typeface="Calibri"/>
              <a:sym typeface="Calibri"/>
            </a:endParaRPr>
          </a:p>
        </p:txBody>
      </p:sp>
      <p:sp>
        <p:nvSpPr>
          <p:cNvPr id="234" name="Google Shape;23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Type Of Test Cases</a:t>
            </a:r>
            <a:endParaRPr/>
          </a:p>
        </p:txBody>
      </p:sp>
      <p:sp>
        <p:nvSpPr>
          <p:cNvPr id="235" name="Google Shape;23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Test cases are derived for</a:t>
            </a:r>
            <a:endParaRPr/>
          </a:p>
          <a:p>
            <a:pPr marL="742950" lvl="1" indent="-285750" algn="l" rtl="0">
              <a:spcBef>
                <a:spcPts val="560"/>
              </a:spcBef>
              <a:spcAft>
                <a:spcPts val="0"/>
              </a:spcAft>
              <a:buClr>
                <a:schemeClr val="dk1"/>
              </a:buClr>
              <a:buSzPts val="2800"/>
              <a:buChar char="–"/>
            </a:pPr>
            <a:r>
              <a:rPr lang="en-US"/>
              <a:t>Valid and expected input</a:t>
            </a:r>
            <a:endParaRPr/>
          </a:p>
          <a:p>
            <a:pPr marL="742950" lvl="1" indent="-285750" algn="l" rtl="0">
              <a:spcBef>
                <a:spcPts val="560"/>
              </a:spcBef>
              <a:spcAft>
                <a:spcPts val="0"/>
              </a:spcAft>
              <a:buClr>
                <a:schemeClr val="dk1"/>
              </a:buClr>
              <a:buSzPts val="2800"/>
              <a:buChar char="–"/>
            </a:pPr>
            <a:r>
              <a:rPr lang="en-US"/>
              <a:t>Invalid and unexpected input</a:t>
            </a:r>
            <a:endParaRPr/>
          </a:p>
          <a:p>
            <a:pPr marL="742950" lvl="1" indent="-285750" algn="l" rtl="0">
              <a:spcBef>
                <a:spcPts val="560"/>
              </a:spcBef>
              <a:spcAft>
                <a:spcPts val="0"/>
              </a:spcAft>
              <a:buClr>
                <a:schemeClr val="dk1"/>
              </a:buClr>
              <a:buSzPts val="2800"/>
              <a:buChar char="–"/>
            </a:pPr>
            <a:r>
              <a:rPr lang="en-US"/>
              <a:t>Test if the system does less than specified requirement</a:t>
            </a:r>
            <a:endParaRPr/>
          </a:p>
          <a:p>
            <a:pPr marL="742950" lvl="1" indent="-285750" algn="l" rtl="0">
              <a:spcBef>
                <a:spcPts val="560"/>
              </a:spcBef>
              <a:spcAft>
                <a:spcPts val="0"/>
              </a:spcAft>
              <a:buClr>
                <a:schemeClr val="dk1"/>
              </a:buClr>
              <a:buSzPts val="2800"/>
              <a:buChar char="–"/>
            </a:pPr>
            <a:r>
              <a:rPr lang="en-US"/>
              <a:t>Test if the system does more than specified requirement</a:t>
            </a:r>
            <a:endParaRPr/>
          </a:p>
        </p:txBody>
      </p:sp>
      <p:cxnSp>
        <p:nvCxnSpPr>
          <p:cNvPr id="236" name="Google Shape;236;p33"/>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animEffect transition="in" filter="fade">
                                      <p:cBhvr>
                                        <p:cTn id="7" dur="2000"/>
                                        <p:tgtEl>
                                          <p:spTgt spid="2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5">
                                            <p:txEl>
                                              <p:pRg st="1" end="1"/>
                                            </p:txEl>
                                          </p:spTgt>
                                        </p:tgtEl>
                                        <p:attrNameLst>
                                          <p:attrName>style.visibility</p:attrName>
                                        </p:attrNameLst>
                                      </p:cBhvr>
                                      <p:to>
                                        <p:strVal val="visible"/>
                                      </p:to>
                                    </p:set>
                                    <p:animEffect transition="in" filter="fade">
                                      <p:cBhvr>
                                        <p:cTn id="12" dur="2000"/>
                                        <p:tgtEl>
                                          <p:spTgt spid="2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5">
                                            <p:txEl>
                                              <p:pRg st="2" end="2"/>
                                            </p:txEl>
                                          </p:spTgt>
                                        </p:tgtEl>
                                        <p:attrNameLst>
                                          <p:attrName>style.visibility</p:attrName>
                                        </p:attrNameLst>
                                      </p:cBhvr>
                                      <p:to>
                                        <p:strVal val="visible"/>
                                      </p:to>
                                    </p:set>
                                    <p:animEffect transition="in" filter="fade">
                                      <p:cBhvr>
                                        <p:cTn id="17" dur="2000"/>
                                        <p:tgtEl>
                                          <p:spTgt spid="2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
                                            <p:txEl>
                                              <p:pRg st="3" end="3"/>
                                            </p:txEl>
                                          </p:spTgt>
                                        </p:tgtEl>
                                        <p:attrNameLst>
                                          <p:attrName>style.visibility</p:attrName>
                                        </p:attrNameLst>
                                      </p:cBhvr>
                                      <p:to>
                                        <p:strVal val="visible"/>
                                      </p:to>
                                    </p:set>
                                    <p:animEffect transition="in" filter="fade">
                                      <p:cBhvr>
                                        <p:cTn id="22" dur="2000"/>
                                        <p:tgtEl>
                                          <p:spTgt spid="2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5">
                                            <p:txEl>
                                              <p:pRg st="4" end="4"/>
                                            </p:txEl>
                                          </p:spTgt>
                                        </p:tgtEl>
                                        <p:attrNameLst>
                                          <p:attrName>style.visibility</p:attrName>
                                        </p:attrNameLst>
                                      </p:cBhvr>
                                      <p:to>
                                        <p:strVal val="visible"/>
                                      </p:to>
                                    </p:set>
                                    <p:animEffect transition="in" filter="fade">
                                      <p:cBhvr>
                                        <p:cTn id="27" dur="2000"/>
                                        <p:tgtEl>
                                          <p:spTgt spid="2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4"/>
          <p:cNvSpPr txBox="1">
            <a:spLocks noGrp="1"/>
          </p:cNvSpPr>
          <p:nvPr>
            <p:ph type="title"/>
          </p:nvPr>
        </p:nvSpPr>
        <p:spPr>
          <a:xfrm>
            <a:off x="304800" y="646113"/>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Example of Test </a:t>
            </a:r>
            <a:r>
              <a:rPr lang="en-US" dirty="0" smtClean="0"/>
              <a:t>case (User Authentication)</a:t>
            </a:r>
            <a:endParaRPr dirty="0"/>
          </a:p>
        </p:txBody>
      </p:sp>
      <p:cxnSp>
        <p:nvCxnSpPr>
          <p:cNvPr id="242" name="Google Shape;242;p34"/>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975" y="2710194"/>
            <a:ext cx="8826228" cy="3352981"/>
          </a:xfrm>
          <a:prstGeom prst="rect">
            <a:avLst/>
          </a:prstGeom>
        </p:spPr>
      </p:pic>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49" name="Google Shape;249;p35"/>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
        <p:nvSpPr>
          <p:cNvPr id="250" name="Google Shape;250;p35"/>
          <p:cNvSpPr/>
          <p:nvPr/>
        </p:nvSpPr>
        <p:spPr>
          <a:xfrm>
            <a:off x="152400" y="1841500"/>
            <a:ext cx="8839200" cy="4154488"/>
          </a:xfrm>
          <a:prstGeom prst="rect">
            <a:avLst/>
          </a:prstGeom>
          <a:noFill/>
          <a:ln>
            <a:noFill/>
          </a:ln>
        </p:spPr>
        <p:txBody>
          <a:bodyPr spcFirstLastPara="1" wrap="square" lIns="91425" tIns="45700" rIns="91425" bIns="45700" anchor="t" anchorCtr="0">
            <a:noAutofit/>
          </a:bodyPr>
          <a:lstStyle/>
          <a:p>
            <a:pPr marL="0" marR="0" lvl="0" indent="-152400" algn="l" rtl="0">
              <a:spcBef>
                <a:spcPts val="0"/>
              </a:spcBef>
              <a:spcAft>
                <a:spcPts val="0"/>
              </a:spcAft>
              <a:buClr>
                <a:schemeClr val="dk1"/>
              </a:buClr>
              <a:buSzPts val="2400"/>
              <a:buFont typeface="Arial"/>
              <a:buChar char="•"/>
            </a:pP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7" y="2229960"/>
            <a:ext cx="9243073" cy="3377567"/>
          </a:xfrm>
          <a:prstGeom prst="rect">
            <a:avLst/>
          </a:prstGeom>
        </p:spPr>
      </p:pic>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56" name="Google Shape;256;p36"/>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814" y="1886506"/>
            <a:ext cx="8612294" cy="4528361"/>
          </a:xfrm>
          <a:prstGeom prst="rect">
            <a:avLst/>
          </a:prstGeom>
        </p:spPr>
      </p:pic>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Example of Test case</a:t>
            </a:r>
            <a:endParaRPr/>
          </a:p>
        </p:txBody>
      </p:sp>
      <p:cxnSp>
        <p:nvCxnSpPr>
          <p:cNvPr id="263" name="Google Shape;263;p37"/>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30" r="2409"/>
          <a:stretch/>
        </p:blipFill>
        <p:spPr>
          <a:xfrm>
            <a:off x="133643" y="2742988"/>
            <a:ext cx="8876714" cy="2279179"/>
          </a:xfrm>
          <a:prstGeom prst="rect">
            <a:avLst/>
          </a:prstGeom>
        </p:spPr>
      </p:pic>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Unit testing</a:t>
            </a:r>
            <a:endParaRPr/>
          </a:p>
        </p:txBody>
      </p:sp>
      <p:sp>
        <p:nvSpPr>
          <p:cNvPr id="270" name="Google Shape;270;p3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Unit testing is the process of testing individual components in isolation.</a:t>
            </a:r>
            <a:endParaRPr/>
          </a:p>
          <a:p>
            <a:pPr marL="342900" lvl="0" indent="-342900" algn="l" rtl="0">
              <a:spcBef>
                <a:spcPts val="640"/>
              </a:spcBef>
              <a:spcAft>
                <a:spcPts val="0"/>
              </a:spcAft>
              <a:buClr>
                <a:schemeClr val="dk1"/>
              </a:buClr>
              <a:buSzPts val="3200"/>
              <a:buChar char="•"/>
            </a:pPr>
            <a:r>
              <a:rPr lang="en-US"/>
              <a:t>It is a defect testing process.</a:t>
            </a:r>
            <a:endParaRPr/>
          </a:p>
          <a:p>
            <a:pPr marL="342900" lvl="0" indent="-342900" algn="l" rtl="0">
              <a:spcBef>
                <a:spcPts val="640"/>
              </a:spcBef>
              <a:spcAft>
                <a:spcPts val="0"/>
              </a:spcAft>
              <a:buClr>
                <a:schemeClr val="dk1"/>
              </a:buClr>
              <a:buSzPts val="3200"/>
              <a:buChar char="•"/>
            </a:pPr>
            <a:r>
              <a:rPr lang="en-US"/>
              <a:t>Units may be:</a:t>
            </a:r>
            <a:endParaRPr/>
          </a:p>
          <a:p>
            <a:pPr marL="742950" lvl="1" indent="-285750" algn="l" rtl="0">
              <a:spcBef>
                <a:spcPts val="560"/>
              </a:spcBef>
              <a:spcAft>
                <a:spcPts val="0"/>
              </a:spcAft>
              <a:buClr>
                <a:schemeClr val="dk1"/>
              </a:buClr>
              <a:buSzPts val="2800"/>
              <a:buChar char="–"/>
            </a:pPr>
            <a:r>
              <a:rPr lang="en-US"/>
              <a:t>Individual functions or methods within an object </a:t>
            </a:r>
            <a:endParaRPr/>
          </a:p>
          <a:p>
            <a:pPr marL="742950" lvl="1" indent="-285750" algn="l" rtl="0">
              <a:spcBef>
                <a:spcPts val="560"/>
              </a:spcBef>
              <a:spcAft>
                <a:spcPts val="0"/>
              </a:spcAft>
              <a:buClr>
                <a:schemeClr val="dk1"/>
              </a:buClr>
              <a:buSzPts val="2800"/>
              <a:buChar char="–"/>
            </a:pPr>
            <a:r>
              <a:rPr lang="en-US"/>
              <a:t>Object classes with several attributes and methods </a:t>
            </a:r>
            <a:endParaRPr/>
          </a:p>
          <a:p>
            <a:pPr marL="742950" lvl="1" indent="-285750" algn="l" rtl="0">
              <a:spcBef>
                <a:spcPts val="560"/>
              </a:spcBef>
              <a:spcAft>
                <a:spcPts val="0"/>
              </a:spcAft>
              <a:buClr>
                <a:schemeClr val="dk1"/>
              </a:buClr>
              <a:buSzPts val="2800"/>
              <a:buChar char="–"/>
            </a:pPr>
            <a:r>
              <a:rPr lang="en-US"/>
              <a:t>Composite components with defined interfaces used to access their functionality.</a:t>
            </a:r>
            <a:endParaRPr/>
          </a:p>
        </p:txBody>
      </p:sp>
      <p:sp>
        <p:nvSpPr>
          <p:cNvPr id="271" name="Google Shape;271;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25</a:t>
            </a:fld>
            <a:endParaRPr sz="1200" b="0" i="0" u="none" strike="noStrike" cap="none">
              <a:solidFill>
                <a:srgbClr val="898989"/>
              </a:solidFill>
              <a:latin typeface="Calibri"/>
              <a:ea typeface="Calibri"/>
              <a:cs typeface="Calibri"/>
              <a:sym typeface="Calibri"/>
            </a:endParaRPr>
          </a:p>
        </p:txBody>
      </p:sp>
      <p:cxnSp>
        <p:nvCxnSpPr>
          <p:cNvPr id="272" name="Google Shape;272;p38"/>
          <p:cNvCxnSpPr/>
          <p:nvPr/>
        </p:nvCxnSpPr>
        <p:spPr>
          <a:xfrm>
            <a:off x="685800" y="12192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228600" y="274638"/>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 Classification</a:t>
            </a:r>
            <a:endParaRPr/>
          </a:p>
        </p:txBody>
      </p:sp>
      <p:sp>
        <p:nvSpPr>
          <p:cNvPr id="279" name="Google Shape;279;p39"/>
          <p:cNvSpPr txBox="1">
            <a:spLocks noGrp="1"/>
          </p:cNvSpPr>
          <p:nvPr>
            <p:ph type="body" idx="1"/>
          </p:nvPr>
        </p:nvSpPr>
        <p:spPr>
          <a:xfrm>
            <a:off x="493713" y="1600200"/>
            <a:ext cx="6764337" cy="114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400"/>
              <a:buChar char="•"/>
            </a:pPr>
            <a:r>
              <a:rPr lang="en-US" sz="2400"/>
              <a:t>Manual vs. Automated</a:t>
            </a:r>
            <a:endParaRPr/>
          </a:p>
          <a:p>
            <a:pPr marL="342900" lvl="0" indent="-342900" algn="l" rtl="0">
              <a:lnSpc>
                <a:spcPct val="90000"/>
              </a:lnSpc>
              <a:spcBef>
                <a:spcPts val="480"/>
              </a:spcBef>
              <a:spcAft>
                <a:spcPts val="0"/>
              </a:spcAft>
              <a:buClr>
                <a:schemeClr val="dk1"/>
              </a:buClr>
              <a:buSzPts val="2400"/>
              <a:buChar char="•"/>
            </a:pPr>
            <a:r>
              <a:rPr lang="en-US" sz="2400"/>
              <a:t>Static (syntax only) vs. Dynamic (execution)</a:t>
            </a:r>
            <a:endParaRPr/>
          </a:p>
        </p:txBody>
      </p:sp>
      <p:pic>
        <p:nvPicPr>
          <p:cNvPr id="280" name="Google Shape;280;p39" descr="TBL15_04"/>
          <p:cNvPicPr preferRelativeResize="0"/>
          <p:nvPr/>
        </p:nvPicPr>
        <p:blipFill rotWithShape="1">
          <a:blip r:embed="rId3">
            <a:alphaModFix/>
          </a:blip>
          <a:srcRect/>
          <a:stretch/>
        </p:blipFill>
        <p:spPr>
          <a:xfrm>
            <a:off x="228600" y="2590800"/>
            <a:ext cx="7696200" cy="3352800"/>
          </a:xfrm>
          <a:prstGeom prst="rect">
            <a:avLst/>
          </a:prstGeom>
          <a:noFill/>
          <a:ln>
            <a:noFill/>
          </a:ln>
        </p:spPr>
      </p:pic>
      <p:cxnSp>
        <p:nvCxnSpPr>
          <p:cNvPr id="281" name="Google Shape;281;p39"/>
          <p:cNvCxnSpPr/>
          <p:nvPr/>
        </p:nvCxnSpPr>
        <p:spPr>
          <a:xfrm>
            <a:off x="685800" y="1219200"/>
            <a:ext cx="7848600" cy="1588"/>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27</a:t>
            </a:fld>
            <a:endParaRPr sz="1200" b="0" i="0" u="none" strike="noStrike" cap="none">
              <a:solidFill>
                <a:srgbClr val="898989"/>
              </a:solidFill>
              <a:latin typeface="Calibri"/>
              <a:ea typeface="Calibri"/>
              <a:cs typeface="Calibri"/>
              <a:sym typeface="Calibri"/>
            </a:endParaRPr>
          </a:p>
        </p:txBody>
      </p:sp>
      <p:sp>
        <p:nvSpPr>
          <p:cNvPr id="287" name="Google Shape;287;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White Box Testing Techniques</a:t>
            </a:r>
            <a:endParaRPr/>
          </a:p>
        </p:txBody>
      </p:sp>
      <p:sp>
        <p:nvSpPr>
          <p:cNvPr id="288" name="Google Shape;288;p4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dirty="0"/>
              <a:t>Basis path testing</a:t>
            </a:r>
            <a:endParaRPr dirty="0"/>
          </a:p>
          <a:p>
            <a:pPr marL="742950" lvl="1" indent="-285750" algn="l" rtl="0">
              <a:spcBef>
                <a:spcPts val="480"/>
              </a:spcBef>
              <a:spcAft>
                <a:spcPts val="0"/>
              </a:spcAft>
              <a:buClr>
                <a:schemeClr val="dk1"/>
              </a:buClr>
              <a:buSzPts val="2400"/>
              <a:buChar char="–"/>
            </a:pPr>
            <a:r>
              <a:rPr lang="en-US" sz="2400" dirty="0"/>
              <a:t>Flow graph notation</a:t>
            </a:r>
            <a:endParaRPr dirty="0"/>
          </a:p>
          <a:p>
            <a:pPr marL="742950" lvl="1" indent="-285750" algn="l" rtl="0">
              <a:spcBef>
                <a:spcPts val="480"/>
              </a:spcBef>
              <a:spcAft>
                <a:spcPts val="0"/>
              </a:spcAft>
              <a:buClr>
                <a:srgbClr val="FF0000"/>
              </a:buClr>
              <a:buSzPts val="2400"/>
              <a:buChar char="–"/>
            </a:pPr>
            <a:r>
              <a:rPr lang="en-US" sz="2400" b="1" dirty="0" err="1">
                <a:solidFill>
                  <a:srgbClr val="FF0000"/>
                </a:solidFill>
              </a:rPr>
              <a:t>Cyclomatic</a:t>
            </a:r>
            <a:r>
              <a:rPr lang="en-US" sz="2400" b="1" dirty="0">
                <a:solidFill>
                  <a:srgbClr val="FF0000"/>
                </a:solidFill>
              </a:rPr>
              <a:t> complexity</a:t>
            </a:r>
            <a:endParaRPr dirty="0"/>
          </a:p>
          <a:p>
            <a:pPr marL="742950" lvl="1" indent="-285750" algn="l" rtl="0">
              <a:spcBef>
                <a:spcPts val="480"/>
              </a:spcBef>
              <a:spcAft>
                <a:spcPts val="0"/>
              </a:spcAft>
              <a:buClr>
                <a:schemeClr val="dk1"/>
              </a:buClr>
              <a:buSzPts val="2400"/>
              <a:buChar char="–"/>
            </a:pPr>
            <a:r>
              <a:rPr lang="en-US" sz="2400" dirty="0"/>
              <a:t>Derived test cases</a:t>
            </a:r>
            <a:endParaRPr dirty="0"/>
          </a:p>
          <a:p>
            <a:pPr marL="742950" lvl="1" indent="-285750" algn="l" rtl="0">
              <a:spcBef>
                <a:spcPts val="480"/>
              </a:spcBef>
              <a:spcAft>
                <a:spcPts val="0"/>
              </a:spcAft>
              <a:buClr>
                <a:schemeClr val="dk1"/>
              </a:buClr>
              <a:buSzPts val="2400"/>
              <a:buChar char="–"/>
            </a:pPr>
            <a:r>
              <a:rPr lang="en-US" sz="2400" dirty="0"/>
              <a:t>Graph metrics</a:t>
            </a:r>
            <a:endParaRPr dirty="0"/>
          </a:p>
          <a:p>
            <a:pPr marL="342900" lvl="0" indent="-342900" algn="l" rtl="0">
              <a:spcBef>
                <a:spcPts val="560"/>
              </a:spcBef>
              <a:spcAft>
                <a:spcPts val="0"/>
              </a:spcAft>
              <a:buClr>
                <a:schemeClr val="dk1"/>
              </a:buClr>
              <a:buSzPts val="2800"/>
              <a:buChar char="•"/>
            </a:pPr>
            <a:r>
              <a:rPr lang="en-US" sz="2800" dirty="0"/>
              <a:t>Control structure testing</a:t>
            </a:r>
            <a:endParaRPr dirty="0"/>
          </a:p>
          <a:p>
            <a:pPr marL="742950" lvl="1" indent="-285750" algn="l" rtl="0">
              <a:spcBef>
                <a:spcPts val="480"/>
              </a:spcBef>
              <a:spcAft>
                <a:spcPts val="0"/>
              </a:spcAft>
              <a:buClr>
                <a:schemeClr val="dk1"/>
              </a:buClr>
              <a:buSzPts val="2400"/>
              <a:buChar char="–"/>
            </a:pPr>
            <a:r>
              <a:rPr lang="en-US" sz="2400" dirty="0"/>
              <a:t>Condition testing</a:t>
            </a:r>
            <a:endParaRPr dirty="0"/>
          </a:p>
          <a:p>
            <a:pPr marL="742950" lvl="1" indent="-285750" algn="l" rtl="0">
              <a:spcBef>
                <a:spcPts val="480"/>
              </a:spcBef>
              <a:spcAft>
                <a:spcPts val="0"/>
              </a:spcAft>
              <a:buClr>
                <a:schemeClr val="dk1"/>
              </a:buClr>
              <a:buSzPts val="2400"/>
              <a:buChar char="–"/>
            </a:pPr>
            <a:r>
              <a:rPr lang="en-US" sz="2400" dirty="0"/>
              <a:t>Data Flow testing</a:t>
            </a:r>
            <a:endParaRPr dirty="0"/>
          </a:p>
          <a:p>
            <a:pPr marL="742950" lvl="1" indent="-285750" algn="l" rtl="0">
              <a:spcBef>
                <a:spcPts val="480"/>
              </a:spcBef>
              <a:spcAft>
                <a:spcPts val="0"/>
              </a:spcAft>
              <a:buClr>
                <a:schemeClr val="dk1"/>
              </a:buClr>
              <a:buSzPts val="2400"/>
              <a:buChar char="–"/>
            </a:pPr>
            <a:r>
              <a:rPr lang="en-US" sz="2400" dirty="0"/>
              <a:t>Loop testing</a:t>
            </a:r>
            <a:endParaRPr dirty="0"/>
          </a:p>
          <a:p>
            <a:pPr marL="742950" lvl="1" indent="-133350" algn="l" rtl="0">
              <a:spcBef>
                <a:spcPts val="480"/>
              </a:spcBef>
              <a:spcAft>
                <a:spcPts val="0"/>
              </a:spcAft>
              <a:buClr>
                <a:schemeClr val="dk1"/>
              </a:buClr>
              <a:buSzPts val="2400"/>
              <a:buNone/>
            </a:pPr>
            <a:endParaRPr sz="2400" dirty="0"/>
          </a:p>
        </p:txBody>
      </p:sp>
      <p:cxnSp>
        <p:nvCxnSpPr>
          <p:cNvPr id="289" name="Google Shape;289;p40"/>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fade">
                                      <p:cBhvr>
                                        <p:cTn id="7" dur="2000"/>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xEl>
                                              <p:pRg st="1" end="1"/>
                                            </p:txEl>
                                          </p:spTgt>
                                        </p:tgtEl>
                                        <p:attrNameLst>
                                          <p:attrName>style.visibility</p:attrName>
                                        </p:attrNameLst>
                                      </p:cBhvr>
                                      <p:to>
                                        <p:strVal val="visible"/>
                                      </p:to>
                                    </p:set>
                                    <p:animEffect transition="in" filter="fade">
                                      <p:cBhvr>
                                        <p:cTn id="12" dur="2000"/>
                                        <p:tgtEl>
                                          <p:spTgt spid="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xEl>
                                              <p:pRg st="2" end="2"/>
                                            </p:txEl>
                                          </p:spTgt>
                                        </p:tgtEl>
                                        <p:attrNameLst>
                                          <p:attrName>style.visibility</p:attrName>
                                        </p:attrNameLst>
                                      </p:cBhvr>
                                      <p:to>
                                        <p:strVal val="visible"/>
                                      </p:to>
                                    </p:set>
                                    <p:animEffect transition="in" filter="fade">
                                      <p:cBhvr>
                                        <p:cTn id="17" dur="2000"/>
                                        <p:tgtEl>
                                          <p:spTgt spid="2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xEl>
                                              <p:pRg st="3" end="3"/>
                                            </p:txEl>
                                          </p:spTgt>
                                        </p:tgtEl>
                                        <p:attrNameLst>
                                          <p:attrName>style.visibility</p:attrName>
                                        </p:attrNameLst>
                                      </p:cBhvr>
                                      <p:to>
                                        <p:strVal val="visible"/>
                                      </p:to>
                                    </p:set>
                                    <p:animEffect transition="in" filter="fade">
                                      <p:cBhvr>
                                        <p:cTn id="22" dur="2000"/>
                                        <p:tgtEl>
                                          <p:spTgt spid="2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xEl>
                                              <p:pRg st="4" end="4"/>
                                            </p:txEl>
                                          </p:spTgt>
                                        </p:tgtEl>
                                        <p:attrNameLst>
                                          <p:attrName>style.visibility</p:attrName>
                                        </p:attrNameLst>
                                      </p:cBhvr>
                                      <p:to>
                                        <p:strVal val="visible"/>
                                      </p:to>
                                    </p:set>
                                    <p:animEffect transition="in" filter="fade">
                                      <p:cBhvr>
                                        <p:cTn id="27" dur="2000"/>
                                        <p:tgtEl>
                                          <p:spTgt spid="2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xEl>
                                              <p:pRg st="5" end="5"/>
                                            </p:txEl>
                                          </p:spTgt>
                                        </p:tgtEl>
                                        <p:attrNameLst>
                                          <p:attrName>style.visibility</p:attrName>
                                        </p:attrNameLst>
                                      </p:cBhvr>
                                      <p:to>
                                        <p:strVal val="visible"/>
                                      </p:to>
                                    </p:set>
                                    <p:animEffect transition="in" filter="fade">
                                      <p:cBhvr>
                                        <p:cTn id="32" dur="2000"/>
                                        <p:tgtEl>
                                          <p:spTgt spid="2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8">
                                            <p:txEl>
                                              <p:pRg st="6" end="6"/>
                                            </p:txEl>
                                          </p:spTgt>
                                        </p:tgtEl>
                                        <p:attrNameLst>
                                          <p:attrName>style.visibility</p:attrName>
                                        </p:attrNameLst>
                                      </p:cBhvr>
                                      <p:to>
                                        <p:strVal val="visible"/>
                                      </p:to>
                                    </p:set>
                                    <p:animEffect transition="in" filter="fade">
                                      <p:cBhvr>
                                        <p:cTn id="37" dur="2000"/>
                                        <p:tgtEl>
                                          <p:spTgt spid="2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8">
                                            <p:txEl>
                                              <p:pRg st="7" end="7"/>
                                            </p:txEl>
                                          </p:spTgt>
                                        </p:tgtEl>
                                        <p:attrNameLst>
                                          <p:attrName>style.visibility</p:attrName>
                                        </p:attrNameLst>
                                      </p:cBhvr>
                                      <p:to>
                                        <p:strVal val="visible"/>
                                      </p:to>
                                    </p:set>
                                    <p:animEffect transition="in" filter="fade">
                                      <p:cBhvr>
                                        <p:cTn id="42" dur="2000"/>
                                        <p:tgtEl>
                                          <p:spTgt spid="2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8">
                                            <p:txEl>
                                              <p:pRg st="8" end="8"/>
                                            </p:txEl>
                                          </p:spTgt>
                                        </p:tgtEl>
                                        <p:attrNameLst>
                                          <p:attrName>style.visibility</p:attrName>
                                        </p:attrNameLst>
                                      </p:cBhvr>
                                      <p:to>
                                        <p:strVal val="visible"/>
                                      </p:to>
                                    </p:set>
                                    <p:animEffect transition="in" filter="fade">
                                      <p:cBhvr>
                                        <p:cTn id="47" dur="2000"/>
                                        <p:tgtEl>
                                          <p:spTgt spid="28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8">
                                            <p:txEl>
                                              <p:pRg st="9" end="9"/>
                                            </p:txEl>
                                          </p:spTgt>
                                        </p:tgtEl>
                                        <p:attrNameLst>
                                          <p:attrName>style.visibility</p:attrName>
                                        </p:attrNameLst>
                                      </p:cBhvr>
                                      <p:to>
                                        <p:strVal val="visible"/>
                                      </p:to>
                                    </p:set>
                                    <p:animEffect transition="in" filter="fade">
                                      <p:cBhvr>
                                        <p:cTn id="52" dur="2000"/>
                                        <p:tgtEl>
                                          <p:spTgt spid="28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28</a:t>
            </a:fld>
            <a:endParaRPr sz="1200" b="0" i="0" u="none" strike="noStrike" cap="none">
              <a:solidFill>
                <a:srgbClr val="898989"/>
              </a:solidFill>
              <a:latin typeface="Calibri"/>
              <a:ea typeface="Calibri"/>
              <a:cs typeface="Calibri"/>
              <a:sym typeface="Calibri"/>
            </a:endParaRPr>
          </a:p>
        </p:txBody>
      </p:sp>
      <p:sp>
        <p:nvSpPr>
          <p:cNvPr id="295" name="Google Shape;295;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err="1"/>
              <a:t>Cyclomatic</a:t>
            </a:r>
            <a:r>
              <a:rPr lang="en-US" dirty="0"/>
              <a:t> Complexity</a:t>
            </a:r>
            <a:endParaRPr dirty="0"/>
          </a:p>
        </p:txBody>
      </p:sp>
      <p:cxnSp>
        <p:nvCxnSpPr>
          <p:cNvPr id="297" name="Google Shape;297;p41"/>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287" y="1518331"/>
            <a:ext cx="7213600" cy="5131961"/>
          </a:xfrm>
          <a:prstGeom prst="rect">
            <a:avLst/>
          </a:prstGeom>
        </p:spPr>
      </p:pic>
    </p:spTree>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3"/>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29</a:t>
            </a:fld>
            <a:endParaRPr sz="1200" b="0" i="0" u="none" strike="noStrike" cap="none">
              <a:solidFill>
                <a:srgbClr val="898989"/>
              </a:solidFill>
              <a:latin typeface="Calibri"/>
              <a:ea typeface="Calibri"/>
              <a:cs typeface="Calibri"/>
              <a:sym typeface="Calibri"/>
            </a:endParaRPr>
          </a:p>
        </p:txBody>
      </p:sp>
      <p:sp>
        <p:nvSpPr>
          <p:cNvPr id="311" name="Google Shape;311;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Boundary Value Analysis</a:t>
            </a:r>
            <a:endParaRPr dirty="0"/>
          </a:p>
        </p:txBody>
      </p:sp>
      <p:sp>
        <p:nvSpPr>
          <p:cNvPr id="312" name="Google Shape;312;p43"/>
          <p:cNvSpPr txBox="1">
            <a:spLocks noGrp="1"/>
          </p:cNvSpPr>
          <p:nvPr>
            <p:ph type="body" idx="1"/>
          </p:nvPr>
        </p:nvSpPr>
        <p:spPr>
          <a:xfrm>
            <a:off x="457200" y="1600200"/>
            <a:ext cx="8229600" cy="5257800"/>
          </a:xfrm>
          <a:prstGeom prst="rect">
            <a:avLst/>
          </a:prstGeom>
          <a:noFill/>
          <a:ln>
            <a:noFill/>
          </a:ln>
        </p:spPr>
        <p:txBody>
          <a:bodyPr spcFirstLastPara="1" wrap="square" lIns="91425" tIns="45700" rIns="91425" bIns="45700" anchor="t" anchorCtr="0">
            <a:noAutofit/>
          </a:bodyPr>
          <a:lstStyle/>
          <a:p>
            <a:pPr marL="342900">
              <a:lnSpc>
                <a:spcPct val="90000"/>
              </a:lnSpc>
              <a:spcBef>
                <a:spcPts val="640"/>
              </a:spcBef>
              <a:buSzPts val="3200"/>
            </a:pPr>
            <a:r>
              <a:rPr lang="en-US" dirty="0"/>
              <a:t>Boundary testing is the process of testing between extreme ends or boundaries between partitions of the input </a:t>
            </a:r>
            <a:endParaRPr lang="en-US" dirty="0" smtClean="0"/>
          </a:p>
          <a:p>
            <a:pPr marL="342900">
              <a:lnSpc>
                <a:spcPct val="90000"/>
              </a:lnSpc>
              <a:spcBef>
                <a:spcPts val="640"/>
              </a:spcBef>
              <a:buSzPts val="3200"/>
            </a:pPr>
            <a:r>
              <a:rPr lang="en-US" dirty="0" smtClean="0"/>
              <a:t>Look </a:t>
            </a:r>
            <a:r>
              <a:rPr lang="en-US" dirty="0"/>
              <a:t>at output boundaries for test </a:t>
            </a:r>
            <a:r>
              <a:rPr lang="en-US" dirty="0" smtClean="0"/>
              <a:t>cases</a:t>
            </a:r>
          </a:p>
          <a:p>
            <a:pPr marL="342900">
              <a:lnSpc>
                <a:spcPct val="90000"/>
              </a:lnSpc>
              <a:spcBef>
                <a:spcPts val="640"/>
              </a:spcBef>
              <a:buSzPts val="3200"/>
            </a:pPr>
            <a:r>
              <a:rPr lang="en-US" b="1" dirty="0"/>
              <a:t>Example 1: Equivalence and Boundary Value</a:t>
            </a:r>
          </a:p>
          <a:p>
            <a:r>
              <a:rPr lang="en-US" sz="2800" dirty="0" smtClean="0">
                <a:solidFill>
                  <a:srgbClr val="FF0000"/>
                </a:solidFill>
              </a:rPr>
              <a:t> </a:t>
            </a:r>
            <a:r>
              <a:rPr lang="en-US" sz="2800" dirty="0">
                <a:solidFill>
                  <a:srgbClr val="FF0000"/>
                </a:solidFill>
              </a:rPr>
              <a:t>Let's consider the behavior of Order Pizza Text Box Below</a:t>
            </a:r>
          </a:p>
          <a:p>
            <a:r>
              <a:rPr lang="en-US" sz="2800" dirty="0">
                <a:solidFill>
                  <a:srgbClr val="FF0000"/>
                </a:solidFill>
              </a:rPr>
              <a:t>Pizza values 1 to 10 is considered valid. A success message is shown.</a:t>
            </a:r>
          </a:p>
          <a:p>
            <a:r>
              <a:rPr lang="en-US" sz="2800" dirty="0">
                <a:solidFill>
                  <a:srgbClr val="FF0000"/>
                </a:solidFill>
              </a:rPr>
              <a:t>While value 11 to 99 are considered invalid for order and an error message will appear, </a:t>
            </a:r>
            <a:r>
              <a:rPr lang="en-US" sz="2800" b="1" dirty="0">
                <a:solidFill>
                  <a:srgbClr val="FF0000"/>
                </a:solidFill>
              </a:rPr>
              <a:t>"Only 10 Pizza can be ordered"</a:t>
            </a:r>
            <a:endParaRPr lang="en-US" sz="2800" dirty="0">
              <a:solidFill>
                <a:srgbClr val="FF0000"/>
              </a:solidFill>
            </a:endParaRPr>
          </a:p>
          <a:p>
            <a:pPr marL="342900">
              <a:lnSpc>
                <a:spcPct val="90000"/>
              </a:lnSpc>
              <a:spcBef>
                <a:spcPts val="640"/>
              </a:spcBef>
              <a:buSzPts val="3200"/>
            </a:pPr>
            <a:endParaRPr lang="en-US" dirty="0" smtClean="0"/>
          </a:p>
          <a:p>
            <a:pPr marL="342900">
              <a:lnSpc>
                <a:spcPct val="90000"/>
              </a:lnSpc>
              <a:spcBef>
                <a:spcPts val="640"/>
              </a:spcBef>
              <a:buSzPts val="3200"/>
            </a:pPr>
            <a:endParaRPr lang="en-US" dirty="0"/>
          </a:p>
          <a:p>
            <a:pPr marL="342900">
              <a:lnSpc>
                <a:spcPct val="90000"/>
              </a:lnSpc>
              <a:spcBef>
                <a:spcPts val="640"/>
              </a:spcBef>
              <a:buSzPts val="3200"/>
            </a:pPr>
            <a:endParaRPr dirty="0"/>
          </a:p>
        </p:txBody>
      </p:sp>
      <p:cxnSp>
        <p:nvCxnSpPr>
          <p:cNvPr id="313" name="Google Shape;313;p43"/>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2">
                                            <p:txEl>
                                              <p:pRg st="0" end="0"/>
                                            </p:txEl>
                                          </p:spTgt>
                                        </p:tgtEl>
                                        <p:attrNameLst>
                                          <p:attrName>style.visibility</p:attrName>
                                        </p:attrNameLst>
                                      </p:cBhvr>
                                      <p:to>
                                        <p:strVal val="visible"/>
                                      </p:to>
                                    </p:set>
                                    <p:anim calcmode="lin" valueType="num">
                                      <p:cBhvr additive="base">
                                        <p:cTn id="7" dur="500"/>
                                        <p:tgtEl>
                                          <p:spTgt spid="312">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12">
                                            <p:txEl>
                                              <p:pRg st="1" end="1"/>
                                            </p:txEl>
                                          </p:spTgt>
                                        </p:tgtEl>
                                        <p:attrNameLst>
                                          <p:attrName>style.visibility</p:attrName>
                                        </p:attrNameLst>
                                      </p:cBhvr>
                                      <p:to>
                                        <p:strVal val="visible"/>
                                      </p:to>
                                    </p:set>
                                    <p:anim calcmode="lin" valueType="num">
                                      <p:cBhvr additive="base">
                                        <p:cTn id="12" dur="500"/>
                                        <p:tgtEl>
                                          <p:spTgt spid="312">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12">
                                            <p:txEl>
                                              <p:pRg st="3" end="3"/>
                                            </p:txEl>
                                          </p:spTgt>
                                        </p:tgtEl>
                                        <p:attrNameLst>
                                          <p:attrName>style.visibility</p:attrName>
                                        </p:attrNameLst>
                                      </p:cBhvr>
                                      <p:to>
                                        <p:strVal val="visible"/>
                                      </p:to>
                                    </p:set>
                                    <p:anim calcmode="lin" valueType="num">
                                      <p:cBhvr additive="base">
                                        <p:cTn id="17" dur="500"/>
                                        <p:tgtEl>
                                          <p:spTgt spid="312">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312">
                                            <p:txEl>
                                              <p:pRg st="4" end="4"/>
                                            </p:txEl>
                                          </p:spTgt>
                                        </p:tgtEl>
                                        <p:attrNameLst>
                                          <p:attrName>style.visibility</p:attrName>
                                        </p:attrNameLst>
                                      </p:cBhvr>
                                      <p:to>
                                        <p:strVal val="visible"/>
                                      </p:to>
                                    </p:set>
                                    <p:anim calcmode="lin" valueType="num">
                                      <p:cBhvr additive="base">
                                        <p:cTn id="22" dur="500"/>
                                        <p:tgtEl>
                                          <p:spTgt spid="312">
                                            <p:txEl>
                                              <p:pRg st="4" end="4"/>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12">
                                            <p:txEl>
                                              <p:pRg st="5" end="5"/>
                                            </p:txEl>
                                          </p:spTgt>
                                        </p:tgtEl>
                                        <p:attrNameLst>
                                          <p:attrName>style.visibility</p:attrName>
                                        </p:attrNameLst>
                                      </p:cBhvr>
                                      <p:to>
                                        <p:strVal val="visible"/>
                                      </p:to>
                                    </p:set>
                                    <p:anim calcmode="lin" valueType="num">
                                      <p:cBhvr additive="base">
                                        <p:cTn id="27" dur="500"/>
                                        <p:tgtEl>
                                          <p:spTgt spid="312">
                                            <p:txEl>
                                              <p:pRg st="5" end="5"/>
                                            </p:txEl>
                                          </p:spTgt>
                                        </p:tgtEl>
                                        <p:attrNameLst>
                                          <p:attrName>ppt_x</p:attrName>
                                        </p:attrNameLst>
                                      </p:cBhvr>
                                      <p:tavLst>
                                        <p:tav tm="0">
                                          <p:val>
                                            <p:strVal val="#ppt_x+1"/>
                                          </p:val>
                                        </p:tav>
                                        <p:tav tm="100000">
                                          <p:val>
                                            <p:strVal val="#ppt_x"/>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312">
                                            <p:txEl>
                                              <p:pRg st="2" end="2"/>
                                            </p:txEl>
                                          </p:spTgt>
                                        </p:tgtEl>
                                        <p:attrNameLst>
                                          <p:attrName>style.visibility</p:attrName>
                                        </p:attrNameLst>
                                      </p:cBhvr>
                                      <p:to>
                                        <p:strVal val="visible"/>
                                      </p:to>
                                    </p:set>
                                    <p:anim calcmode="lin" valueType="num">
                                      <p:cBhvr additive="base">
                                        <p:cTn id="32" dur="500"/>
                                        <p:tgtEl>
                                          <p:spTgt spid="312">
                                            <p:txEl>
                                              <p:pRg st="2" end="2"/>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152400" y="76200"/>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The Process of Coding, Testing and Installation</a:t>
            </a:r>
            <a:endParaRPr/>
          </a:p>
        </p:txBody>
      </p:sp>
      <p:sp>
        <p:nvSpPr>
          <p:cNvPr id="109" name="Google Shape;109;p16"/>
          <p:cNvSpPr txBox="1">
            <a:spLocks noGrp="1"/>
          </p:cNvSpPr>
          <p:nvPr>
            <p:ph type="body" idx="1"/>
          </p:nvPr>
        </p:nvSpPr>
        <p:spPr>
          <a:xfrm>
            <a:off x="484188" y="1401763"/>
            <a:ext cx="6764337" cy="44196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2800"/>
              <a:buChar char="•"/>
            </a:pPr>
            <a:r>
              <a:rPr lang="en-US" sz="2800"/>
              <a:t>Coding</a:t>
            </a:r>
            <a:endParaRPr/>
          </a:p>
          <a:p>
            <a:pPr marL="990600" lvl="1" indent="-533400" algn="l" rtl="0">
              <a:lnSpc>
                <a:spcPct val="90000"/>
              </a:lnSpc>
              <a:spcBef>
                <a:spcPts val="480"/>
              </a:spcBef>
              <a:spcAft>
                <a:spcPts val="0"/>
              </a:spcAft>
              <a:buClr>
                <a:schemeClr val="dk1"/>
              </a:buClr>
              <a:buSzPts val="2400"/>
              <a:buChar char="–"/>
            </a:pPr>
            <a:r>
              <a:rPr lang="en-US" sz="2400"/>
              <a:t>Physical design specifications are turned into working computer code.</a:t>
            </a:r>
            <a:endParaRPr/>
          </a:p>
          <a:p>
            <a:pPr marL="609600" lvl="0" indent="-609600" algn="l" rtl="0">
              <a:lnSpc>
                <a:spcPct val="90000"/>
              </a:lnSpc>
              <a:spcBef>
                <a:spcPts val="560"/>
              </a:spcBef>
              <a:spcAft>
                <a:spcPts val="0"/>
              </a:spcAft>
              <a:buClr>
                <a:schemeClr val="dk1"/>
              </a:buClr>
              <a:buSzPts val="2800"/>
              <a:buChar char="•"/>
            </a:pPr>
            <a:r>
              <a:rPr lang="en-US" sz="2800"/>
              <a:t>Testing</a:t>
            </a:r>
            <a:endParaRPr/>
          </a:p>
          <a:p>
            <a:pPr marL="990600" lvl="1" indent="-533400" algn="l" rtl="0">
              <a:lnSpc>
                <a:spcPct val="90000"/>
              </a:lnSpc>
              <a:spcBef>
                <a:spcPts val="480"/>
              </a:spcBef>
              <a:spcAft>
                <a:spcPts val="0"/>
              </a:spcAft>
              <a:buClr>
                <a:schemeClr val="dk1"/>
              </a:buClr>
              <a:buSzPts val="2400"/>
              <a:buChar char="–"/>
            </a:pPr>
            <a:r>
              <a:rPr lang="en-US" sz="2400"/>
              <a:t>Tests are performed using various strategies.</a:t>
            </a:r>
            <a:endParaRPr/>
          </a:p>
          <a:p>
            <a:pPr marL="990600" lvl="1" indent="-533400" algn="l" rtl="0">
              <a:lnSpc>
                <a:spcPct val="90000"/>
              </a:lnSpc>
              <a:spcBef>
                <a:spcPts val="480"/>
              </a:spcBef>
              <a:spcAft>
                <a:spcPts val="0"/>
              </a:spcAft>
              <a:buClr>
                <a:schemeClr val="dk1"/>
              </a:buClr>
              <a:buSzPts val="2400"/>
              <a:buChar char="–"/>
            </a:pPr>
            <a:r>
              <a:rPr lang="en-US" sz="2400"/>
              <a:t>Testing can be performed in parallel with coding.</a:t>
            </a:r>
            <a:endParaRPr/>
          </a:p>
          <a:p>
            <a:pPr marL="609600" lvl="0" indent="-609600" algn="l" rtl="0">
              <a:lnSpc>
                <a:spcPct val="90000"/>
              </a:lnSpc>
              <a:spcBef>
                <a:spcPts val="560"/>
              </a:spcBef>
              <a:spcAft>
                <a:spcPts val="0"/>
              </a:spcAft>
              <a:buClr>
                <a:schemeClr val="dk1"/>
              </a:buClr>
              <a:buSzPts val="2800"/>
              <a:buChar char="•"/>
            </a:pPr>
            <a:r>
              <a:rPr lang="en-US" sz="2800"/>
              <a:t>Installation</a:t>
            </a:r>
            <a:endParaRPr/>
          </a:p>
          <a:p>
            <a:pPr marL="990600" lvl="1" indent="-533400" algn="l" rtl="0">
              <a:lnSpc>
                <a:spcPct val="90000"/>
              </a:lnSpc>
              <a:spcBef>
                <a:spcPts val="480"/>
              </a:spcBef>
              <a:spcAft>
                <a:spcPts val="0"/>
              </a:spcAft>
              <a:buClr>
                <a:schemeClr val="dk1"/>
              </a:buClr>
              <a:buSzPts val="2400"/>
              <a:buChar char="–"/>
            </a:pPr>
            <a:r>
              <a:rPr lang="en-US" sz="2400"/>
              <a:t>The current system is replaced by the new system.</a:t>
            </a:r>
            <a:endParaRPr/>
          </a:p>
        </p:txBody>
      </p:sp>
      <p:cxnSp>
        <p:nvCxnSpPr>
          <p:cNvPr id="110" name="Google Shape;110;p16"/>
          <p:cNvCxnSpPr/>
          <p:nvPr/>
        </p:nvCxnSpPr>
        <p:spPr>
          <a:xfrm>
            <a:off x="685800" y="13700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Example</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07" y="875214"/>
            <a:ext cx="8832138" cy="336295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7004" b="7251"/>
          <a:stretch/>
        </p:blipFill>
        <p:spPr>
          <a:xfrm>
            <a:off x="534208" y="4238171"/>
            <a:ext cx="8321935" cy="2407920"/>
          </a:xfrm>
          <a:prstGeom prst="rect">
            <a:avLst/>
          </a:prstGeom>
        </p:spPr>
      </p:pic>
    </p:spTree>
    <p:extLst>
      <p:ext uri="{BB962C8B-B14F-4D97-AF65-F5344CB8AC3E}">
        <p14:creationId xmlns:p14="http://schemas.microsoft.com/office/powerpoint/2010/main" val="2678298112"/>
      </p:ext>
    </p:extLst>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Black Box vs. White Box</a:t>
            </a:r>
            <a:endParaRPr/>
          </a:p>
        </p:txBody>
      </p:sp>
      <p:sp>
        <p:nvSpPr>
          <p:cNvPr id="374" name="Google Shape;374;p45"/>
          <p:cNvSpPr txBox="1">
            <a:spLocks noGrp="1"/>
          </p:cNvSpPr>
          <p:nvPr>
            <p:ph type="body" idx="1"/>
          </p:nvPr>
        </p:nvSpPr>
        <p:spPr>
          <a:xfrm>
            <a:off x="609600" y="1803400"/>
            <a:ext cx="8534400" cy="5054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960"/>
              <a:buChar char="•"/>
            </a:pPr>
            <a:r>
              <a:rPr lang="en-US" sz="2960" b="1"/>
              <a:t>Two Kinds of Methods</a:t>
            </a:r>
            <a:endParaRPr/>
          </a:p>
          <a:p>
            <a:pPr marL="342900" lvl="0" indent="-342900" algn="l" rtl="0">
              <a:lnSpc>
                <a:spcPct val="90000"/>
              </a:lnSpc>
              <a:spcBef>
                <a:spcPts val="592"/>
              </a:spcBef>
              <a:spcAft>
                <a:spcPts val="0"/>
              </a:spcAft>
              <a:buClr>
                <a:schemeClr val="dk1"/>
              </a:buClr>
              <a:buSzPts val="2960"/>
              <a:buChar char="•"/>
            </a:pPr>
            <a:r>
              <a:rPr lang="en-US" sz="2960"/>
              <a:t>Systematic testing methods can be divided into two kinds:</a:t>
            </a:r>
            <a:endParaRPr/>
          </a:p>
          <a:p>
            <a:pPr marL="742950" lvl="1" indent="-285750" algn="l" rtl="0">
              <a:lnSpc>
                <a:spcPct val="90000"/>
              </a:lnSpc>
              <a:spcBef>
                <a:spcPts val="518"/>
              </a:spcBef>
              <a:spcAft>
                <a:spcPts val="0"/>
              </a:spcAft>
              <a:buClr>
                <a:schemeClr val="dk1"/>
              </a:buClr>
              <a:buSzPts val="2590"/>
              <a:buChar char="–"/>
            </a:pPr>
            <a:r>
              <a:rPr lang="en-US" sz="2590"/>
              <a:t>black box and white box (a.k.a. glass box)</a:t>
            </a:r>
            <a:endParaRPr/>
          </a:p>
          <a:p>
            <a:pPr marL="342900" lvl="0" indent="-342900" algn="l" rtl="0">
              <a:lnSpc>
                <a:spcPct val="90000"/>
              </a:lnSpc>
              <a:spcBef>
                <a:spcPts val="592"/>
              </a:spcBef>
              <a:spcAft>
                <a:spcPts val="0"/>
              </a:spcAft>
              <a:buClr>
                <a:srgbClr val="0070C0"/>
              </a:buClr>
              <a:buSzPts val="2960"/>
              <a:buChar char="•"/>
            </a:pPr>
            <a:r>
              <a:rPr lang="en-US" sz="2960">
                <a:solidFill>
                  <a:srgbClr val="0070C0"/>
                </a:solidFill>
              </a:rPr>
              <a:t>Black box methods</a:t>
            </a:r>
            <a:r>
              <a:rPr lang="en-US" sz="2960"/>
              <a:t> cannot see what the software code to test is (it may not exist yet), so they can only base their tests on the requirements or specifications</a:t>
            </a:r>
            <a:endParaRPr/>
          </a:p>
          <a:p>
            <a:pPr marL="342900" lvl="0" indent="-342900" algn="l" rtl="0">
              <a:lnSpc>
                <a:spcPct val="90000"/>
              </a:lnSpc>
              <a:spcBef>
                <a:spcPts val="592"/>
              </a:spcBef>
              <a:spcAft>
                <a:spcPts val="0"/>
              </a:spcAft>
              <a:buClr>
                <a:srgbClr val="0070C0"/>
              </a:buClr>
              <a:buSzPts val="2960"/>
              <a:buChar char="•"/>
            </a:pPr>
            <a:r>
              <a:rPr lang="en-US" sz="2960">
                <a:solidFill>
                  <a:srgbClr val="0070C0"/>
                </a:solidFill>
              </a:rPr>
              <a:t>White box methods </a:t>
            </a:r>
            <a:r>
              <a:rPr lang="en-US" sz="2960"/>
              <a:t>can see what the software’s code is, so they can base their tests on the software’s actual architecture or code itself</a:t>
            </a:r>
            <a:endParaRPr/>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Summary</a:t>
            </a:r>
            <a:endParaRPr/>
          </a:p>
        </p:txBody>
      </p:sp>
      <p:cxnSp>
        <p:nvCxnSpPr>
          <p:cNvPr id="380" name="Google Shape;380;p46"/>
          <p:cNvCxnSpPr/>
          <p:nvPr/>
        </p:nvCxnSpPr>
        <p:spPr>
          <a:xfrm>
            <a:off x="685800" y="1066800"/>
            <a:ext cx="7848600" cy="1588"/>
          </a:xfrm>
          <a:prstGeom prst="straightConnector1">
            <a:avLst/>
          </a:prstGeom>
          <a:noFill/>
          <a:ln w="50800" cap="flat" cmpd="sng">
            <a:solidFill>
              <a:srgbClr val="4A7DBA"/>
            </a:solidFill>
            <a:prstDash val="solid"/>
            <a:round/>
            <a:headEnd type="none" w="sm" len="sm"/>
            <a:tailEnd type="none" w="sm" len="sm"/>
          </a:ln>
        </p:spPr>
      </p:cxnSp>
      <p:sp>
        <p:nvSpPr>
          <p:cNvPr id="381" name="Google Shape;381;p46"/>
          <p:cNvSpPr txBox="1"/>
          <p:nvPr/>
        </p:nvSpPr>
        <p:spPr>
          <a:xfrm>
            <a:off x="609600" y="1143000"/>
            <a:ext cx="8229600" cy="45259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Arial"/>
              <a:buNone/>
            </a:pPr>
            <a:r>
              <a:rPr lang="en-US" sz="3200">
                <a:solidFill>
                  <a:schemeClr val="dk1"/>
                </a:solidFill>
                <a:latin typeface="Arial"/>
                <a:ea typeface="Arial"/>
                <a:cs typeface="Arial"/>
                <a:sym typeface="Arial"/>
              </a:rPr>
              <a:t> We have learned</a:t>
            </a:r>
            <a:endParaRPr/>
          </a:p>
          <a:p>
            <a:pPr marL="0" marR="0" lvl="0" indent="0" algn="l" rtl="0">
              <a:spcBef>
                <a:spcPts val="0"/>
              </a:spcBef>
              <a:spcAft>
                <a:spcPts val="0"/>
              </a:spcAft>
              <a:buClr>
                <a:schemeClr val="dk1"/>
              </a:buClr>
              <a:buSzPts val="3200"/>
              <a:buFont typeface="Arial"/>
              <a:buNone/>
            </a:pPr>
            <a:endParaRPr sz="3200">
              <a:solidFill>
                <a:schemeClr val="dk1"/>
              </a:solidFill>
              <a:latin typeface="Arial"/>
              <a:ea typeface="Arial"/>
              <a:cs typeface="Arial"/>
              <a:sym typeface="Arial"/>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understand the role of testing in ensuring</a:t>
            </a:r>
            <a:endParaRPr/>
          </a:p>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software quality</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discuss issues relevant to software testing</a:t>
            </a:r>
            <a:endParaRPr/>
          </a:p>
          <a:p>
            <a:pPr marL="0" marR="0" lvl="0" indent="-17780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  To describe the different techniques used for</a:t>
            </a:r>
            <a:endParaRPr/>
          </a:p>
          <a:p>
            <a:pPr marL="0" marR="0" lvl="0" indent="0" algn="l"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    testing software</a:t>
            </a:r>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References</a:t>
            </a:r>
            <a:endParaRPr/>
          </a:p>
        </p:txBody>
      </p:sp>
      <p:sp>
        <p:nvSpPr>
          <p:cNvPr id="387" name="Google Shape;387;p47"/>
          <p:cNvSpPr txBox="1">
            <a:spLocks noGrp="1"/>
          </p:cNvSpPr>
          <p:nvPr>
            <p:ph type="ftr" idx="11"/>
          </p:nvPr>
        </p:nvSpPr>
        <p:spPr>
          <a:xfrm>
            <a:off x="533400" y="1600200"/>
            <a:ext cx="7924800" cy="3048000"/>
          </a:xfrm>
          <a:prstGeom prst="rect">
            <a:avLst/>
          </a:prstGeom>
          <a:noFill/>
          <a:ln>
            <a:noFill/>
          </a:ln>
        </p:spPr>
        <p:txBody>
          <a:bodyPr spcFirstLastPara="1" wrap="square" lIns="91425" tIns="45700" rIns="91425" bIns="45700" anchor="ctr" anchorCtr="0">
            <a:noAutofit/>
          </a:bodyPr>
          <a:lstStyle/>
          <a:p>
            <a:pPr marL="457200" lvl="0" indent="-457200" algn="l" rtl="0">
              <a:spcBef>
                <a:spcPts val="0"/>
              </a:spcBef>
              <a:spcAft>
                <a:spcPts val="0"/>
              </a:spcAft>
              <a:buNone/>
            </a:pPr>
            <a:r>
              <a:rPr lang="en-US" sz="2400"/>
              <a:t>1- These slides are designed to accompany </a:t>
            </a:r>
            <a:r>
              <a:rPr lang="en-US" sz="2400" i="1"/>
              <a:t>Software Engineering: A Practitioner’s Approach, 7/e </a:t>
            </a:r>
            <a:r>
              <a:rPr lang="en-US" sz="2400"/>
              <a:t>(McGraw-Hill 2009). Slides copyright 2009 by Roger Pressman.</a:t>
            </a:r>
            <a:endParaRPr/>
          </a:p>
          <a:p>
            <a:pPr marL="457200" lvl="0" indent="-457200" algn="l" rtl="0">
              <a:spcBef>
                <a:spcPts val="0"/>
              </a:spcBef>
              <a:spcAft>
                <a:spcPts val="0"/>
              </a:spcAft>
              <a:buNone/>
            </a:pPr>
            <a:r>
              <a:rPr lang="en-US" sz="2400"/>
              <a:t>2- </a:t>
            </a:r>
            <a:r>
              <a:rPr lang="en-US" sz="2400" u="sng">
                <a:solidFill>
                  <a:schemeClr val="hlink"/>
                </a:solidFill>
                <a:hlinkClick r:id="rId3"/>
              </a:rPr>
              <a:t>http://www.cs.unc.edu/~stotts/145/cocomo7.gif</a:t>
            </a:r>
            <a:endParaRPr sz="2400"/>
          </a:p>
          <a:p>
            <a:pPr marL="457200" lvl="0" indent="-457200" algn="l" rtl="0">
              <a:spcBef>
                <a:spcPts val="0"/>
              </a:spcBef>
              <a:spcAft>
                <a:spcPts val="0"/>
              </a:spcAft>
              <a:buNone/>
            </a:pPr>
            <a:r>
              <a:rPr lang="en-US" sz="2400"/>
              <a:t>3-Software Engineering” by Ian Somerville, Addison-Wesley, 2009 </a:t>
            </a:r>
            <a:endParaRPr/>
          </a:p>
          <a:p>
            <a:pPr marL="457200" lvl="0" indent="-457200" algn="l" rtl="0">
              <a:spcBef>
                <a:spcPts val="0"/>
              </a:spcBef>
              <a:spcAft>
                <a:spcPts val="0"/>
              </a:spcAft>
              <a:buNone/>
            </a:pPr>
            <a:r>
              <a:rPr lang="en-US" sz="2400"/>
              <a:t>4-http://www.guru99.com/black-box-testing.html</a:t>
            </a:r>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228600" y="274638"/>
            <a:ext cx="716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Deliverables</a:t>
            </a:r>
            <a:endParaRPr/>
          </a:p>
        </p:txBody>
      </p:sp>
      <p:pic>
        <p:nvPicPr>
          <p:cNvPr id="117" name="Google Shape;117;p17" descr="TBL15_01"/>
          <p:cNvPicPr preferRelativeResize="0"/>
          <p:nvPr/>
        </p:nvPicPr>
        <p:blipFill rotWithShape="1">
          <a:blip r:embed="rId3">
            <a:alphaModFix/>
          </a:blip>
          <a:srcRect/>
          <a:stretch/>
        </p:blipFill>
        <p:spPr>
          <a:xfrm>
            <a:off x="457200" y="1600200"/>
            <a:ext cx="7696200" cy="4495800"/>
          </a:xfrm>
          <a:prstGeom prst="rect">
            <a:avLst/>
          </a:prstGeom>
          <a:noFill/>
          <a:ln>
            <a:noFill/>
          </a:ln>
        </p:spPr>
      </p:pic>
      <p:cxnSp>
        <p:nvCxnSpPr>
          <p:cNvPr id="118" name="Google Shape;118;p17"/>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5</a:t>
            </a:fld>
            <a:endParaRPr sz="1200" b="0" i="0" u="none" strike="noStrike" cap="none">
              <a:solidFill>
                <a:srgbClr val="898989"/>
              </a:solidFill>
              <a:latin typeface="Calibri"/>
              <a:ea typeface="Calibri"/>
              <a:cs typeface="Calibri"/>
              <a:sym typeface="Calibri"/>
            </a:endParaRPr>
          </a:p>
        </p:txBody>
      </p:sp>
      <p:sp>
        <p:nvSpPr>
          <p:cNvPr id="124" name="Google Shape;12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Validation &amp; Verification</a:t>
            </a:r>
            <a:endParaRPr/>
          </a:p>
        </p:txBody>
      </p:sp>
      <p:sp>
        <p:nvSpPr>
          <p:cNvPr id="125" name="Google Shape;12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Char char="•"/>
            </a:pPr>
            <a:r>
              <a:rPr lang="en-US"/>
              <a:t>Validation</a:t>
            </a:r>
            <a:endParaRPr/>
          </a:p>
          <a:p>
            <a:pPr marL="742950" lvl="1" indent="-285750" algn="l" rtl="0">
              <a:lnSpc>
                <a:spcPct val="90000"/>
              </a:lnSpc>
              <a:spcBef>
                <a:spcPts val="560"/>
              </a:spcBef>
              <a:spcAft>
                <a:spcPts val="0"/>
              </a:spcAft>
              <a:buClr>
                <a:schemeClr val="dk1"/>
              </a:buClr>
              <a:buSzPts val="2800"/>
              <a:buChar char="–"/>
            </a:pPr>
            <a:r>
              <a:rPr lang="en-US"/>
              <a:t>“Are we building the product right?”</a:t>
            </a:r>
            <a:endParaRPr/>
          </a:p>
          <a:p>
            <a:pPr marL="742950" lvl="1" indent="-285750" algn="l" rtl="0">
              <a:lnSpc>
                <a:spcPct val="90000"/>
              </a:lnSpc>
              <a:spcBef>
                <a:spcPts val="560"/>
              </a:spcBef>
              <a:spcAft>
                <a:spcPts val="0"/>
              </a:spcAft>
              <a:buClr>
                <a:schemeClr val="dk1"/>
              </a:buClr>
              <a:buSzPts val="2800"/>
              <a:buChar char="–"/>
            </a:pPr>
            <a:r>
              <a:rPr lang="en-US"/>
              <a:t>Ensure software </a:t>
            </a:r>
            <a:r>
              <a:rPr lang="en-US">
                <a:solidFill>
                  <a:srgbClr val="FF0000"/>
                </a:solidFill>
              </a:rPr>
              <a:t>meets customer’s needs</a:t>
            </a:r>
            <a:endParaRPr/>
          </a:p>
          <a:p>
            <a:pPr marL="342900" lvl="0" indent="-139700" algn="l" rtl="0">
              <a:lnSpc>
                <a:spcPct val="90000"/>
              </a:lnSpc>
              <a:spcBef>
                <a:spcPts val="640"/>
              </a:spcBef>
              <a:spcAft>
                <a:spcPts val="0"/>
              </a:spcAft>
              <a:buClr>
                <a:schemeClr val="dk1"/>
              </a:buClr>
              <a:buSzPts val="3200"/>
              <a:buNone/>
            </a:pPr>
            <a:endParaRPr/>
          </a:p>
          <a:p>
            <a:pPr marL="342900" lvl="0" indent="-342900" algn="l" rtl="0">
              <a:lnSpc>
                <a:spcPct val="90000"/>
              </a:lnSpc>
              <a:spcBef>
                <a:spcPts val="640"/>
              </a:spcBef>
              <a:spcAft>
                <a:spcPts val="0"/>
              </a:spcAft>
              <a:buClr>
                <a:schemeClr val="dk1"/>
              </a:buClr>
              <a:buSzPts val="3200"/>
              <a:buChar char="•"/>
            </a:pPr>
            <a:r>
              <a:rPr lang="en-US"/>
              <a:t>Verification</a:t>
            </a:r>
            <a:endParaRPr/>
          </a:p>
          <a:p>
            <a:pPr marL="742950" lvl="1" indent="-285750" algn="l" rtl="0">
              <a:lnSpc>
                <a:spcPct val="90000"/>
              </a:lnSpc>
              <a:spcBef>
                <a:spcPts val="560"/>
              </a:spcBef>
              <a:spcAft>
                <a:spcPts val="0"/>
              </a:spcAft>
              <a:buClr>
                <a:schemeClr val="dk1"/>
              </a:buClr>
              <a:buSzPts val="2800"/>
              <a:buChar char="–"/>
            </a:pPr>
            <a:r>
              <a:rPr lang="en-US"/>
              <a:t>“Are we building the right product?”</a:t>
            </a:r>
            <a:endParaRPr/>
          </a:p>
          <a:p>
            <a:pPr marL="742950" lvl="1" indent="-285750" algn="l" rtl="0">
              <a:lnSpc>
                <a:spcPct val="90000"/>
              </a:lnSpc>
              <a:spcBef>
                <a:spcPts val="560"/>
              </a:spcBef>
              <a:spcAft>
                <a:spcPts val="0"/>
              </a:spcAft>
              <a:buClr>
                <a:schemeClr val="dk1"/>
              </a:buClr>
              <a:buSzPts val="2800"/>
              <a:buChar char="–"/>
            </a:pPr>
            <a:r>
              <a:rPr lang="en-US"/>
              <a:t>Ensure software </a:t>
            </a:r>
            <a:r>
              <a:rPr lang="en-US">
                <a:solidFill>
                  <a:srgbClr val="FF0000"/>
                </a:solidFill>
              </a:rPr>
              <a:t>meet specification (error-free)</a:t>
            </a:r>
            <a:endParaRPr/>
          </a:p>
          <a:p>
            <a:pPr marL="742950" lvl="1" indent="-285750" algn="l" rtl="0">
              <a:lnSpc>
                <a:spcPct val="90000"/>
              </a:lnSpc>
              <a:spcBef>
                <a:spcPts val="560"/>
              </a:spcBef>
              <a:spcAft>
                <a:spcPts val="0"/>
              </a:spcAft>
              <a:buClr>
                <a:schemeClr val="dk1"/>
              </a:buClr>
              <a:buSzPts val="2800"/>
              <a:buFont typeface="Arial"/>
              <a:buNone/>
            </a:pPr>
            <a:endParaRPr/>
          </a:p>
        </p:txBody>
      </p:sp>
      <p:cxnSp>
        <p:nvCxnSpPr>
          <p:cNvPr id="126" name="Google Shape;126;p18"/>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20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20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20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20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2000"/>
                                        <p:tgtEl>
                                          <p:spTgt spid="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xEl>
                                              <p:pRg st="5" end="5"/>
                                            </p:txEl>
                                          </p:spTgt>
                                        </p:tgtEl>
                                        <p:attrNameLst>
                                          <p:attrName>style.visibility</p:attrName>
                                        </p:attrNameLst>
                                      </p:cBhvr>
                                      <p:to>
                                        <p:strVal val="visible"/>
                                      </p:to>
                                    </p:set>
                                    <p:animEffect transition="in" filter="fade">
                                      <p:cBhvr>
                                        <p:cTn id="32" dur="2000"/>
                                        <p:tgtEl>
                                          <p:spTgt spid="1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xEl>
                                              <p:pRg st="6" end="6"/>
                                            </p:txEl>
                                          </p:spTgt>
                                        </p:tgtEl>
                                        <p:attrNameLst>
                                          <p:attrName>style.visibility</p:attrName>
                                        </p:attrNameLst>
                                      </p:cBhvr>
                                      <p:to>
                                        <p:strVal val="visible"/>
                                      </p:to>
                                    </p:set>
                                    <p:animEffect transition="in" filter="fade">
                                      <p:cBhvr>
                                        <p:cTn id="37" dur="2000"/>
                                        <p:tgtEl>
                                          <p:spTgt spid="1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
                                            <p:txEl>
                                              <p:pRg st="7" end="7"/>
                                            </p:txEl>
                                          </p:spTgt>
                                        </p:tgtEl>
                                        <p:attrNameLst>
                                          <p:attrName>style.visibility</p:attrName>
                                        </p:attrNameLst>
                                      </p:cBhvr>
                                      <p:to>
                                        <p:strVal val="visible"/>
                                      </p:to>
                                    </p:set>
                                    <p:animEffect transition="in" filter="fade">
                                      <p:cBhvr>
                                        <p:cTn id="42" dur="2000"/>
                                        <p:tgtEl>
                                          <p:spTgt spid="12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6</a:t>
            </a:fld>
            <a:endParaRPr sz="1200" b="0" i="0" u="none" strike="noStrike" cap="none">
              <a:solidFill>
                <a:srgbClr val="898989"/>
              </a:solidFill>
              <a:latin typeface="Calibri"/>
              <a:ea typeface="Calibri"/>
              <a:cs typeface="Calibri"/>
              <a:sym typeface="Calibri"/>
            </a:endParaRPr>
          </a:p>
        </p:txBody>
      </p:sp>
      <p:sp>
        <p:nvSpPr>
          <p:cNvPr id="132" name="Google Shape;132;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Testing Terminology</a:t>
            </a:r>
            <a:endParaRPr/>
          </a:p>
        </p:txBody>
      </p:sp>
      <p:sp>
        <p:nvSpPr>
          <p:cNvPr id="133" name="Google Shape;133;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80000"/>
              </a:lnSpc>
              <a:spcBef>
                <a:spcPts val="0"/>
              </a:spcBef>
              <a:spcAft>
                <a:spcPts val="0"/>
              </a:spcAft>
              <a:buClr>
                <a:schemeClr val="dk1"/>
              </a:buClr>
              <a:buSzPts val="2400"/>
              <a:buChar char="•"/>
            </a:pPr>
            <a:r>
              <a:rPr lang="en-US" sz="2400"/>
              <a:t>Failure</a:t>
            </a:r>
            <a:endParaRPr/>
          </a:p>
          <a:p>
            <a:pPr marL="742950" lvl="1" indent="-285750" algn="l" rtl="0">
              <a:lnSpc>
                <a:spcPct val="80000"/>
              </a:lnSpc>
              <a:spcBef>
                <a:spcPts val="400"/>
              </a:spcBef>
              <a:spcAft>
                <a:spcPts val="0"/>
              </a:spcAft>
              <a:buClr>
                <a:schemeClr val="dk1"/>
              </a:buClr>
              <a:buSzPts val="2000"/>
              <a:buChar char="–"/>
            </a:pPr>
            <a:r>
              <a:rPr lang="en-US" sz="2000"/>
              <a:t>Incorrect or unexpected output</a:t>
            </a:r>
            <a:endParaRPr/>
          </a:p>
          <a:p>
            <a:pPr marL="742950" lvl="1" indent="-285750" algn="l" rtl="0">
              <a:lnSpc>
                <a:spcPct val="80000"/>
              </a:lnSpc>
              <a:spcBef>
                <a:spcPts val="400"/>
              </a:spcBef>
              <a:spcAft>
                <a:spcPts val="0"/>
              </a:spcAft>
              <a:buClr>
                <a:schemeClr val="dk1"/>
              </a:buClr>
              <a:buSzPts val="2000"/>
              <a:buChar char="–"/>
            </a:pPr>
            <a:r>
              <a:rPr lang="en-US" sz="2000"/>
              <a:t>Symptom of at fault</a:t>
            </a:r>
            <a:endParaRPr/>
          </a:p>
          <a:p>
            <a:pPr marL="742950" lvl="1" indent="-158750" algn="l" rtl="0">
              <a:lnSpc>
                <a:spcPct val="80000"/>
              </a:lnSpc>
              <a:spcBef>
                <a:spcPts val="400"/>
              </a:spcBef>
              <a:spcAft>
                <a:spcPts val="0"/>
              </a:spcAft>
              <a:buClr>
                <a:schemeClr val="dk1"/>
              </a:buClr>
              <a:buSzPts val="2000"/>
              <a:buNone/>
            </a:pPr>
            <a:endParaRPr sz="2000"/>
          </a:p>
          <a:p>
            <a:pPr marL="342900" lvl="0" indent="-342900" algn="l" rtl="0">
              <a:lnSpc>
                <a:spcPct val="80000"/>
              </a:lnSpc>
              <a:spcBef>
                <a:spcPts val="480"/>
              </a:spcBef>
              <a:spcAft>
                <a:spcPts val="0"/>
              </a:spcAft>
              <a:buClr>
                <a:schemeClr val="dk1"/>
              </a:buClr>
              <a:buSzPts val="2400"/>
              <a:buChar char="•"/>
            </a:pPr>
            <a:r>
              <a:rPr lang="en-US" sz="2400"/>
              <a:t>Fault</a:t>
            </a:r>
            <a:endParaRPr/>
          </a:p>
          <a:p>
            <a:pPr marL="742950" lvl="1" indent="-285750" algn="l" rtl="0">
              <a:lnSpc>
                <a:spcPct val="80000"/>
              </a:lnSpc>
              <a:spcBef>
                <a:spcPts val="400"/>
              </a:spcBef>
              <a:spcAft>
                <a:spcPts val="0"/>
              </a:spcAft>
              <a:buClr>
                <a:schemeClr val="dk1"/>
              </a:buClr>
              <a:buSzPts val="2000"/>
              <a:buChar char="–"/>
            </a:pPr>
            <a:r>
              <a:rPr lang="en-US" sz="2000"/>
              <a:t>Invalid execution state</a:t>
            </a:r>
            <a:endParaRPr/>
          </a:p>
          <a:p>
            <a:pPr marL="742950" lvl="1" indent="-285750" algn="l" rtl="0">
              <a:lnSpc>
                <a:spcPct val="80000"/>
              </a:lnSpc>
              <a:spcBef>
                <a:spcPts val="400"/>
              </a:spcBef>
              <a:spcAft>
                <a:spcPts val="0"/>
              </a:spcAft>
              <a:buClr>
                <a:schemeClr val="dk1"/>
              </a:buClr>
              <a:buSzPts val="2000"/>
              <a:buChar char="–"/>
            </a:pPr>
            <a:r>
              <a:rPr lang="en-US" sz="2000"/>
              <a:t>Symptom of an error</a:t>
            </a:r>
            <a:endParaRPr/>
          </a:p>
          <a:p>
            <a:pPr marL="742950" lvl="1" indent="-285750" algn="l" rtl="0">
              <a:lnSpc>
                <a:spcPct val="80000"/>
              </a:lnSpc>
              <a:spcBef>
                <a:spcPts val="400"/>
              </a:spcBef>
              <a:spcAft>
                <a:spcPts val="0"/>
              </a:spcAft>
              <a:buClr>
                <a:schemeClr val="dk1"/>
              </a:buClr>
              <a:buSzPts val="2000"/>
              <a:buChar char="–"/>
            </a:pPr>
            <a:r>
              <a:rPr lang="en-US" sz="2000"/>
              <a:t>May or may not produce failure</a:t>
            </a:r>
            <a:endParaRPr/>
          </a:p>
          <a:p>
            <a:pPr marL="742950" lvl="1" indent="-158750" algn="l" rtl="0">
              <a:lnSpc>
                <a:spcPct val="80000"/>
              </a:lnSpc>
              <a:spcBef>
                <a:spcPts val="400"/>
              </a:spcBef>
              <a:spcAft>
                <a:spcPts val="0"/>
              </a:spcAft>
              <a:buClr>
                <a:schemeClr val="dk1"/>
              </a:buClr>
              <a:buSzPts val="2000"/>
              <a:buNone/>
            </a:pPr>
            <a:endParaRPr sz="2000"/>
          </a:p>
          <a:p>
            <a:pPr marL="342900" lvl="0" indent="-342900" algn="l" rtl="0">
              <a:lnSpc>
                <a:spcPct val="80000"/>
              </a:lnSpc>
              <a:spcBef>
                <a:spcPts val="480"/>
              </a:spcBef>
              <a:spcAft>
                <a:spcPts val="0"/>
              </a:spcAft>
              <a:buClr>
                <a:schemeClr val="dk1"/>
              </a:buClr>
              <a:buSzPts val="2400"/>
              <a:buChar char="•"/>
            </a:pPr>
            <a:r>
              <a:rPr lang="en-US" sz="2400"/>
              <a:t>Error</a:t>
            </a:r>
            <a:endParaRPr/>
          </a:p>
          <a:p>
            <a:pPr marL="742950" lvl="1" indent="-285750" algn="l" rtl="0">
              <a:lnSpc>
                <a:spcPct val="80000"/>
              </a:lnSpc>
              <a:spcBef>
                <a:spcPts val="400"/>
              </a:spcBef>
              <a:spcAft>
                <a:spcPts val="0"/>
              </a:spcAft>
              <a:buClr>
                <a:schemeClr val="dk1"/>
              </a:buClr>
              <a:buSzPts val="2000"/>
              <a:buChar char="–"/>
            </a:pPr>
            <a:r>
              <a:rPr lang="en-US" sz="2000"/>
              <a:t>Defect or anomaly in source code</a:t>
            </a:r>
            <a:endParaRPr/>
          </a:p>
          <a:p>
            <a:pPr marL="742950" lvl="1" indent="-285750" algn="l" rtl="0">
              <a:lnSpc>
                <a:spcPct val="80000"/>
              </a:lnSpc>
              <a:spcBef>
                <a:spcPts val="400"/>
              </a:spcBef>
              <a:spcAft>
                <a:spcPts val="0"/>
              </a:spcAft>
              <a:buClr>
                <a:schemeClr val="dk1"/>
              </a:buClr>
              <a:buSzPts val="2000"/>
              <a:buChar char="–"/>
            </a:pPr>
            <a:r>
              <a:rPr lang="en-US" sz="2000"/>
              <a:t>Commonly referred as bug</a:t>
            </a:r>
            <a:endParaRPr/>
          </a:p>
          <a:p>
            <a:pPr marL="742950" lvl="1" indent="-285750" algn="l" rtl="0">
              <a:lnSpc>
                <a:spcPct val="80000"/>
              </a:lnSpc>
              <a:spcBef>
                <a:spcPts val="400"/>
              </a:spcBef>
              <a:spcAft>
                <a:spcPts val="0"/>
              </a:spcAft>
              <a:buClr>
                <a:schemeClr val="dk1"/>
              </a:buClr>
              <a:buSzPts val="2000"/>
              <a:buChar char="–"/>
            </a:pPr>
            <a:r>
              <a:rPr lang="en-US" sz="2000"/>
              <a:t>May or may not produce fault</a:t>
            </a:r>
            <a:endParaRPr/>
          </a:p>
        </p:txBody>
      </p:sp>
      <p:cxnSp>
        <p:nvCxnSpPr>
          <p:cNvPr id="134" name="Google Shape;134;p19"/>
          <p:cNvCxnSpPr/>
          <p:nvPr/>
        </p:nvCxnSpPr>
        <p:spPr>
          <a:xfrm>
            <a:off x="685800" y="12176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animEffect transition="in" filter="fade">
                                      <p:cBhvr>
                                        <p:cTn id="7" dur="2000"/>
                                        <p:tgtEl>
                                          <p:spTgt spid="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
                                            <p:txEl>
                                              <p:pRg st="1" end="1"/>
                                            </p:txEl>
                                          </p:spTgt>
                                        </p:tgtEl>
                                        <p:attrNameLst>
                                          <p:attrName>style.visibility</p:attrName>
                                        </p:attrNameLst>
                                      </p:cBhvr>
                                      <p:to>
                                        <p:strVal val="visible"/>
                                      </p:to>
                                    </p:set>
                                    <p:animEffect transition="in" filter="fade">
                                      <p:cBhvr>
                                        <p:cTn id="12" dur="2000"/>
                                        <p:tgtEl>
                                          <p:spTgt spid="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xEl>
                                              <p:pRg st="2" end="2"/>
                                            </p:txEl>
                                          </p:spTgt>
                                        </p:tgtEl>
                                        <p:attrNameLst>
                                          <p:attrName>style.visibility</p:attrName>
                                        </p:attrNameLst>
                                      </p:cBhvr>
                                      <p:to>
                                        <p:strVal val="visible"/>
                                      </p:to>
                                    </p:set>
                                    <p:animEffect transition="in" filter="fade">
                                      <p:cBhvr>
                                        <p:cTn id="17" dur="2000"/>
                                        <p:tgtEl>
                                          <p:spTgt spid="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
                                            <p:txEl>
                                              <p:pRg st="3" end="3"/>
                                            </p:txEl>
                                          </p:spTgt>
                                        </p:tgtEl>
                                        <p:attrNameLst>
                                          <p:attrName>style.visibility</p:attrName>
                                        </p:attrNameLst>
                                      </p:cBhvr>
                                      <p:to>
                                        <p:strVal val="visible"/>
                                      </p:to>
                                    </p:set>
                                    <p:animEffect transition="in" filter="fade">
                                      <p:cBhvr>
                                        <p:cTn id="22" dur="2000"/>
                                        <p:tgtEl>
                                          <p:spTgt spid="13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
                                            <p:txEl>
                                              <p:pRg st="4" end="4"/>
                                            </p:txEl>
                                          </p:spTgt>
                                        </p:tgtEl>
                                        <p:attrNameLst>
                                          <p:attrName>style.visibility</p:attrName>
                                        </p:attrNameLst>
                                      </p:cBhvr>
                                      <p:to>
                                        <p:strVal val="visible"/>
                                      </p:to>
                                    </p:set>
                                    <p:animEffect transition="in" filter="fade">
                                      <p:cBhvr>
                                        <p:cTn id="27" dur="2000"/>
                                        <p:tgtEl>
                                          <p:spTgt spid="13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xEl>
                                              <p:pRg st="5" end="5"/>
                                            </p:txEl>
                                          </p:spTgt>
                                        </p:tgtEl>
                                        <p:attrNameLst>
                                          <p:attrName>style.visibility</p:attrName>
                                        </p:attrNameLst>
                                      </p:cBhvr>
                                      <p:to>
                                        <p:strVal val="visible"/>
                                      </p:to>
                                    </p:set>
                                    <p:animEffect transition="in" filter="fade">
                                      <p:cBhvr>
                                        <p:cTn id="32" dur="2000"/>
                                        <p:tgtEl>
                                          <p:spTgt spid="13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
                                            <p:txEl>
                                              <p:pRg st="6" end="6"/>
                                            </p:txEl>
                                          </p:spTgt>
                                        </p:tgtEl>
                                        <p:attrNameLst>
                                          <p:attrName>style.visibility</p:attrName>
                                        </p:attrNameLst>
                                      </p:cBhvr>
                                      <p:to>
                                        <p:strVal val="visible"/>
                                      </p:to>
                                    </p:set>
                                    <p:animEffect transition="in" filter="fade">
                                      <p:cBhvr>
                                        <p:cTn id="37" dur="2000"/>
                                        <p:tgtEl>
                                          <p:spTgt spid="13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
                                            <p:txEl>
                                              <p:pRg st="7" end="7"/>
                                            </p:txEl>
                                          </p:spTgt>
                                        </p:tgtEl>
                                        <p:attrNameLst>
                                          <p:attrName>style.visibility</p:attrName>
                                        </p:attrNameLst>
                                      </p:cBhvr>
                                      <p:to>
                                        <p:strVal val="visible"/>
                                      </p:to>
                                    </p:set>
                                    <p:animEffect transition="in" filter="fade">
                                      <p:cBhvr>
                                        <p:cTn id="42" dur="2000"/>
                                        <p:tgtEl>
                                          <p:spTgt spid="13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
                                            <p:txEl>
                                              <p:pRg st="8" end="8"/>
                                            </p:txEl>
                                          </p:spTgt>
                                        </p:tgtEl>
                                        <p:attrNameLst>
                                          <p:attrName>style.visibility</p:attrName>
                                        </p:attrNameLst>
                                      </p:cBhvr>
                                      <p:to>
                                        <p:strVal val="visible"/>
                                      </p:to>
                                    </p:set>
                                    <p:animEffect transition="in" filter="fade">
                                      <p:cBhvr>
                                        <p:cTn id="47" dur="2000"/>
                                        <p:tgtEl>
                                          <p:spTgt spid="13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3">
                                            <p:txEl>
                                              <p:pRg st="9" end="9"/>
                                            </p:txEl>
                                          </p:spTgt>
                                        </p:tgtEl>
                                        <p:attrNameLst>
                                          <p:attrName>style.visibility</p:attrName>
                                        </p:attrNameLst>
                                      </p:cBhvr>
                                      <p:to>
                                        <p:strVal val="visible"/>
                                      </p:to>
                                    </p:set>
                                    <p:animEffect transition="in" filter="fade">
                                      <p:cBhvr>
                                        <p:cTn id="52" dur="2000"/>
                                        <p:tgtEl>
                                          <p:spTgt spid="13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33">
                                            <p:txEl>
                                              <p:pRg st="10" end="10"/>
                                            </p:txEl>
                                          </p:spTgt>
                                        </p:tgtEl>
                                        <p:attrNameLst>
                                          <p:attrName>style.visibility</p:attrName>
                                        </p:attrNameLst>
                                      </p:cBhvr>
                                      <p:to>
                                        <p:strVal val="visible"/>
                                      </p:to>
                                    </p:set>
                                    <p:animEffect transition="in" filter="fade">
                                      <p:cBhvr>
                                        <p:cTn id="57" dur="2000"/>
                                        <p:tgtEl>
                                          <p:spTgt spid="13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33">
                                            <p:txEl>
                                              <p:pRg st="11" end="11"/>
                                            </p:txEl>
                                          </p:spTgt>
                                        </p:tgtEl>
                                        <p:attrNameLst>
                                          <p:attrName>style.visibility</p:attrName>
                                        </p:attrNameLst>
                                      </p:cBhvr>
                                      <p:to>
                                        <p:strVal val="visible"/>
                                      </p:to>
                                    </p:set>
                                    <p:animEffect transition="in" filter="fade">
                                      <p:cBhvr>
                                        <p:cTn id="62" dur="2000"/>
                                        <p:tgtEl>
                                          <p:spTgt spid="13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33">
                                            <p:txEl>
                                              <p:pRg st="12" end="12"/>
                                            </p:txEl>
                                          </p:spTgt>
                                        </p:tgtEl>
                                        <p:attrNameLst>
                                          <p:attrName>style.visibility</p:attrName>
                                        </p:attrNameLst>
                                      </p:cBhvr>
                                      <p:to>
                                        <p:strVal val="visible"/>
                                      </p:to>
                                    </p:set>
                                    <p:animEffect transition="in" filter="fade">
                                      <p:cBhvr>
                                        <p:cTn id="67" dur="2000"/>
                                        <p:tgtEl>
                                          <p:spTgt spid="13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7</a:t>
            </a:fld>
            <a:endParaRPr sz="1200" b="0" i="0" u="none" strike="noStrike" cap="none">
              <a:solidFill>
                <a:srgbClr val="898989"/>
              </a:solidFill>
              <a:latin typeface="Calibri"/>
              <a:ea typeface="Calibri"/>
              <a:cs typeface="Calibri"/>
              <a:sym typeface="Calibri"/>
            </a:endParaRPr>
          </a:p>
        </p:txBody>
      </p:sp>
      <p:sp>
        <p:nvSpPr>
          <p:cNvPr id="140" name="Google Shape;14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Why We Need Software Testing?</a:t>
            </a:r>
            <a:endParaRPr/>
          </a:p>
        </p:txBody>
      </p:sp>
      <p:sp>
        <p:nvSpPr>
          <p:cNvPr id="141" name="Google Shape;141;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US" sz="2800"/>
              <a:t>Reveal faults/failures/errors</a:t>
            </a:r>
            <a:endParaRPr/>
          </a:p>
          <a:p>
            <a:pPr marL="342900" lvl="0" indent="-342900" algn="l" rtl="0">
              <a:spcBef>
                <a:spcPts val="560"/>
              </a:spcBef>
              <a:spcAft>
                <a:spcPts val="0"/>
              </a:spcAft>
              <a:buClr>
                <a:schemeClr val="dk1"/>
              </a:buClr>
              <a:buSzPts val="2800"/>
              <a:buChar char="•"/>
            </a:pPr>
            <a:r>
              <a:rPr lang="en-US" sz="2800"/>
              <a:t>Locate faults/failures/errors</a:t>
            </a:r>
            <a:endParaRPr/>
          </a:p>
          <a:p>
            <a:pPr marL="342900" lvl="0" indent="-342900" algn="l" rtl="0">
              <a:spcBef>
                <a:spcPts val="560"/>
              </a:spcBef>
              <a:spcAft>
                <a:spcPts val="0"/>
              </a:spcAft>
              <a:buClr>
                <a:schemeClr val="dk1"/>
              </a:buClr>
              <a:buSzPts val="2800"/>
              <a:buChar char="•"/>
            </a:pPr>
            <a:r>
              <a:rPr lang="en-US" sz="2800"/>
              <a:t>Show system correctness</a:t>
            </a:r>
            <a:endParaRPr/>
          </a:p>
          <a:p>
            <a:pPr marL="342900" lvl="0" indent="-342900" algn="l" rtl="0">
              <a:spcBef>
                <a:spcPts val="560"/>
              </a:spcBef>
              <a:spcAft>
                <a:spcPts val="0"/>
              </a:spcAft>
              <a:buClr>
                <a:schemeClr val="dk1"/>
              </a:buClr>
              <a:buSzPts val="2800"/>
              <a:buChar char="•"/>
            </a:pPr>
            <a:r>
              <a:rPr lang="en-US" sz="2800"/>
              <a:t>Improved confidence that system performs as specified (verification)</a:t>
            </a:r>
            <a:endParaRPr/>
          </a:p>
          <a:p>
            <a:pPr marL="342900" lvl="0" indent="-342900" algn="l" rtl="0">
              <a:spcBef>
                <a:spcPts val="560"/>
              </a:spcBef>
              <a:spcAft>
                <a:spcPts val="0"/>
              </a:spcAft>
              <a:buClr>
                <a:schemeClr val="dk1"/>
              </a:buClr>
              <a:buSzPts val="2800"/>
              <a:buChar char="•"/>
            </a:pPr>
            <a:r>
              <a:rPr lang="en-US" sz="2800"/>
              <a:t>Improved confidence that system performs as desired (validation)</a:t>
            </a:r>
            <a:endParaRPr/>
          </a:p>
          <a:p>
            <a:pPr marL="342900" lvl="0" indent="-342900" algn="l" rtl="0">
              <a:spcBef>
                <a:spcPts val="560"/>
              </a:spcBef>
              <a:spcAft>
                <a:spcPts val="0"/>
              </a:spcAft>
              <a:buClr>
                <a:schemeClr val="dk1"/>
              </a:buClr>
              <a:buSzPts val="2800"/>
              <a:buChar char="•"/>
            </a:pPr>
            <a:r>
              <a:rPr lang="en-US" sz="2800"/>
              <a:t>Indicator of system reliability and system quality</a:t>
            </a:r>
            <a:endParaRPr/>
          </a:p>
        </p:txBody>
      </p:sp>
      <p:cxnSp>
        <p:nvCxnSpPr>
          <p:cNvPr id="142" name="Google Shape;142;p20"/>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xEl>
                                              <p:pRg st="0" end="0"/>
                                            </p:txEl>
                                          </p:spTgt>
                                        </p:tgtEl>
                                        <p:attrNameLst>
                                          <p:attrName>style.visibility</p:attrName>
                                        </p:attrNameLst>
                                      </p:cBhvr>
                                      <p:to>
                                        <p:strVal val="visible"/>
                                      </p:to>
                                    </p:set>
                                    <p:animEffect transition="in" filter="fade">
                                      <p:cBhvr>
                                        <p:cTn id="7" dur="2000"/>
                                        <p:tgtEl>
                                          <p:spTgt spid="1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
                                            <p:txEl>
                                              <p:pRg st="1" end="1"/>
                                            </p:txEl>
                                          </p:spTgt>
                                        </p:tgtEl>
                                        <p:attrNameLst>
                                          <p:attrName>style.visibility</p:attrName>
                                        </p:attrNameLst>
                                      </p:cBhvr>
                                      <p:to>
                                        <p:strVal val="visible"/>
                                      </p:to>
                                    </p:set>
                                    <p:animEffect transition="in" filter="fade">
                                      <p:cBhvr>
                                        <p:cTn id="12" dur="2000"/>
                                        <p:tgtEl>
                                          <p:spTgt spid="1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
                                            <p:txEl>
                                              <p:pRg st="2" end="2"/>
                                            </p:txEl>
                                          </p:spTgt>
                                        </p:tgtEl>
                                        <p:attrNameLst>
                                          <p:attrName>style.visibility</p:attrName>
                                        </p:attrNameLst>
                                      </p:cBhvr>
                                      <p:to>
                                        <p:strVal val="visible"/>
                                      </p:to>
                                    </p:set>
                                    <p:animEffect transition="in" filter="fade">
                                      <p:cBhvr>
                                        <p:cTn id="17" dur="2000"/>
                                        <p:tgtEl>
                                          <p:spTgt spid="1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
                                            <p:txEl>
                                              <p:pRg st="3" end="3"/>
                                            </p:txEl>
                                          </p:spTgt>
                                        </p:tgtEl>
                                        <p:attrNameLst>
                                          <p:attrName>style.visibility</p:attrName>
                                        </p:attrNameLst>
                                      </p:cBhvr>
                                      <p:to>
                                        <p:strVal val="visible"/>
                                      </p:to>
                                    </p:set>
                                    <p:animEffect transition="in" filter="fade">
                                      <p:cBhvr>
                                        <p:cTn id="22" dur="2000"/>
                                        <p:tgtEl>
                                          <p:spTgt spid="1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xEl>
                                              <p:pRg st="4" end="4"/>
                                            </p:txEl>
                                          </p:spTgt>
                                        </p:tgtEl>
                                        <p:attrNameLst>
                                          <p:attrName>style.visibility</p:attrName>
                                        </p:attrNameLst>
                                      </p:cBhvr>
                                      <p:to>
                                        <p:strVal val="visible"/>
                                      </p:to>
                                    </p:set>
                                    <p:animEffect transition="in" filter="fade">
                                      <p:cBhvr>
                                        <p:cTn id="27" dur="2000"/>
                                        <p:tgtEl>
                                          <p:spTgt spid="1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
                                            <p:txEl>
                                              <p:pRg st="5" end="5"/>
                                            </p:txEl>
                                          </p:spTgt>
                                        </p:tgtEl>
                                        <p:attrNameLst>
                                          <p:attrName>style.visibility</p:attrName>
                                        </p:attrNameLst>
                                      </p:cBhvr>
                                      <p:to>
                                        <p:strVal val="visible"/>
                                      </p:to>
                                    </p:set>
                                    <p:animEffect transition="in" filter="fade">
                                      <p:cBhvr>
                                        <p:cTn id="32" dur="2000"/>
                                        <p:tgtEl>
                                          <p:spTgt spid="1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rgbClr val="898989"/>
              </a:buClr>
              <a:buSzPts val="1200"/>
              <a:buFont typeface="Arial"/>
              <a:buNone/>
            </a:pPr>
            <a:fld id="{00000000-1234-1234-1234-123412341234}" type="slidenum">
              <a:rPr lang="en-US" sz="1200" b="0" i="0" u="none" strike="noStrike" cap="none">
                <a:solidFill>
                  <a:srgbClr val="898989"/>
                </a:solidFill>
                <a:latin typeface="Calibri"/>
                <a:ea typeface="Calibri"/>
                <a:cs typeface="Calibri"/>
                <a:sym typeface="Calibri"/>
              </a:rPr>
              <a:t>8</a:t>
            </a:fld>
            <a:endParaRPr sz="1200" b="0" i="0" u="none" strike="noStrike" cap="none">
              <a:solidFill>
                <a:srgbClr val="898989"/>
              </a:solidFill>
              <a:latin typeface="Calibri"/>
              <a:ea typeface="Calibri"/>
              <a:cs typeface="Calibri"/>
              <a:sym typeface="Calibri"/>
            </a:endParaRPr>
          </a:p>
        </p:txBody>
      </p:sp>
      <p:sp>
        <p:nvSpPr>
          <p:cNvPr id="148" name="Google Shape;14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Importance of Testing</a:t>
            </a:r>
            <a:endParaRPr/>
          </a:p>
        </p:txBody>
      </p:sp>
      <p:sp>
        <p:nvSpPr>
          <p:cNvPr id="149" name="Google Shape;149;p21"/>
          <p:cNvSpPr txBox="1">
            <a:spLocks noGrp="1"/>
          </p:cNvSpPr>
          <p:nvPr>
            <p:ph type="body" idx="1"/>
          </p:nvPr>
        </p:nvSpPr>
        <p:spPr>
          <a:xfrm>
            <a:off x="533400" y="1600200"/>
            <a:ext cx="8178800" cy="4724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US"/>
              <a:t>Critical Element of Software </a:t>
            </a:r>
            <a:r>
              <a:rPr lang="en-US">
                <a:solidFill>
                  <a:srgbClr val="FF0000"/>
                </a:solidFill>
              </a:rPr>
              <a:t>Quality Assurance</a:t>
            </a:r>
            <a:endParaRPr/>
          </a:p>
          <a:p>
            <a:pPr marL="342900" lvl="0" indent="-342900" algn="l" rtl="0">
              <a:spcBef>
                <a:spcPts val="640"/>
              </a:spcBef>
              <a:spcAft>
                <a:spcPts val="0"/>
              </a:spcAft>
              <a:buClr>
                <a:schemeClr val="dk1"/>
              </a:buClr>
              <a:buSzPts val="3200"/>
              <a:buChar char="•"/>
            </a:pPr>
            <a:r>
              <a:rPr lang="en-US"/>
              <a:t>Well-planned and thorough testing are important in </a:t>
            </a:r>
            <a:r>
              <a:rPr lang="en-US">
                <a:solidFill>
                  <a:srgbClr val="FF0000"/>
                </a:solidFill>
              </a:rPr>
              <a:t>reducing the high cost</a:t>
            </a:r>
            <a:r>
              <a:rPr lang="en-US"/>
              <a:t> of software failure</a:t>
            </a:r>
            <a:endParaRPr/>
          </a:p>
          <a:p>
            <a:pPr marL="342900" lvl="0" indent="-342900" algn="l" rtl="0">
              <a:spcBef>
                <a:spcPts val="640"/>
              </a:spcBef>
              <a:spcAft>
                <a:spcPts val="0"/>
              </a:spcAft>
              <a:buClr>
                <a:schemeClr val="dk1"/>
              </a:buClr>
              <a:buSzPts val="3200"/>
              <a:buChar char="•"/>
            </a:pPr>
            <a:r>
              <a:rPr lang="en-US"/>
              <a:t>Can take up to </a:t>
            </a:r>
            <a:r>
              <a:rPr lang="en-US">
                <a:solidFill>
                  <a:srgbClr val="FF0000"/>
                </a:solidFill>
              </a:rPr>
              <a:t>40% of development effort</a:t>
            </a:r>
            <a:endParaRPr/>
          </a:p>
          <a:p>
            <a:pPr marL="342900" lvl="0" indent="-342900" algn="l" rtl="0">
              <a:spcBef>
                <a:spcPts val="640"/>
              </a:spcBef>
              <a:spcAft>
                <a:spcPts val="0"/>
              </a:spcAft>
              <a:buClr>
                <a:schemeClr val="dk1"/>
              </a:buClr>
              <a:buSzPts val="3200"/>
              <a:buChar char="•"/>
            </a:pPr>
            <a:r>
              <a:rPr lang="en-US"/>
              <a:t>In systems that require </a:t>
            </a:r>
            <a:r>
              <a:rPr lang="en-US">
                <a:solidFill>
                  <a:srgbClr val="FF0000"/>
                </a:solidFill>
              </a:rPr>
              <a:t>high reliability</a:t>
            </a:r>
            <a:r>
              <a:rPr lang="en-US"/>
              <a:t>, testing can be </a:t>
            </a:r>
            <a:r>
              <a:rPr lang="en-US">
                <a:solidFill>
                  <a:srgbClr val="FF0000"/>
                </a:solidFill>
              </a:rPr>
              <a:t>3 to 5 times </a:t>
            </a:r>
            <a:r>
              <a:rPr lang="en-US"/>
              <a:t>of all the other steps combined</a:t>
            </a:r>
            <a:endParaRPr/>
          </a:p>
        </p:txBody>
      </p:sp>
      <p:cxnSp>
        <p:nvCxnSpPr>
          <p:cNvPr id="150" name="Google Shape;150;p21"/>
          <p:cNvCxnSpPr/>
          <p:nvPr/>
        </p:nvCxnSpPr>
        <p:spPr>
          <a:xfrm>
            <a:off x="685800" y="1293813"/>
            <a:ext cx="7848600" cy="1587"/>
          </a:xfrm>
          <a:prstGeom prst="straightConnector1">
            <a:avLst/>
          </a:prstGeom>
          <a:noFill/>
          <a:ln w="50800" cap="flat" cmpd="sng">
            <a:solidFill>
              <a:srgbClr val="4A7DBA"/>
            </a:solidFill>
            <a:prstDash val="solid"/>
            <a:round/>
            <a:headEnd type="none" w="sm" len="sm"/>
            <a:tailEnd type="none" w="sm" len="sm"/>
          </a:ln>
        </p:spPr>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Effect transition="in" filter="fade">
                                      <p:cBhvr>
                                        <p:cTn id="7" dur="2000"/>
                                        <p:tgtEl>
                                          <p:spTgt spid="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Effect transition="in" filter="fade">
                                      <p:cBhvr>
                                        <p:cTn id="12" dur="2000"/>
                                        <p:tgtEl>
                                          <p:spTgt spid="14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Effect transition="in" filter="fade">
                                      <p:cBhvr>
                                        <p:cTn id="17" dur="2000"/>
                                        <p:tgtEl>
                                          <p:spTgt spid="14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Effect transition="in" filter="fade">
                                      <p:cBhvr>
                                        <p:cTn id="22" dur="2000"/>
                                        <p:tgtEl>
                                          <p:spTgt spid="14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55"/>
        <p:cNvGrpSpPr/>
        <p:nvPr/>
      </p:nvGrpSpPr>
      <p:grpSpPr>
        <a:xfrm>
          <a:off x="0" y="0"/>
          <a:ext cx="0" cy="0"/>
          <a:chOff x="0" y="0"/>
          <a:chExt cx="0" cy="0"/>
        </a:xfrm>
      </p:grpSpPr>
      <p:pic>
        <p:nvPicPr>
          <p:cNvPr id="156" name="Google Shape;156;p22" descr="TBL15_03"/>
          <p:cNvPicPr preferRelativeResize="0"/>
          <p:nvPr/>
        </p:nvPicPr>
        <p:blipFill rotWithShape="1">
          <a:blip r:embed="rId3">
            <a:alphaModFix/>
          </a:blip>
          <a:srcRect/>
          <a:stretch/>
        </p:blipFill>
        <p:spPr>
          <a:xfrm>
            <a:off x="0" y="-6350"/>
            <a:ext cx="7924800" cy="6102350"/>
          </a:xfrm>
          <a:prstGeom prst="rect">
            <a:avLst/>
          </a:prstGeom>
          <a:noFill/>
          <a:ln>
            <a:noFill/>
          </a:ln>
        </p:spPr>
      </p:pic>
    </p:spTree>
  </p:cSld>
  <p:clrMapOvr>
    <a:masterClrMapping/>
  </p:clrMapOvr>
  <p:transition>
    <p:fade thruBlk="1"/>
  </p:transition>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TotalTime>
  <Words>1163</Words>
  <Application>Microsoft Office PowerPoint</Application>
  <PresentationFormat>On-screen Show (4:3)</PresentationFormat>
  <Paragraphs>190</Paragraphs>
  <Slides>33</Slides>
  <Notes>32</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Calibri</vt:lpstr>
      <vt:lpstr>Arial</vt:lpstr>
      <vt:lpstr>Office Theme</vt:lpstr>
      <vt:lpstr>Software Engineering</vt:lpstr>
      <vt:lpstr>Chapter-15: Testing  </vt:lpstr>
      <vt:lpstr>The Process of Coding, Testing and Installation</vt:lpstr>
      <vt:lpstr>Deliverables</vt:lpstr>
      <vt:lpstr>Validation &amp; Verification</vt:lpstr>
      <vt:lpstr>Testing Terminology</vt:lpstr>
      <vt:lpstr>Why We Need Software Testing?</vt:lpstr>
      <vt:lpstr>Importance of Testing</vt:lpstr>
      <vt:lpstr>PowerPoint Presentation</vt:lpstr>
      <vt:lpstr>Testing Principles</vt:lpstr>
      <vt:lpstr>Who Should Test The Software?</vt:lpstr>
      <vt:lpstr>Test Cases</vt:lpstr>
      <vt:lpstr>Test Cases (cont.)</vt:lpstr>
      <vt:lpstr>Test Cases (cont)</vt:lpstr>
      <vt:lpstr>Levels of Specification</vt:lpstr>
      <vt:lpstr>Levels of Specification</vt:lpstr>
      <vt:lpstr>Levels of Testing</vt:lpstr>
      <vt:lpstr>Levels of Testing</vt:lpstr>
      <vt:lpstr>User Acceptance Testing</vt:lpstr>
      <vt:lpstr>Type Of Test Cases</vt:lpstr>
      <vt:lpstr>Example of Test case (User Authentication)</vt:lpstr>
      <vt:lpstr>Example of Test case</vt:lpstr>
      <vt:lpstr>Example of Test case</vt:lpstr>
      <vt:lpstr>Example of Test case</vt:lpstr>
      <vt:lpstr>Unit testing</vt:lpstr>
      <vt:lpstr>Test Classification</vt:lpstr>
      <vt:lpstr>White Box Testing Techniques</vt:lpstr>
      <vt:lpstr>Cyclomatic Complexity</vt:lpstr>
      <vt:lpstr>Boundary Value Analysis</vt:lpstr>
      <vt:lpstr>Example</vt:lpstr>
      <vt:lpstr>Black Box vs. White Box</vt:lpstr>
      <vt:lpstr>Summary</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User</dc:creator>
  <cp:lastModifiedBy>Engr. Mobeen Nazar</cp:lastModifiedBy>
  <cp:revision>9</cp:revision>
  <dcterms:modified xsi:type="dcterms:W3CDTF">2023-06-13T09:41:17Z</dcterms:modified>
</cp:coreProperties>
</file>