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94" r:id="rId3"/>
    <p:sldId id="287" r:id="rId4"/>
    <p:sldId id="295" r:id="rId5"/>
    <p:sldId id="288" r:id="rId6"/>
    <p:sldId id="296" r:id="rId7"/>
    <p:sldId id="297" r:id="rId8"/>
    <p:sldId id="298" r:id="rId9"/>
    <p:sldId id="299" r:id="rId10"/>
    <p:sldId id="300" r:id="rId11"/>
    <p:sldId id="308" r:id="rId12"/>
    <p:sldId id="302" r:id="rId13"/>
    <p:sldId id="303" r:id="rId14"/>
    <p:sldId id="307" r:id="rId15"/>
    <p:sldId id="304"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9039057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395CF-81B0-4FF1-835D-45C83F6F8EAB}"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27844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1091270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3042518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1519629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381865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136388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25760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358040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429005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395CF-81B0-4FF1-835D-45C83F6F8EAB}"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345976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395CF-81B0-4FF1-835D-45C83F6F8EAB}"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189220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395CF-81B0-4FF1-835D-45C83F6F8EAB}" type="datetimeFigureOut">
              <a:rPr lang="en-GB" smtClean="0"/>
              <a:t>17/06/2023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2071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395CF-81B0-4FF1-835D-45C83F6F8EAB}" type="datetimeFigureOut">
              <a:rPr lang="en-GB" smtClean="0"/>
              <a:t>17/06/2023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6044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C0395CF-81B0-4FF1-835D-45C83F6F8EAB}" type="datetimeFigureOut">
              <a:rPr lang="en-GB" smtClean="0"/>
              <a:t>17/06/2023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168464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395CF-81B0-4FF1-835D-45C83F6F8EAB}"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143256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395CF-81B0-4FF1-835D-45C83F6F8EAB}"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B54079-7451-4B53-8145-F20C840A48B2}" type="slidenum">
              <a:rPr lang="en-GB" smtClean="0"/>
              <a:t>‹#›</a:t>
            </a:fld>
            <a:endParaRPr lang="en-GB"/>
          </a:p>
        </p:txBody>
      </p:sp>
    </p:spTree>
    <p:extLst>
      <p:ext uri="{BB962C8B-B14F-4D97-AF65-F5344CB8AC3E}">
        <p14:creationId xmlns:p14="http://schemas.microsoft.com/office/powerpoint/2010/main" val="66797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0395CF-81B0-4FF1-835D-45C83F6F8EAB}" type="datetimeFigureOut">
              <a:rPr lang="en-GB" smtClean="0"/>
              <a:t>17/06/2023</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B54079-7451-4B53-8145-F20C840A48B2}" type="slidenum">
              <a:rPr lang="en-GB" smtClean="0"/>
              <a:t>‹#›</a:t>
            </a:fld>
            <a:endParaRPr lang="en-GB"/>
          </a:p>
        </p:txBody>
      </p:sp>
    </p:spTree>
    <p:extLst>
      <p:ext uri="{BB962C8B-B14F-4D97-AF65-F5344CB8AC3E}">
        <p14:creationId xmlns:p14="http://schemas.microsoft.com/office/powerpoint/2010/main" val="70722018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36E2A7-28D9-BF1D-DD80-13D0DCFAF2B7}"/>
              </a:ext>
            </a:extLst>
          </p:cNvPr>
          <p:cNvSpPr/>
          <p:nvPr/>
        </p:nvSpPr>
        <p:spPr>
          <a:xfrm>
            <a:off x="1926436" y="1930005"/>
            <a:ext cx="8339128" cy="2123658"/>
          </a:xfrm>
          <a:prstGeom prst="rect">
            <a:avLst/>
          </a:prstGeom>
          <a:noFill/>
        </p:spPr>
        <p:txBody>
          <a:bodyPr wrap="square" lIns="91440" tIns="45720" rIns="91440" bIns="45720">
            <a:spAutoFit/>
          </a:bodyPr>
          <a:lstStyle/>
          <a:p>
            <a:pPr algn="ctr"/>
            <a:r>
              <a:rPr lang="en-US" sz="66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Stress and Safety at Work Environment</a:t>
            </a:r>
            <a:endParaRPr lang="en-GB" sz="66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C9F77F3-0C33-DB9F-0621-A214B0747DB8}"/>
              </a:ext>
            </a:extLst>
          </p:cNvPr>
          <p:cNvSpPr/>
          <p:nvPr/>
        </p:nvSpPr>
        <p:spPr>
          <a:xfrm>
            <a:off x="4163259" y="4481503"/>
            <a:ext cx="386548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Lecture # 14</a:t>
            </a:r>
          </a:p>
        </p:txBody>
      </p:sp>
    </p:spTree>
    <p:extLst>
      <p:ext uri="{BB962C8B-B14F-4D97-AF65-F5344CB8AC3E}">
        <p14:creationId xmlns:p14="http://schemas.microsoft.com/office/powerpoint/2010/main" val="375963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927BE4-487E-E5C3-A738-87AE51C47895}"/>
              </a:ext>
            </a:extLst>
          </p:cNvPr>
          <p:cNvSpPr txBox="1"/>
          <p:nvPr/>
        </p:nvSpPr>
        <p:spPr>
          <a:xfrm>
            <a:off x="6172027" y="260835"/>
            <a:ext cx="5366126" cy="830997"/>
          </a:xfrm>
          <a:prstGeom prst="rect">
            <a:avLst/>
          </a:prstGeom>
          <a:noFill/>
        </p:spPr>
        <p:txBody>
          <a:bodyPr wrap="square">
            <a:spAutoFit/>
          </a:bodyPr>
          <a:lstStyle/>
          <a:p>
            <a:r>
              <a:rPr lang="en-US"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Work Environment</a:t>
            </a:r>
            <a:endParaRPr lang="en-GB"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F3D805E-3710-9C7F-58BB-0DEE208E6756}"/>
              </a:ext>
            </a:extLst>
          </p:cNvPr>
          <p:cNvSpPr txBox="1"/>
          <p:nvPr/>
        </p:nvSpPr>
        <p:spPr>
          <a:xfrm>
            <a:off x="5938683" y="1091832"/>
            <a:ext cx="5832815" cy="3416320"/>
          </a:xfrm>
          <a:prstGeom prst="rect">
            <a:avLst/>
          </a:prstGeom>
          <a:noFill/>
        </p:spPr>
        <p:txBody>
          <a:bodyPr wrap="square">
            <a:spAutoFit/>
          </a:bodyPr>
          <a:lstStyle/>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of the previous causes of workplace stress are emotional; however, a subpar work environment can create physical stress as well. </a:t>
            </a:r>
          </a:p>
          <a:p>
            <a:pPr marL="285750" lvl="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Whether this is related to noise, lack of privacy, poor temperature control, or inadequate facilities, work setting is critical in lowering workplace stress.</a:t>
            </a:r>
          </a:p>
        </p:txBody>
      </p:sp>
      <p:pic>
        <p:nvPicPr>
          <p:cNvPr id="6146" name="Picture 2" descr="5 Characteristics of A Positive Work Environment - Hongkiat">
            <a:extLst>
              <a:ext uri="{FF2B5EF4-FFF2-40B4-BE49-F238E27FC236}">
                <a16:creationId xmlns:a16="http://schemas.microsoft.com/office/drawing/2014/main" id="{3086CDC9-0AEF-9406-372B-1B39F64C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99" y="2195958"/>
            <a:ext cx="5334000" cy="314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89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igns and Symptoms of Excessive Job and Workplace Stress - KVC Kentucky">
            <a:extLst>
              <a:ext uri="{FF2B5EF4-FFF2-40B4-BE49-F238E27FC236}">
                <a16:creationId xmlns:a16="http://schemas.microsoft.com/office/drawing/2014/main" id="{6BD61D32-6F76-C6E4-3C98-69F810ABC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690563"/>
            <a:ext cx="95250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6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88E9B8-46AA-FC45-5B3C-138BDDE8DFCA}"/>
              </a:ext>
            </a:extLst>
          </p:cNvPr>
          <p:cNvSpPr txBox="1"/>
          <p:nvPr/>
        </p:nvSpPr>
        <p:spPr>
          <a:xfrm>
            <a:off x="5260257" y="195612"/>
            <a:ext cx="6646607" cy="646331"/>
          </a:xfrm>
          <a:prstGeom prst="rect">
            <a:avLst/>
          </a:prstGeom>
          <a:noFill/>
        </p:spPr>
        <p:txBody>
          <a:bodyPr wrap="square">
            <a:spAutoFit/>
          </a:bodyPr>
          <a:lstStyle/>
          <a:p>
            <a:r>
              <a:rPr lang="en-US"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Short Term Symptoms of Stress</a:t>
            </a:r>
            <a:endParaRPr lang="en-GB"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EA42BC2-4B8F-0AAF-7477-986D16871535}"/>
              </a:ext>
            </a:extLst>
          </p:cNvPr>
          <p:cNvSpPr txBox="1"/>
          <p:nvPr/>
        </p:nvSpPr>
        <p:spPr>
          <a:xfrm>
            <a:off x="7551174" y="1122471"/>
            <a:ext cx="4493342"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Headaches</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High blood pressure</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Indigestion</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Insomnia</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Irritability</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Depression</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Short attention span</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Loss of appetite</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Procrastination</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Increased use of alcohol and drugs</a:t>
            </a:r>
          </a:p>
          <a:p>
            <a:pPr marL="285750" indent="-285750">
              <a:lnSpc>
                <a:spcPct val="150000"/>
              </a:lnSpc>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Poor job performance</a:t>
            </a:r>
          </a:p>
        </p:txBody>
      </p:sp>
      <p:pic>
        <p:nvPicPr>
          <p:cNvPr id="8194" name="Picture 2" descr="The Effects of Stress on the Body | Hartig Drug Stores">
            <a:extLst>
              <a:ext uri="{FF2B5EF4-FFF2-40B4-BE49-F238E27FC236}">
                <a16:creationId xmlns:a16="http://schemas.microsoft.com/office/drawing/2014/main" id="{CF75CA37-53BE-2C8A-49BA-E4C15E4F6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 y="1451673"/>
            <a:ext cx="61531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4CBB50-7D62-705F-62AE-16A0B130A415}"/>
              </a:ext>
            </a:extLst>
          </p:cNvPr>
          <p:cNvSpPr txBox="1"/>
          <p:nvPr/>
        </p:nvSpPr>
        <p:spPr>
          <a:xfrm>
            <a:off x="796413" y="336443"/>
            <a:ext cx="10805652" cy="646331"/>
          </a:xfrm>
          <a:prstGeom prst="rect">
            <a:avLst/>
          </a:prstGeom>
          <a:noFill/>
        </p:spPr>
        <p:txBody>
          <a:bodyPr wrap="square">
            <a:spAutoFit/>
          </a:bodyPr>
          <a:lstStyle/>
          <a:p>
            <a:pPr algn="ctr"/>
            <a:r>
              <a:rPr lang="en-US"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Long Term Negative Effects of Stress</a:t>
            </a:r>
            <a:endParaRPr lang="en-GB"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136112-2ECD-4D46-12E4-32931819C8AD}"/>
              </a:ext>
            </a:extLst>
          </p:cNvPr>
          <p:cNvSpPr txBox="1"/>
          <p:nvPr/>
        </p:nvSpPr>
        <p:spPr>
          <a:xfrm>
            <a:off x="501445" y="1266250"/>
            <a:ext cx="11100620" cy="4524315"/>
          </a:xfrm>
          <a:prstGeom prst="rect">
            <a:avLst/>
          </a:prstGeom>
          <a:noFill/>
        </p:spPr>
        <p:txBody>
          <a:bodyPr wrap="square">
            <a:spAutoFit/>
          </a:bodyPr>
          <a:lstStyle/>
          <a:p>
            <a:pPr marL="285750"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Cardiovascular disease:</a:t>
            </a:r>
            <a:r>
              <a:rPr lang="en-US" sz="2000" dirty="0">
                <a:latin typeface="Times New Roman" panose="02020603050405020304" pitchFamily="18" charset="0"/>
                <a:cs typeface="Times New Roman" panose="02020603050405020304" pitchFamily="18" charset="0"/>
              </a:rPr>
              <a:t> Psychologically demanding jobs that give employers little control over work processes increase the risk of cardiovascular disease, according to the Encyclopedia of Occupational Health and Safety.</a:t>
            </a:r>
          </a:p>
          <a:p>
            <a:pPr marL="285750" indent="-285750" algn="just">
              <a:lnSpc>
                <a:spcPct val="9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Musculoskeletal disorders:</a:t>
            </a:r>
            <a:r>
              <a:rPr lang="en-US" sz="2000" dirty="0">
                <a:latin typeface="Times New Roman" panose="02020603050405020304" pitchFamily="18" charset="0"/>
                <a:cs typeface="Times New Roman" panose="02020603050405020304" pitchFamily="18" charset="0"/>
              </a:rPr>
              <a:t> It is believed that stress increases the risk of back and upper-extremity musculoskeletal disorders.</a:t>
            </a:r>
          </a:p>
          <a:p>
            <a:pPr marL="285750" indent="-285750" algn="just">
              <a:lnSpc>
                <a:spcPct val="9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Psychological disorders:</a:t>
            </a:r>
            <a:r>
              <a:rPr lang="en-US" sz="2000" dirty="0">
                <a:latin typeface="Times New Roman" panose="02020603050405020304" pitchFamily="18" charset="0"/>
                <a:cs typeface="Times New Roman" panose="02020603050405020304" pitchFamily="18" charset="0"/>
              </a:rPr>
              <a:t> Several studies suggest that differences in mental health problems for various occupations are due to differences in job stress levels. Such problems include depression and burnout.</a:t>
            </a:r>
          </a:p>
          <a:p>
            <a:pPr marL="285750" indent="-285750" algn="just">
              <a:lnSpc>
                <a:spcPct val="9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Workplace injury:</a:t>
            </a:r>
            <a:r>
              <a:rPr lang="en-US" sz="2000" dirty="0">
                <a:latin typeface="Times New Roman" panose="02020603050405020304" pitchFamily="18" charset="0"/>
                <a:cs typeface="Times New Roman" panose="02020603050405020304" pitchFamily="18" charset="0"/>
              </a:rPr>
              <a:t> There is also a concern that stressful working conditions can interfere with safety practices and increase the risk of injury at work.</a:t>
            </a:r>
          </a:p>
          <a:p>
            <a:pPr marL="285750" indent="-285750" algn="just">
              <a:lnSpc>
                <a:spcPct val="9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Suicide, cancer, ulcers, and immune function:</a:t>
            </a:r>
            <a:r>
              <a:rPr lang="en-US" sz="2000" dirty="0">
                <a:latin typeface="Times New Roman" panose="02020603050405020304" pitchFamily="18" charset="0"/>
                <a:cs typeface="Times New Roman" panose="02020603050405020304" pitchFamily="18" charset="0"/>
              </a:rPr>
              <a:t> Some studies suggest that there is a relationship between workplace stress and these health problems, but more research is needed to draw firm conclusions.</a:t>
            </a:r>
          </a:p>
        </p:txBody>
      </p:sp>
    </p:spTree>
    <p:extLst>
      <p:ext uri="{BB962C8B-B14F-4D97-AF65-F5344CB8AC3E}">
        <p14:creationId xmlns:p14="http://schemas.microsoft.com/office/powerpoint/2010/main" val="31665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9A895D-3369-688B-8B0E-9DCAB404C568}"/>
              </a:ext>
            </a:extLst>
          </p:cNvPr>
          <p:cNvSpPr txBox="1"/>
          <p:nvPr/>
        </p:nvSpPr>
        <p:spPr>
          <a:xfrm>
            <a:off x="521110" y="552753"/>
            <a:ext cx="11169445" cy="769441"/>
          </a:xfrm>
          <a:prstGeom prst="rect">
            <a:avLst/>
          </a:prstGeom>
          <a:noFill/>
        </p:spPr>
        <p:txBody>
          <a:bodyPr wrap="square">
            <a:spAutoFit/>
          </a:bodyPr>
          <a:lstStyle/>
          <a:p>
            <a:r>
              <a:rPr lang="en-US"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Solutions for Managing Workplace Stressors</a:t>
            </a:r>
            <a:endParaRPr lang="en-GB"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04F79AC-491A-71BD-A2A7-5904D43DEA97}"/>
              </a:ext>
            </a:extLst>
          </p:cNvPr>
          <p:cNvSpPr txBox="1"/>
          <p:nvPr/>
        </p:nvSpPr>
        <p:spPr>
          <a:xfrm>
            <a:off x="521110" y="1480035"/>
            <a:ext cx="10894142"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healthy workplace is defined as one that has low rates of illness, injury, and disability in its workforce while remaining competitive in the marketplace. Some characteristics of such organizations include: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Recognition of employees for good work performance.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Opportunities for career development.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An organizational culture that values the individual worker.</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Management actions that are consistent with organizational values.</a:t>
            </a:r>
          </a:p>
        </p:txBody>
      </p:sp>
    </p:spTree>
    <p:extLst>
      <p:ext uri="{BB962C8B-B14F-4D97-AF65-F5344CB8AC3E}">
        <p14:creationId xmlns:p14="http://schemas.microsoft.com/office/powerpoint/2010/main" val="247860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807EBE-EDF1-424F-86CB-07724175A4E1}"/>
              </a:ext>
            </a:extLst>
          </p:cNvPr>
          <p:cNvSpPr txBox="1"/>
          <p:nvPr/>
        </p:nvSpPr>
        <p:spPr>
          <a:xfrm>
            <a:off x="314632" y="415102"/>
            <a:ext cx="11297265" cy="646331"/>
          </a:xfrm>
          <a:prstGeom prst="rect">
            <a:avLst/>
          </a:prstGeom>
          <a:noFill/>
        </p:spPr>
        <p:txBody>
          <a:bodyPr wrap="square">
            <a:spAutoFit/>
          </a:bodyPr>
          <a:lstStyle/>
          <a:p>
            <a:pPr algn="ctr"/>
            <a:r>
              <a:rPr lang="en-US"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Leadership Strategies for Stress Reduction</a:t>
            </a:r>
            <a:endParaRPr lang="en-GB"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F1A051-BF23-11F5-63B7-04937C92946E}"/>
              </a:ext>
            </a:extLst>
          </p:cNvPr>
          <p:cNvSpPr txBox="1"/>
          <p:nvPr/>
        </p:nvSpPr>
        <p:spPr>
          <a:xfrm>
            <a:off x="486697" y="1061433"/>
            <a:ext cx="11218606" cy="37303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Ensuring that workload is aligned with employee capabilities and resources.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Designing jobs that provide meaning and opportunities for workers to succeed.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Clearly defining roles and responsibilities.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Providing opportunities for professional development and participation in decision-making.</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Improving communication concerning the overall health of the company.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Providing opportunities for social interaction among workers.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Establishing schedules that make sense for demands and responsibilities outside of work (work-life balance).</a:t>
            </a:r>
          </a:p>
        </p:txBody>
      </p:sp>
    </p:spTree>
    <p:extLst>
      <p:ext uri="{BB962C8B-B14F-4D97-AF65-F5344CB8AC3E}">
        <p14:creationId xmlns:p14="http://schemas.microsoft.com/office/powerpoint/2010/main" val="288992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9C573-5725-A380-AA0E-6DA9A2F9B2F6}"/>
              </a:ext>
            </a:extLst>
          </p:cNvPr>
          <p:cNvSpPr txBox="1"/>
          <p:nvPr/>
        </p:nvSpPr>
        <p:spPr>
          <a:xfrm>
            <a:off x="530942" y="454431"/>
            <a:ext cx="11267768"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of Workplace Stress</a:t>
            </a:r>
            <a:endParaRPr lang="en-GB"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532809-434F-CA58-DC28-8DC219AFE975}"/>
              </a:ext>
            </a:extLst>
          </p:cNvPr>
          <p:cNvSpPr txBox="1"/>
          <p:nvPr/>
        </p:nvSpPr>
        <p:spPr>
          <a:xfrm>
            <a:off x="1012722" y="1836540"/>
            <a:ext cx="10304207" cy="3539430"/>
          </a:xfrm>
          <a:prstGeom prst="rect">
            <a:avLst/>
          </a:prstGeom>
          <a:noFill/>
        </p:spPr>
        <p:txBody>
          <a:bodyPr wrap="square">
            <a:spAutoFit/>
          </a:bodyPr>
          <a:lstStyle/>
          <a:p>
            <a:pPr marL="0" indent="0">
              <a:buNone/>
            </a:pPr>
            <a:r>
              <a:rPr lang="en-US" sz="3200" dirty="0">
                <a:latin typeface="Times New Roman" panose="02020603050405020304" pitchFamily="18" charset="0"/>
                <a:cs typeface="Times New Roman" panose="02020603050405020304" pitchFamily="18" charset="0"/>
              </a:rPr>
              <a:t>Job stress was measured on five subscales:</a:t>
            </a:r>
          </a:p>
          <a:p>
            <a:pPr marL="0" indent="0">
              <a:buNone/>
            </a:pPr>
            <a:r>
              <a:rPr lang="en-US" sz="3200"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Employee empowerment</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Role overload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Role ambiguity </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Rule violation</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Job hazard. </a:t>
            </a:r>
          </a:p>
        </p:txBody>
      </p:sp>
    </p:spTree>
    <p:extLst>
      <p:ext uri="{BB962C8B-B14F-4D97-AF65-F5344CB8AC3E}">
        <p14:creationId xmlns:p14="http://schemas.microsoft.com/office/powerpoint/2010/main" val="44876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A123DE-8CE2-F266-6E9E-1E50F4549FFD}"/>
              </a:ext>
            </a:extLst>
          </p:cNvPr>
          <p:cNvSpPr/>
          <p:nvPr/>
        </p:nvSpPr>
        <p:spPr>
          <a:xfrm>
            <a:off x="3422543" y="76652"/>
            <a:ext cx="534691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Workplace Stress</a:t>
            </a:r>
          </a:p>
        </p:txBody>
      </p:sp>
      <p:sp>
        <p:nvSpPr>
          <p:cNvPr id="8" name="TextBox 7">
            <a:extLst>
              <a:ext uri="{FF2B5EF4-FFF2-40B4-BE49-F238E27FC236}">
                <a16:creationId xmlns:a16="http://schemas.microsoft.com/office/drawing/2014/main" id="{2895E213-E425-382D-9EF9-1174A2C0C379}"/>
              </a:ext>
            </a:extLst>
          </p:cNvPr>
          <p:cNvSpPr txBox="1"/>
          <p:nvPr/>
        </p:nvSpPr>
        <p:spPr>
          <a:xfrm>
            <a:off x="875071" y="922140"/>
            <a:ext cx="10441858" cy="5632311"/>
          </a:xfrm>
          <a:prstGeom prst="rect">
            <a:avLst/>
          </a:prstGeom>
          <a:noFill/>
        </p:spPr>
        <p:txBody>
          <a:bodyPr wrap="square">
            <a:spAutoFit/>
          </a:bodyPr>
          <a:lstStyle/>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Workplace stress is the harmful physical and emotional responses that can happen when there is a conflict between job demands on the employee and the amount of control an employee has over meeting these demands.</a:t>
            </a:r>
          </a:p>
          <a:p>
            <a:pPr marL="285750" lvl="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general, the combination of high demands in a job and a low amount of control over the situation can lead to stress.</a:t>
            </a:r>
          </a:p>
          <a:p>
            <a:pPr marL="285750" lvl="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Stress in the workplace can have many origins or come from one single event.</a:t>
            </a:r>
          </a:p>
          <a:p>
            <a:pPr marL="285750" lvl="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impact on both employees and employers alike.</a:t>
            </a:r>
          </a:p>
          <a:p>
            <a:pPr marL="285750" lvl="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generally believed that some stress is okay (sometimes referred to as “challenge” or “positive stress”) but when stress occurs in amounts that you cannot handle, both mental and physical changes may occur. </a:t>
            </a:r>
          </a:p>
          <a:p>
            <a:pPr marL="285750" lvl="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63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descr="Sunlit desk">
            <a:extLst>
              <a:ext uri="{FF2B5EF4-FFF2-40B4-BE49-F238E27FC236}">
                <a16:creationId xmlns:a16="http://schemas.microsoft.com/office/drawing/2014/main" id="{4F713FC2-8A97-9CB9-C328-0C4D8F867C16}"/>
              </a:ext>
            </a:extLst>
          </p:cNvPr>
          <p:cNvPicPr>
            <a:picLocks noChangeAspect="1"/>
          </p:cNvPicPr>
          <p:nvPr/>
        </p:nvPicPr>
        <p:blipFill rotWithShape="1">
          <a:blip r:embed="rId2"/>
          <a:srcRect l="11969" r="1092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Rectangle 1">
            <a:extLst>
              <a:ext uri="{FF2B5EF4-FFF2-40B4-BE49-F238E27FC236}">
                <a16:creationId xmlns:a16="http://schemas.microsoft.com/office/drawing/2014/main" id="{6EBDC388-7F46-A6E9-CAFB-13769C1689F4}"/>
              </a:ext>
            </a:extLst>
          </p:cNvPr>
          <p:cNvSpPr/>
          <p:nvPr/>
        </p:nvSpPr>
        <p:spPr>
          <a:xfrm>
            <a:off x="294966" y="920620"/>
            <a:ext cx="4463846" cy="5016758"/>
          </a:xfrm>
          <a:prstGeom prst="rect">
            <a:avLst/>
          </a:prstGeom>
          <a:noFill/>
        </p:spPr>
        <p:txBody>
          <a:bodyPr wrap="squar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Workplace Stress and Sources Human Reaction To Workplace Stress</a:t>
            </a:r>
          </a:p>
          <a:p>
            <a:pPr algn="ctr"/>
            <a:endParaRPr lang="en-US" sz="4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a:p>
            <a:pPr algn="ctr"/>
            <a:r>
              <a:rPr lang="en-US" sz="4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Measurement of Workplace Stress</a:t>
            </a:r>
            <a:endParaRPr lang="en-GB" sz="4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40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Worried Face with No Fill">
            <a:extLst>
              <a:ext uri="{FF2B5EF4-FFF2-40B4-BE49-F238E27FC236}">
                <a16:creationId xmlns:a16="http://schemas.microsoft.com/office/drawing/2014/main" id="{A01ABE8A-2DAD-0148-88A3-F13DA7E914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3" name="TextBox 2">
            <a:extLst>
              <a:ext uri="{FF2B5EF4-FFF2-40B4-BE49-F238E27FC236}">
                <a16:creationId xmlns:a16="http://schemas.microsoft.com/office/drawing/2014/main" id="{6768C5F4-08A9-9C75-0A5C-F466F50EE165}"/>
              </a:ext>
            </a:extLst>
          </p:cNvPr>
          <p:cNvSpPr txBox="1"/>
          <p:nvPr/>
        </p:nvSpPr>
        <p:spPr>
          <a:xfrm>
            <a:off x="5289755" y="1683463"/>
            <a:ext cx="6096000" cy="3785652"/>
          </a:xfrm>
          <a:prstGeom prst="rect">
            <a:avLst/>
          </a:prstGeom>
          <a:noFill/>
        </p:spPr>
        <p:txBody>
          <a:bodyPr wrap="square">
            <a:spAutoFit/>
          </a:bodyPr>
          <a:lstStyle/>
          <a:p>
            <a:pPr algn="ctr"/>
            <a:r>
              <a:rPr lang="en-US" sz="8000" b="1" kern="1200" dirty="0">
                <a:ln w="22225">
                  <a:solidFill>
                    <a:schemeClr val="accent2"/>
                  </a:solidFill>
                  <a:prstDash val="solid"/>
                </a:ln>
                <a:solidFill>
                  <a:schemeClr val="accent2">
                    <a:lumMod val="40000"/>
                    <a:lumOff val="60000"/>
                  </a:schemeClr>
                </a:solidFill>
                <a:latin typeface="Times New Roman" panose="02020603050405020304" pitchFamily="18" charset="0"/>
                <a:ea typeface="+mj-ea"/>
                <a:cs typeface="Times New Roman" panose="02020603050405020304" pitchFamily="18" charset="0"/>
              </a:rPr>
              <a:t>Sources of Workplace Stress</a:t>
            </a:r>
            <a:endParaRPr lang="en-GB" sz="8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57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6BA21-2073-7AB5-73B8-27468285AB42}"/>
              </a:ext>
            </a:extLst>
          </p:cNvPr>
          <p:cNvSpPr txBox="1"/>
          <p:nvPr/>
        </p:nvSpPr>
        <p:spPr>
          <a:xfrm>
            <a:off x="5928448" y="355613"/>
            <a:ext cx="3284785" cy="769441"/>
          </a:xfrm>
          <a:prstGeom prst="rect">
            <a:avLst/>
          </a:prstGeom>
          <a:noFill/>
        </p:spPr>
        <p:txBody>
          <a:bodyPr wrap="square">
            <a:spAutoFit/>
          </a:bodyPr>
          <a:lstStyle/>
          <a:p>
            <a:r>
              <a:rPr lang="en-US"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Low Morale</a:t>
            </a:r>
            <a:endParaRPr lang="en-GB"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C9E3ACA-4942-D645-3735-A81BFB51E1E7}"/>
              </a:ext>
            </a:extLst>
          </p:cNvPr>
          <p:cNvSpPr txBox="1"/>
          <p:nvPr/>
        </p:nvSpPr>
        <p:spPr>
          <a:xfrm>
            <a:off x="4522841" y="1166842"/>
            <a:ext cx="6096000" cy="4524315"/>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morale is low, workers often feel powerless which makes them complacent, and productivity suffers.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Some of the most stressful jobs include secretary, waiter, middle manager, police officer, and editor.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Workplace stress arises when  professionals have to respond to the demands and timelines of others with little control over events.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Common to these types of careers are feelings of too little authority, unfair labor practices, and inadequate job descriptions.</a:t>
            </a:r>
          </a:p>
        </p:txBody>
      </p:sp>
      <p:pic>
        <p:nvPicPr>
          <p:cNvPr id="1026" name="Picture 2" descr="Are You Contributing to Low Morale?">
            <a:extLst>
              <a:ext uri="{FF2B5EF4-FFF2-40B4-BE49-F238E27FC236}">
                <a16:creationId xmlns:a16="http://schemas.microsoft.com/office/drawing/2014/main" id="{9A68789F-321F-D63C-BCE3-59800FFD0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08" y="2110785"/>
            <a:ext cx="3945372" cy="263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5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EBCC4C-5B5B-5C9F-77B7-C0F168FF4371}"/>
              </a:ext>
            </a:extLst>
          </p:cNvPr>
          <p:cNvSpPr txBox="1"/>
          <p:nvPr/>
        </p:nvSpPr>
        <p:spPr>
          <a:xfrm>
            <a:off x="5919019" y="339865"/>
            <a:ext cx="5093110" cy="830997"/>
          </a:xfrm>
          <a:prstGeom prst="rect">
            <a:avLst/>
          </a:prstGeom>
          <a:noFill/>
        </p:spPr>
        <p:txBody>
          <a:bodyPr wrap="square">
            <a:spAutoFit/>
          </a:bodyPr>
          <a:lstStyle/>
          <a:p>
            <a:r>
              <a:rPr lang="en-US"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Management Style</a:t>
            </a:r>
            <a:endParaRPr lang="en-GB"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2114F1C-D74A-8147-9CFD-48D9ADF3E85D}"/>
              </a:ext>
            </a:extLst>
          </p:cNvPr>
          <p:cNvSpPr txBox="1"/>
          <p:nvPr/>
        </p:nvSpPr>
        <p:spPr>
          <a:xfrm>
            <a:off x="5417574" y="1285933"/>
            <a:ext cx="6096000" cy="4401205"/>
          </a:xfrm>
          <a:prstGeom prst="rect">
            <a:avLst/>
          </a:prstGeom>
          <a:noFill/>
        </p:spPr>
        <p:txBody>
          <a:bodyPr wrap="square">
            <a:spAutoFit/>
          </a:bodyPr>
          <a:lstStyle/>
          <a:p>
            <a:pPr marL="285750" indent="-285750" algn="just">
              <a:buFont typeface="Arial" panose="020B0604020202020204" pitchFamily="34" charset="0"/>
              <a:buChar char="•"/>
            </a:pPr>
            <a:r>
              <a:rPr lang="en-US" sz="2800" dirty="0">
                <a:solidFill>
                  <a:srgbClr val="FFFFFF"/>
                </a:solidFill>
                <a:latin typeface="Times New Roman" panose="02020603050405020304" pitchFamily="18" charset="0"/>
                <a:cs typeface="Times New Roman" panose="02020603050405020304" pitchFamily="18" charset="0"/>
              </a:rPr>
              <a:t>Another factor in stressful work situations is management style. </a:t>
            </a:r>
          </a:p>
          <a:p>
            <a:pPr marL="285750" indent="-285750" algn="just">
              <a:buFont typeface="Arial" panose="020B0604020202020204" pitchFamily="34" charset="0"/>
              <a:buChar char="•"/>
            </a:pPr>
            <a:r>
              <a:rPr lang="en-US" sz="2800" dirty="0">
                <a:solidFill>
                  <a:srgbClr val="FFFFFF"/>
                </a:solidFill>
                <a:latin typeface="Times New Roman" panose="02020603050405020304" pitchFamily="18" charset="0"/>
                <a:cs typeface="Times New Roman" panose="02020603050405020304" pitchFamily="18" charset="0"/>
              </a:rPr>
              <a:t>If a workplace has poor communication and employees are not included in decision-making processes, workers do not feel supported by their coworkers and employers. </a:t>
            </a:r>
          </a:p>
          <a:p>
            <a:pPr marL="285750" indent="-285750" algn="just">
              <a:buFont typeface="Arial" panose="020B0604020202020204" pitchFamily="34" charset="0"/>
              <a:buChar char="•"/>
            </a:pPr>
            <a:r>
              <a:rPr lang="en-US" sz="2800" dirty="0">
                <a:solidFill>
                  <a:srgbClr val="FFFFFF"/>
                </a:solidFill>
                <a:latin typeface="Times New Roman" panose="02020603050405020304" pitchFamily="18" charset="0"/>
                <a:cs typeface="Times New Roman" panose="02020603050405020304" pitchFamily="18" charset="0"/>
              </a:rPr>
              <a:t>In addition, a lack of family-friendly policies can lead to increased stress due to effects on work-life balance.</a:t>
            </a:r>
          </a:p>
        </p:txBody>
      </p:sp>
      <p:pic>
        <p:nvPicPr>
          <p:cNvPr id="2050" name="Picture 2" descr="The Top 7 Management Styles: Which Ones Are Most Effective?">
            <a:extLst>
              <a:ext uri="{FF2B5EF4-FFF2-40B4-BE49-F238E27FC236}">
                <a16:creationId xmlns:a16="http://schemas.microsoft.com/office/drawing/2014/main" id="{24319EF2-24EB-D8F3-0518-59F8A02C6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96" y="1516877"/>
            <a:ext cx="4577988" cy="417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65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352A67-6C00-6C9C-2B7E-60B5F7AECAF0}"/>
              </a:ext>
            </a:extLst>
          </p:cNvPr>
          <p:cNvSpPr txBox="1"/>
          <p:nvPr/>
        </p:nvSpPr>
        <p:spPr>
          <a:xfrm>
            <a:off x="5122606" y="314632"/>
            <a:ext cx="6076335" cy="830997"/>
          </a:xfrm>
          <a:prstGeom prst="rect">
            <a:avLst/>
          </a:prstGeom>
          <a:noFill/>
        </p:spPr>
        <p:txBody>
          <a:bodyPr wrap="square">
            <a:spAutoFit/>
          </a:bodyPr>
          <a:lstStyle/>
          <a:p>
            <a:r>
              <a:rPr lang="en-US"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Job Responsibilities</a:t>
            </a:r>
            <a:endParaRPr lang="en-GB"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800014-E579-D4C2-120F-32D66FA8DC7D}"/>
              </a:ext>
            </a:extLst>
          </p:cNvPr>
          <p:cNvSpPr txBox="1"/>
          <p:nvPr/>
        </p:nvSpPr>
        <p:spPr>
          <a:xfrm>
            <a:off x="4965290" y="1219651"/>
            <a:ext cx="6096000" cy="3970318"/>
          </a:xfrm>
          <a:prstGeom prst="rect">
            <a:avLst/>
          </a:prstGeom>
          <a:noFill/>
        </p:spPr>
        <p:txBody>
          <a:bodyPr wrap="square">
            <a:spAutoFit/>
          </a:bodyPr>
          <a:lstStyle/>
          <a:p>
            <a:pPr marL="285750" lvl="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includes heavy workload, infrequent breaks, long hours and shifts, unnecessary routine tasks, ignoring workers’ skills, and more.</a:t>
            </a:r>
          </a:p>
          <a:p>
            <a:pPr marL="285750" lvl="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job expectations are uncertain or conflicting, employees feel they have too much responsibility and too many “hats to wear.”</a:t>
            </a:r>
          </a:p>
        </p:txBody>
      </p:sp>
      <p:pic>
        <p:nvPicPr>
          <p:cNvPr id="3074" name="Picture 2" descr="How To Clarify Job Responsibilities With Bosses - The Ultimate Guide">
            <a:extLst>
              <a:ext uri="{FF2B5EF4-FFF2-40B4-BE49-F238E27FC236}">
                <a16:creationId xmlns:a16="http://schemas.microsoft.com/office/drawing/2014/main" id="{515DA266-4836-DDA7-9EAE-724C73E18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15" y="1887794"/>
            <a:ext cx="4484575" cy="292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8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6FBE09-A443-386A-E800-BB1501704E08}"/>
              </a:ext>
            </a:extLst>
          </p:cNvPr>
          <p:cNvSpPr txBox="1"/>
          <p:nvPr/>
        </p:nvSpPr>
        <p:spPr>
          <a:xfrm>
            <a:off x="5209411" y="2050934"/>
            <a:ext cx="6096000" cy="3108543"/>
          </a:xfrm>
          <a:prstGeom prst="rect">
            <a:avLst/>
          </a:prstGeom>
          <a:noFill/>
        </p:spPr>
        <p:txBody>
          <a:bodyPr wrap="square">
            <a:spAutoFit/>
          </a:bodyPr>
          <a:lstStyle/>
          <a:p>
            <a:pPr marL="285750" lvl="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Another factor in workplace stress is career concerns such as job insecurity or lack of advancement opportunities. </a:t>
            </a:r>
          </a:p>
          <a:p>
            <a:pPr marL="285750" lvl="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Rapid changes with little or no learning curve are also identified by the CDC as problematic.</a:t>
            </a:r>
          </a:p>
        </p:txBody>
      </p:sp>
      <p:sp>
        <p:nvSpPr>
          <p:cNvPr id="9" name="TextBox 8">
            <a:extLst>
              <a:ext uri="{FF2B5EF4-FFF2-40B4-BE49-F238E27FC236}">
                <a16:creationId xmlns:a16="http://schemas.microsoft.com/office/drawing/2014/main" id="{5FE1D3FF-C397-BB2B-1519-BCF1B9169260}"/>
              </a:ext>
            </a:extLst>
          </p:cNvPr>
          <p:cNvSpPr txBox="1"/>
          <p:nvPr/>
        </p:nvSpPr>
        <p:spPr>
          <a:xfrm>
            <a:off x="5555226" y="1219937"/>
            <a:ext cx="4670323" cy="830997"/>
          </a:xfrm>
          <a:prstGeom prst="rect">
            <a:avLst/>
          </a:prstGeom>
          <a:noFill/>
        </p:spPr>
        <p:txBody>
          <a:bodyPr wrap="square">
            <a:spAutoFit/>
          </a:bodyPr>
          <a:lstStyle/>
          <a:p>
            <a:r>
              <a:rPr lang="en-US"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Career Concerns</a:t>
            </a:r>
            <a:endParaRPr lang="en-GB"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4098" name="Picture 2" descr="UT career coaches help students with career concerns – The Daily Texan">
            <a:extLst>
              <a:ext uri="{FF2B5EF4-FFF2-40B4-BE49-F238E27FC236}">
                <a16:creationId xmlns:a16="http://schemas.microsoft.com/office/drawing/2014/main" id="{CFB227B3-DC84-29B1-4506-15D496648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79" y="2301977"/>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21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74AA87-31A0-B56B-4880-BCB6AC28701B}"/>
              </a:ext>
            </a:extLst>
          </p:cNvPr>
          <p:cNvSpPr txBox="1"/>
          <p:nvPr/>
        </p:nvSpPr>
        <p:spPr>
          <a:xfrm>
            <a:off x="4827638" y="1963852"/>
            <a:ext cx="6853084" cy="3416320"/>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true that some jobs are more dangerous than others.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Many criminal justice professionals, firefighters, first responders, and military personnel experience stressful situations and personal risk every day.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Occasionally, this can cause ordinary responsibilities to become difficult.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that reason, positions such as those listed above are particularly stressful.</a:t>
            </a:r>
          </a:p>
        </p:txBody>
      </p:sp>
      <p:sp>
        <p:nvSpPr>
          <p:cNvPr id="7" name="TextBox 6">
            <a:extLst>
              <a:ext uri="{FF2B5EF4-FFF2-40B4-BE49-F238E27FC236}">
                <a16:creationId xmlns:a16="http://schemas.microsoft.com/office/drawing/2014/main" id="{1E0E983F-7174-20F9-7C74-E4663D2B0207}"/>
              </a:ext>
            </a:extLst>
          </p:cNvPr>
          <p:cNvSpPr txBox="1"/>
          <p:nvPr/>
        </p:nvSpPr>
        <p:spPr>
          <a:xfrm>
            <a:off x="5584722" y="1132855"/>
            <a:ext cx="6096000" cy="830997"/>
          </a:xfrm>
          <a:prstGeom prst="rect">
            <a:avLst/>
          </a:prstGeom>
          <a:noFill/>
        </p:spPr>
        <p:txBody>
          <a:bodyPr wrap="square">
            <a:spAutoFit/>
          </a:bodyPr>
          <a:lstStyle/>
          <a:p>
            <a:r>
              <a:rPr lang="en-US"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Traumatic Events</a:t>
            </a:r>
            <a:endParaRPr lang="en-GB"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1026" name="Picture 2" descr="How to cope with trauma after a distressing event — The Skill Collective">
            <a:extLst>
              <a:ext uri="{FF2B5EF4-FFF2-40B4-BE49-F238E27FC236}">
                <a16:creationId xmlns:a16="http://schemas.microsoft.com/office/drawing/2014/main" id="{697A091D-6775-C3FD-A38F-AC5994069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5" y="1356851"/>
            <a:ext cx="4301613" cy="430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283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TotalTime>
  <Words>849</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 Tariq</dc:creator>
  <cp:lastModifiedBy>Sadia Tariq</cp:lastModifiedBy>
  <cp:revision>1</cp:revision>
  <dcterms:created xsi:type="dcterms:W3CDTF">2023-06-17T14:47:25Z</dcterms:created>
  <dcterms:modified xsi:type="dcterms:W3CDTF">2023-06-17T15:02:17Z</dcterms:modified>
</cp:coreProperties>
</file>