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3" d="100"/>
          <a:sy n="73"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E8E9-6F7C-A2FF-2276-77B8FD582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B9D7F-7BE1-1335-90B9-61566C11E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2E6F26-8547-9C18-7048-5419BA78FD76}"/>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5" name="Footer Placeholder 4">
            <a:extLst>
              <a:ext uri="{FF2B5EF4-FFF2-40B4-BE49-F238E27FC236}">
                <a16:creationId xmlns:a16="http://schemas.microsoft.com/office/drawing/2014/main" id="{81EF19FC-DC58-1D96-B08E-6CCBD5E1A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5E412-0030-2F70-FA54-034666BB7E8C}"/>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10415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E13B-CF75-C68E-A87E-960F49C633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079DC-26E9-2647-A415-38B1A8A13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7195C-3FEE-0321-B65C-2B4119CA3EB4}"/>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5" name="Footer Placeholder 4">
            <a:extLst>
              <a:ext uri="{FF2B5EF4-FFF2-40B4-BE49-F238E27FC236}">
                <a16:creationId xmlns:a16="http://schemas.microsoft.com/office/drawing/2014/main" id="{65840B83-9503-252A-9E3C-437D58C08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A3054-A827-EB81-9E75-29063E836092}"/>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144808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523F81-9004-9DEB-25E6-371789E84D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4840C-5934-FFD2-FDC1-5E3ADF577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E9809-3AA8-3364-50BD-180F58813935}"/>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5" name="Footer Placeholder 4">
            <a:extLst>
              <a:ext uri="{FF2B5EF4-FFF2-40B4-BE49-F238E27FC236}">
                <a16:creationId xmlns:a16="http://schemas.microsoft.com/office/drawing/2014/main" id="{376DD3C0-26AB-B695-8899-20BB509BB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2A909-62AD-E2ED-9EDC-414BAA7FF1C2}"/>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410777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5301-8FBA-452A-3B79-8D90D9AFB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44A97-06D6-7F54-87FA-E50A4B236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59A3E-0F55-80B2-450E-5414C526734D}"/>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5" name="Footer Placeholder 4">
            <a:extLst>
              <a:ext uri="{FF2B5EF4-FFF2-40B4-BE49-F238E27FC236}">
                <a16:creationId xmlns:a16="http://schemas.microsoft.com/office/drawing/2014/main" id="{ACDBDF45-75B0-D03B-9A96-0DC602510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B0DBE-518D-28DC-83A8-DFF1B61F1987}"/>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401959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9AB6-9DBA-5A14-A2C7-8CA1F768E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9D5A98-C009-CB38-0AFF-381B1D4C2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446F7-6492-0753-3A06-0AB2D74111E8}"/>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5" name="Footer Placeholder 4">
            <a:extLst>
              <a:ext uri="{FF2B5EF4-FFF2-40B4-BE49-F238E27FC236}">
                <a16:creationId xmlns:a16="http://schemas.microsoft.com/office/drawing/2014/main" id="{78772097-9791-43D1-6C16-8EE5A295F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4B2B5-C520-B404-8AEE-F7C4F9DCCDB0}"/>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133124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2FD3-C7AC-4F2D-2C69-77E174B7F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1165D-7F56-ADB9-2D58-CD3F26A3E3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FE0FFC-89C9-0028-19D8-9EA14EE8C7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66EABA-C63C-21F5-49BC-80037E9FC775}"/>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6" name="Footer Placeholder 5">
            <a:extLst>
              <a:ext uri="{FF2B5EF4-FFF2-40B4-BE49-F238E27FC236}">
                <a16:creationId xmlns:a16="http://schemas.microsoft.com/office/drawing/2014/main" id="{B618C679-57BF-A6C3-FAE0-4AC02879E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F3073-FE33-C555-E2A5-08275063EE33}"/>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419624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4137-264E-1AA9-E7A2-414BD974A8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53ACE5-0996-E38A-FCA9-EBBB75E59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07FE0-51F1-8D26-2CAE-D2D14DD88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2689FD-44F7-02CE-60CF-7B2DB21A3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FF189B-F41A-9899-F85B-064E102CA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8CC4C-3810-65DE-EBDA-34D5515D3386}"/>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8" name="Footer Placeholder 7">
            <a:extLst>
              <a:ext uri="{FF2B5EF4-FFF2-40B4-BE49-F238E27FC236}">
                <a16:creationId xmlns:a16="http://schemas.microsoft.com/office/drawing/2014/main" id="{D0A24F3E-21D7-704A-3D14-73FA81C370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4799C2-F84C-1D49-4100-C15DF139719E}"/>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338251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D592-FB88-AB5E-988E-AC7476DC2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1CE96-2894-6915-3C21-8FAC1D52A316}"/>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4" name="Footer Placeholder 3">
            <a:extLst>
              <a:ext uri="{FF2B5EF4-FFF2-40B4-BE49-F238E27FC236}">
                <a16:creationId xmlns:a16="http://schemas.microsoft.com/office/drawing/2014/main" id="{CB3F2CCD-A0B2-F6DF-1EB8-F44FFF1F42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E97FB-948E-90EA-DED1-F289525BA924}"/>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354177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2A4FB-617B-8BAD-E143-AFC00B574141}"/>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3" name="Footer Placeholder 2">
            <a:extLst>
              <a:ext uri="{FF2B5EF4-FFF2-40B4-BE49-F238E27FC236}">
                <a16:creationId xmlns:a16="http://schemas.microsoft.com/office/drawing/2014/main" id="{C5004565-E4FA-058A-0249-3C9D11120D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B608A-4E42-BBF7-A1E6-D42CA6C06618}"/>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257603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9820-7B25-7939-E9A5-97D50432D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84842-A108-B01E-CA0D-18ACC9767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53C331-A730-7921-4799-1DF0F7407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182C4-6DC3-89ED-E4CE-F7F0704B77C4}"/>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6" name="Footer Placeholder 5">
            <a:extLst>
              <a:ext uri="{FF2B5EF4-FFF2-40B4-BE49-F238E27FC236}">
                <a16:creationId xmlns:a16="http://schemas.microsoft.com/office/drawing/2014/main" id="{0412DCF3-A8BE-2EB9-2569-4874A340A6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831FF-2542-19A9-F31E-236D833080C8}"/>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302115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A466-1D5A-0692-C8A0-32C0EA3D1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74357-643E-165E-AAF5-B199FE582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EA1735-D870-37BB-B901-00C70F918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7F1F5-D23C-EC81-B75B-9F5653E77C0C}"/>
              </a:ext>
            </a:extLst>
          </p:cNvPr>
          <p:cNvSpPr>
            <a:spLocks noGrp="1"/>
          </p:cNvSpPr>
          <p:nvPr>
            <p:ph type="dt" sz="half" idx="10"/>
          </p:nvPr>
        </p:nvSpPr>
        <p:spPr/>
        <p:txBody>
          <a:bodyPr/>
          <a:lstStyle/>
          <a:p>
            <a:fld id="{0B63D1D7-1AAF-4C1D-99F0-352F44573046}" type="datetimeFigureOut">
              <a:rPr lang="en-US" smtClean="0"/>
              <a:t>2/25/2023</a:t>
            </a:fld>
            <a:endParaRPr lang="en-US"/>
          </a:p>
        </p:txBody>
      </p:sp>
      <p:sp>
        <p:nvSpPr>
          <p:cNvPr id="6" name="Footer Placeholder 5">
            <a:extLst>
              <a:ext uri="{FF2B5EF4-FFF2-40B4-BE49-F238E27FC236}">
                <a16:creationId xmlns:a16="http://schemas.microsoft.com/office/drawing/2014/main" id="{435415FA-C334-1538-53C4-B5C787EF3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090A9-F0B4-E836-7669-CB9921FE6ACE}"/>
              </a:ext>
            </a:extLst>
          </p:cNvPr>
          <p:cNvSpPr>
            <a:spLocks noGrp="1"/>
          </p:cNvSpPr>
          <p:nvPr>
            <p:ph type="sldNum" sz="quarter" idx="12"/>
          </p:nvPr>
        </p:nvSpPr>
        <p:spPr/>
        <p:txBody>
          <a:bodyPr/>
          <a:lstStyle/>
          <a:p>
            <a:fld id="{FACECADF-5265-41A3-A920-03B7353CCE62}" type="slidenum">
              <a:rPr lang="en-US" smtClean="0"/>
              <a:t>‹#›</a:t>
            </a:fld>
            <a:endParaRPr lang="en-US"/>
          </a:p>
        </p:txBody>
      </p:sp>
    </p:spTree>
    <p:extLst>
      <p:ext uri="{BB962C8B-B14F-4D97-AF65-F5344CB8AC3E}">
        <p14:creationId xmlns:p14="http://schemas.microsoft.com/office/powerpoint/2010/main" val="209757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5A0D1-1714-7919-1F91-54704755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BB5276-B67A-E560-0B2C-56AC4969B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AF497-E6BA-71F3-EDD9-D6516896E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3D1D7-1AAF-4C1D-99F0-352F44573046}" type="datetimeFigureOut">
              <a:rPr lang="en-US" smtClean="0"/>
              <a:t>2/25/2023</a:t>
            </a:fld>
            <a:endParaRPr lang="en-US"/>
          </a:p>
        </p:txBody>
      </p:sp>
      <p:sp>
        <p:nvSpPr>
          <p:cNvPr id="5" name="Footer Placeholder 4">
            <a:extLst>
              <a:ext uri="{FF2B5EF4-FFF2-40B4-BE49-F238E27FC236}">
                <a16:creationId xmlns:a16="http://schemas.microsoft.com/office/drawing/2014/main" id="{AC0D8EE1-78D7-8AFE-3F4C-1B9B7DBBD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06AD70-280B-9B62-A1A7-1A0D8A6BB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ECADF-5265-41A3-A920-03B7353CCE62}" type="slidenum">
              <a:rPr lang="en-US" smtClean="0"/>
              <a:t>‹#›</a:t>
            </a:fld>
            <a:endParaRPr lang="en-US"/>
          </a:p>
        </p:txBody>
      </p:sp>
    </p:spTree>
    <p:extLst>
      <p:ext uri="{BB962C8B-B14F-4D97-AF65-F5344CB8AC3E}">
        <p14:creationId xmlns:p14="http://schemas.microsoft.com/office/powerpoint/2010/main" val="91172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A6A7-D0A8-72C9-DF60-69B5DB432CE2}"/>
              </a:ext>
            </a:extLst>
          </p:cNvPr>
          <p:cNvSpPr>
            <a:spLocks noGrp="1"/>
          </p:cNvSpPr>
          <p:nvPr>
            <p:ph type="ctrTitle"/>
          </p:nvPr>
        </p:nvSpPr>
        <p:spPr>
          <a:xfrm>
            <a:off x="1524000" y="1122363"/>
            <a:ext cx="9144000" cy="1464083"/>
          </a:xfrm>
          <a:solidFill>
            <a:schemeClr val="accent2">
              <a:lumMod val="60000"/>
              <a:lumOff val="40000"/>
            </a:schemeClr>
          </a:solidFill>
        </p:spPr>
        <p:txBody>
          <a:bodyPr/>
          <a:lstStyle/>
          <a:p>
            <a:r>
              <a:rPr lang="en-US" dirty="0">
                <a:latin typeface="Aharoni" panose="02010803020104030203" pitchFamily="2" charset="-79"/>
                <a:cs typeface="Aharoni" panose="02010803020104030203" pitchFamily="2" charset="-79"/>
              </a:rPr>
              <a:t>Reading Passage</a:t>
            </a:r>
          </a:p>
        </p:txBody>
      </p:sp>
      <p:sp>
        <p:nvSpPr>
          <p:cNvPr id="3" name="Subtitle 2">
            <a:extLst>
              <a:ext uri="{FF2B5EF4-FFF2-40B4-BE49-F238E27FC236}">
                <a16:creationId xmlns:a16="http://schemas.microsoft.com/office/drawing/2014/main" id="{E1634D0C-7C13-EE0D-FCF2-202E535C97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473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741230-733B-5106-5D82-377D2268453D}"/>
              </a:ext>
            </a:extLst>
          </p:cNvPr>
          <p:cNvSpPr>
            <a:spLocks noGrp="1"/>
          </p:cNvSpPr>
          <p:nvPr>
            <p:ph idx="1"/>
          </p:nvPr>
        </p:nvSpPr>
        <p:spPr>
          <a:xfrm>
            <a:off x="838200" y="431074"/>
            <a:ext cx="10515600" cy="5745889"/>
          </a:xfrm>
          <a:solidFill>
            <a:schemeClr val="accent6">
              <a:lumMod val="60000"/>
              <a:lumOff val="40000"/>
            </a:schemeClr>
          </a:solidFill>
        </p:spPr>
        <p:txBody>
          <a:bodyPr>
            <a:normAutofit/>
          </a:bodyPr>
          <a:lstStyle/>
          <a:p>
            <a:pPr algn="just"/>
            <a:endParaRPr lang="en-US" sz="2400" b="1" dirty="0"/>
          </a:p>
          <a:p>
            <a:pPr algn="just"/>
            <a:r>
              <a:rPr lang="en-US" sz="2400" b="1" dirty="0"/>
              <a:t>When you imagine the desert, you probably think of a very hot place covered with sand. Although this is a good description for many deserts, Earth’s largest desert is actually a very cold place covered with ice: Antarctica. </a:t>
            </a:r>
          </a:p>
          <a:p>
            <a:pPr algn="just"/>
            <a:r>
              <a:rPr lang="en-US" sz="2400" b="1" dirty="0"/>
              <a:t> In order for an area to be considered a desert, it must receive very little rainfall. More specifically, it must receive an average of less than ten inches of precipitation—which can be rain, sleet, hail, or snow—on the ground every year. Antarctica, the coldest place on earth, has an average temperature that usually falls below the freezing point. And because cold air holds less moisture than warm air, the air in Antarctica does not hold much moisture at all. </a:t>
            </a:r>
          </a:p>
          <a:p>
            <a:pPr algn="just"/>
            <a:r>
              <a:rPr lang="en-US" sz="2400" b="1" dirty="0"/>
              <a:t>This is evident in the low precipitation statistics recorded for Antarctica. For example, the central part of Antarctica receives an average of less than 2 inches of snow every year. The coastline of Antarctica receives a little bit more—between seven and eight inches a year. Because Antarctica gets so little precipitation every year, it is considered a desert. </a:t>
            </a:r>
          </a:p>
        </p:txBody>
      </p:sp>
    </p:spTree>
    <p:extLst>
      <p:ext uri="{BB962C8B-B14F-4D97-AF65-F5344CB8AC3E}">
        <p14:creationId xmlns:p14="http://schemas.microsoft.com/office/powerpoint/2010/main" val="110788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2544E-7596-2FCE-E8A3-9FC6FF11E950}"/>
              </a:ext>
            </a:extLst>
          </p:cNvPr>
          <p:cNvSpPr>
            <a:spLocks noGrp="1"/>
          </p:cNvSpPr>
          <p:nvPr>
            <p:ph idx="1"/>
          </p:nvPr>
        </p:nvSpPr>
        <p:spPr>
          <a:xfrm>
            <a:off x="838200" y="718457"/>
            <a:ext cx="10515600" cy="5458506"/>
          </a:xfrm>
          <a:solidFill>
            <a:schemeClr val="accent6">
              <a:lumMod val="60000"/>
              <a:lumOff val="40000"/>
            </a:schemeClr>
          </a:solidFill>
        </p:spPr>
        <p:txBody>
          <a:bodyPr>
            <a:normAutofit/>
          </a:bodyPr>
          <a:lstStyle/>
          <a:p>
            <a:pPr algn="just"/>
            <a:r>
              <a:rPr lang="en-US" sz="2200" b="1" dirty="0"/>
              <a:t>When precipitation falls in hot deserts, it quickly evaporates back into the atmosphere. The air over Antarctica is too cold to hold water vapor, so there is very little evaporation. </a:t>
            </a:r>
          </a:p>
          <a:p>
            <a:pPr algn="just"/>
            <a:r>
              <a:rPr lang="en-US" sz="2200" b="1" dirty="0"/>
              <a:t>Due to this low rate of evaporation, most of the snow that falls to the ground remains there permanently, eventually building up into thick ice sheets. Any snow that does not freeze into ice sheets becomes caught up in the strong winds that constantly blow over Antarctica. These snow-filled winds can make it look as if it is snowing. Even though snowfall is very rare there, blizzards are actually very common on Antarctica. </a:t>
            </a:r>
          </a:p>
          <a:p>
            <a:pPr algn="just"/>
            <a:r>
              <a:rPr lang="en-US" sz="2400" b="1" dirty="0">
                <a:latin typeface="Aharoni" panose="02010803020104030203" pitchFamily="2" charset="-79"/>
                <a:cs typeface="Aharoni" panose="02010803020104030203" pitchFamily="2" charset="-79"/>
              </a:rPr>
              <a:t>1) The main purpose of paragraph 1 is to  </a:t>
            </a:r>
          </a:p>
          <a:p>
            <a:pPr algn="just"/>
            <a:r>
              <a:rPr lang="en-US" sz="2400" b="1" dirty="0"/>
              <a:t>A. accept a conclusion </a:t>
            </a:r>
          </a:p>
          <a:p>
            <a:pPr algn="just"/>
            <a:r>
              <a:rPr lang="en-US" sz="2400" b="1" dirty="0"/>
              <a:t>B. introduce an argument </a:t>
            </a:r>
          </a:p>
          <a:p>
            <a:pPr algn="just"/>
            <a:r>
              <a:rPr lang="en-US" sz="2400" b="1" dirty="0"/>
              <a:t>C. provide a brief history </a:t>
            </a:r>
          </a:p>
          <a:p>
            <a:pPr algn="just"/>
            <a:r>
              <a:rPr lang="en-US" sz="2400" b="1" dirty="0"/>
              <a:t>D. deny a common belief  </a:t>
            </a:r>
          </a:p>
        </p:txBody>
      </p:sp>
    </p:spTree>
    <p:extLst>
      <p:ext uri="{BB962C8B-B14F-4D97-AF65-F5344CB8AC3E}">
        <p14:creationId xmlns:p14="http://schemas.microsoft.com/office/powerpoint/2010/main" val="143205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383FE-119A-96E0-CEBC-C689C23D1FE2}"/>
              </a:ext>
            </a:extLst>
          </p:cNvPr>
          <p:cNvSpPr>
            <a:spLocks noGrp="1"/>
          </p:cNvSpPr>
          <p:nvPr>
            <p:ph idx="1"/>
          </p:nvPr>
        </p:nvSpPr>
        <p:spPr>
          <a:xfrm>
            <a:off x="838200" y="548640"/>
            <a:ext cx="10515600" cy="5628323"/>
          </a:xfrm>
          <a:solidFill>
            <a:schemeClr val="accent6">
              <a:lumMod val="60000"/>
              <a:lumOff val="40000"/>
            </a:schemeClr>
          </a:solidFill>
        </p:spPr>
        <p:txBody>
          <a:bodyPr>
            <a:normAutofit fontScale="77500" lnSpcReduction="20000"/>
          </a:bodyPr>
          <a:lstStyle/>
          <a:p>
            <a:pPr algn="just"/>
            <a:endParaRPr lang="en-US" sz="2400" b="1" u="sng" dirty="0">
              <a:latin typeface="Aharoni" panose="02010803020104030203" pitchFamily="2" charset="-79"/>
              <a:cs typeface="Aharoni" panose="02010803020104030203" pitchFamily="2" charset="-79"/>
            </a:endParaRPr>
          </a:p>
          <a:p>
            <a:pPr algn="just"/>
            <a:r>
              <a:rPr lang="en-US" sz="2400" b="1" u="sng" dirty="0">
                <a:latin typeface="Aharoni" panose="02010803020104030203" pitchFamily="2" charset="-79"/>
                <a:cs typeface="Aharoni" panose="02010803020104030203" pitchFamily="2" charset="-79"/>
              </a:rPr>
              <a:t>2) The best title for this passage would be  </a:t>
            </a:r>
          </a:p>
          <a:p>
            <a:pPr algn="just"/>
            <a:r>
              <a:rPr lang="en-US" sz="2400" dirty="0"/>
              <a:t>A. Earth’s Many Deserts </a:t>
            </a:r>
          </a:p>
          <a:p>
            <a:pPr algn="just"/>
            <a:r>
              <a:rPr lang="en-US" sz="2400" dirty="0"/>
              <a:t>B. Antarctica: The Coldest Place on Earth </a:t>
            </a:r>
          </a:p>
          <a:p>
            <a:pPr algn="just"/>
            <a:r>
              <a:rPr lang="en-US" sz="2400" dirty="0"/>
              <a:t>C. A Desert of Ice  </a:t>
            </a:r>
          </a:p>
          <a:p>
            <a:pPr algn="just"/>
            <a:r>
              <a:rPr lang="en-US" sz="2400" dirty="0"/>
              <a:t>D. Unusual Blizzards </a:t>
            </a:r>
          </a:p>
          <a:p>
            <a:pPr algn="just"/>
            <a:r>
              <a:rPr lang="en-US" sz="2400" b="1" dirty="0"/>
              <a:t>3) Africa’s Sahara Desert is the second-largest desert on earth. Based on the information in the passage, what characteristic must the Sahara share with Antarctica?  </a:t>
            </a:r>
          </a:p>
          <a:p>
            <a:pPr algn="just"/>
            <a:r>
              <a:rPr lang="en-US" sz="2400" dirty="0"/>
              <a:t>A. low temperatures </a:t>
            </a:r>
          </a:p>
          <a:p>
            <a:pPr algn="just"/>
            <a:r>
              <a:rPr lang="en-US" sz="2400" dirty="0"/>
              <a:t>B. high temperatures </a:t>
            </a:r>
          </a:p>
          <a:p>
            <a:pPr algn="just"/>
            <a:r>
              <a:rPr lang="en-US" sz="2400" dirty="0"/>
              <a:t>C. frequent blizzards </a:t>
            </a:r>
          </a:p>
          <a:p>
            <a:pPr algn="just"/>
            <a:r>
              <a:rPr lang="en-US" sz="2400" dirty="0"/>
              <a:t>D. low precipitation   </a:t>
            </a:r>
          </a:p>
          <a:p>
            <a:pPr algn="just"/>
            <a:r>
              <a:rPr lang="en-US" sz="2400" b="1" dirty="0"/>
              <a:t>4) As used in paragraph 2, which is the best definition for precipitation?  </a:t>
            </a:r>
          </a:p>
          <a:p>
            <a:pPr algn="just"/>
            <a:r>
              <a:rPr lang="en-US" sz="2400" dirty="0"/>
              <a:t>A. moisture in the air that falls to the ground</a:t>
            </a:r>
          </a:p>
          <a:p>
            <a:pPr algn="just"/>
            <a:r>
              <a:rPr lang="en-US" sz="2400" dirty="0"/>
              <a:t> B. any type of weather event </a:t>
            </a:r>
          </a:p>
          <a:p>
            <a:pPr algn="just"/>
            <a:r>
              <a:rPr lang="en-US" sz="2400" dirty="0"/>
              <a:t>C. weather events that only happen in very cold areas </a:t>
            </a:r>
          </a:p>
          <a:p>
            <a:pPr algn="just"/>
            <a:r>
              <a:rPr lang="en-US" sz="2400" dirty="0"/>
              <a:t>D. a blizzard that occurs in areas with limited snowfall </a:t>
            </a:r>
          </a:p>
        </p:txBody>
      </p:sp>
    </p:spTree>
    <p:extLst>
      <p:ext uri="{BB962C8B-B14F-4D97-AF65-F5344CB8AC3E}">
        <p14:creationId xmlns:p14="http://schemas.microsoft.com/office/powerpoint/2010/main" val="251882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5D8C9-E620-568F-9A3C-F1016B3B7F3A}"/>
              </a:ext>
            </a:extLst>
          </p:cNvPr>
          <p:cNvSpPr>
            <a:spLocks noGrp="1"/>
          </p:cNvSpPr>
          <p:nvPr>
            <p:ph idx="1"/>
          </p:nvPr>
        </p:nvSpPr>
        <p:spPr>
          <a:xfrm>
            <a:off x="838200" y="483326"/>
            <a:ext cx="10515600" cy="5693637"/>
          </a:xfrm>
          <a:solidFill>
            <a:schemeClr val="accent6">
              <a:lumMod val="60000"/>
              <a:lumOff val="40000"/>
            </a:schemeClr>
          </a:solidFill>
        </p:spPr>
        <p:txBody>
          <a:bodyPr>
            <a:normAutofit/>
          </a:bodyPr>
          <a:lstStyle/>
          <a:p>
            <a:endParaRPr lang="en-US" sz="2400" b="1" dirty="0">
              <a:latin typeface="Aharoni" panose="02010803020104030203" pitchFamily="2" charset="-79"/>
              <a:cs typeface="Aharoni" panose="02010803020104030203" pitchFamily="2" charset="-79"/>
            </a:endParaRPr>
          </a:p>
          <a:p>
            <a:r>
              <a:rPr lang="en-US" sz="2400" b="1" dirty="0">
                <a:latin typeface="Aharoni" panose="02010803020104030203" pitchFamily="2" charset="-79"/>
                <a:cs typeface="Aharoni" panose="02010803020104030203" pitchFamily="2" charset="-79"/>
              </a:rPr>
              <a:t>5) In paragraph 2 the author writes, "And because cold air holds less moisture than warm air, the air in Antarctica does not hold much moisture at all." Using this information, it can be understood that  </a:t>
            </a:r>
          </a:p>
          <a:p>
            <a:r>
              <a:rPr lang="en-US" sz="2400" b="1" dirty="0"/>
              <a:t>A. air in Africa holds more moisture than the air in Antarctica</a:t>
            </a:r>
          </a:p>
          <a:p>
            <a:pPr marL="0" indent="0">
              <a:buNone/>
            </a:pPr>
            <a:r>
              <a:rPr lang="en-US" sz="2400" b="1" dirty="0"/>
              <a:t> </a:t>
            </a:r>
          </a:p>
          <a:p>
            <a:r>
              <a:rPr lang="en-US" sz="2400" b="1" dirty="0"/>
              <a:t> B. air surrounding a tropical island holds less moisture than the air in Antarctica</a:t>
            </a:r>
          </a:p>
          <a:p>
            <a:pPr marL="0" indent="0">
              <a:buNone/>
            </a:pPr>
            <a:r>
              <a:rPr lang="en-US" sz="2400" b="1" dirty="0"/>
              <a:t> </a:t>
            </a:r>
          </a:p>
          <a:p>
            <a:r>
              <a:rPr lang="en-US" sz="2400" b="1" dirty="0"/>
              <a:t>C. air in the second floor of a house is typically warmer than air on the first floor</a:t>
            </a:r>
          </a:p>
          <a:p>
            <a:pPr marL="0" indent="0">
              <a:buNone/>
            </a:pPr>
            <a:r>
              <a:rPr lang="en-US" sz="2400" b="1" dirty="0"/>
              <a:t> </a:t>
            </a:r>
          </a:p>
          <a:p>
            <a:r>
              <a:rPr lang="en-US" sz="2400" b="1" dirty="0"/>
              <a:t>D. air at the mountains is typically colder than the air at the beach </a:t>
            </a:r>
          </a:p>
        </p:txBody>
      </p:sp>
    </p:spTree>
    <p:extLst>
      <p:ext uri="{BB962C8B-B14F-4D97-AF65-F5344CB8AC3E}">
        <p14:creationId xmlns:p14="http://schemas.microsoft.com/office/powerpoint/2010/main" val="1174424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Aharoni</vt:lpstr>
      <vt:lpstr>Arial</vt:lpstr>
      <vt:lpstr>Calibri</vt:lpstr>
      <vt:lpstr>Calibri Light</vt:lpstr>
      <vt:lpstr>Office Theme</vt:lpstr>
      <vt:lpstr>Reading Passage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Passage</dc:title>
  <dc:creator>User</dc:creator>
  <cp:lastModifiedBy>User</cp:lastModifiedBy>
  <cp:revision>1</cp:revision>
  <dcterms:created xsi:type="dcterms:W3CDTF">2023-02-26T03:30:15Z</dcterms:created>
  <dcterms:modified xsi:type="dcterms:W3CDTF">2023-02-26T03:30:27Z</dcterms:modified>
</cp:coreProperties>
</file>