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1" r:id="rId5"/>
    <p:sldId id="270" r:id="rId6"/>
    <p:sldId id="267" r:id="rId7"/>
    <p:sldId id="269" r:id="rId8"/>
    <p:sldId id="272" r:id="rId9"/>
    <p:sldId id="271" r:id="rId10"/>
    <p:sldId id="262" r:id="rId11"/>
    <p:sldId id="26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94660"/>
  </p:normalViewPr>
  <p:slideViewPr>
    <p:cSldViewPr snapToGrid="0">
      <p:cViewPr varScale="1">
        <p:scale>
          <a:sx n="60" d="100"/>
          <a:sy n="60" d="100"/>
        </p:scale>
        <p:origin x="5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EC5FA8-16C2-41B4-A6C3-8B49A11D50AE}"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03F2B003-0605-48D9-9F5B-AC5AE3106425}">
      <dgm:prSet phldrT="[Text]" custT="1"/>
      <dgm:spPr/>
      <dgm:t>
        <a:bodyPr/>
        <a:lstStyle/>
        <a:p>
          <a:r>
            <a:rPr lang="en-US" sz="2000" dirty="0">
              <a:latin typeface="+mj-lt"/>
            </a:rPr>
            <a:t>Character</a:t>
          </a:r>
        </a:p>
      </dgm:t>
    </dgm:pt>
    <dgm:pt modelId="{6C7A40F5-A9CF-471C-B7E1-2131B10ACF27}" type="parTrans" cxnId="{2A6F8FFA-5C1B-475E-9404-EF768A01E9E6}">
      <dgm:prSet/>
      <dgm:spPr/>
      <dgm:t>
        <a:bodyPr/>
        <a:lstStyle/>
        <a:p>
          <a:endParaRPr lang="en-US"/>
        </a:p>
      </dgm:t>
    </dgm:pt>
    <dgm:pt modelId="{B25DFBC7-969A-4300-A3AA-9A2084D1A47B}" type="sibTrans" cxnId="{2A6F8FFA-5C1B-475E-9404-EF768A01E9E6}">
      <dgm:prSet/>
      <dgm:spPr/>
      <dgm:t>
        <a:bodyPr/>
        <a:lstStyle/>
        <a:p>
          <a:endParaRPr lang="en-US"/>
        </a:p>
      </dgm:t>
    </dgm:pt>
    <dgm:pt modelId="{87C3DC76-00CE-43A4-91E3-3D9BB995E6BF}">
      <dgm:prSet phldrT="[Text]" custT="1"/>
      <dgm:spPr/>
      <dgm:t>
        <a:bodyPr/>
        <a:lstStyle/>
        <a:p>
          <a:r>
            <a:rPr lang="en-US" sz="2000">
              <a:latin typeface="+mj-lt"/>
            </a:rPr>
            <a:t>Critical thinking</a:t>
          </a:r>
        </a:p>
      </dgm:t>
    </dgm:pt>
    <dgm:pt modelId="{3DF1871F-205E-4275-8AE3-548596BBF20D}" type="parTrans" cxnId="{3BBAD9A0-C921-49D2-BBC5-765F72F7BDB9}">
      <dgm:prSet/>
      <dgm:spPr/>
      <dgm:t>
        <a:bodyPr/>
        <a:lstStyle/>
        <a:p>
          <a:endParaRPr lang="en-US"/>
        </a:p>
      </dgm:t>
    </dgm:pt>
    <dgm:pt modelId="{1F423375-E946-47FA-9FC1-99117185191B}" type="sibTrans" cxnId="{3BBAD9A0-C921-49D2-BBC5-765F72F7BDB9}">
      <dgm:prSet/>
      <dgm:spPr/>
      <dgm:t>
        <a:bodyPr/>
        <a:lstStyle/>
        <a:p>
          <a:endParaRPr lang="en-US"/>
        </a:p>
      </dgm:t>
    </dgm:pt>
    <dgm:pt modelId="{CABB6161-A103-4F3D-9AD7-69C989C2EAD7}">
      <dgm:prSet phldrT="[Text]" custT="1"/>
      <dgm:spPr/>
      <dgm:t>
        <a:bodyPr/>
        <a:lstStyle/>
        <a:p>
          <a:r>
            <a:rPr lang="en-US" sz="2000">
              <a:latin typeface="+mj-lt"/>
            </a:rPr>
            <a:t>Communication</a:t>
          </a:r>
        </a:p>
      </dgm:t>
    </dgm:pt>
    <dgm:pt modelId="{1F999FBF-D3BD-4542-BEFA-B3A2E7C69521}" type="parTrans" cxnId="{4BA1AC88-BDE5-4EC5-BC9F-7EDA1F0D25AD}">
      <dgm:prSet/>
      <dgm:spPr/>
      <dgm:t>
        <a:bodyPr/>
        <a:lstStyle/>
        <a:p>
          <a:endParaRPr lang="en-US"/>
        </a:p>
      </dgm:t>
    </dgm:pt>
    <dgm:pt modelId="{430B7A3A-8E8B-4D8F-B511-1E90A5102EA6}" type="sibTrans" cxnId="{4BA1AC88-BDE5-4EC5-BC9F-7EDA1F0D25AD}">
      <dgm:prSet/>
      <dgm:spPr/>
      <dgm:t>
        <a:bodyPr/>
        <a:lstStyle/>
        <a:p>
          <a:endParaRPr lang="en-US"/>
        </a:p>
      </dgm:t>
    </dgm:pt>
    <dgm:pt modelId="{E6B2185F-4D4B-4626-9ECF-BA9DBC87B6C4}">
      <dgm:prSet phldrT="[Text]" custT="1"/>
      <dgm:spPr/>
      <dgm:t>
        <a:bodyPr/>
        <a:lstStyle/>
        <a:p>
          <a:r>
            <a:rPr lang="en-US" sz="2000" dirty="0">
              <a:latin typeface="+mj-lt"/>
            </a:rPr>
            <a:t>Collaboration</a:t>
          </a:r>
        </a:p>
      </dgm:t>
    </dgm:pt>
    <dgm:pt modelId="{ABFDE85E-95F0-40FF-B463-F2B36790BEC9}" type="parTrans" cxnId="{29DD7B8F-E92B-41DF-AD2D-7D4DBC68DFE7}">
      <dgm:prSet/>
      <dgm:spPr/>
      <dgm:t>
        <a:bodyPr/>
        <a:lstStyle/>
        <a:p>
          <a:endParaRPr lang="en-US"/>
        </a:p>
      </dgm:t>
    </dgm:pt>
    <dgm:pt modelId="{4BC18F97-4485-42F7-B001-1D5F39F9338E}" type="sibTrans" cxnId="{29DD7B8F-E92B-41DF-AD2D-7D4DBC68DFE7}">
      <dgm:prSet/>
      <dgm:spPr/>
      <dgm:t>
        <a:bodyPr/>
        <a:lstStyle/>
        <a:p>
          <a:endParaRPr lang="en-US"/>
        </a:p>
      </dgm:t>
    </dgm:pt>
    <dgm:pt modelId="{3E5D5A68-2528-48EA-B5D6-3C2A63827507}">
      <dgm:prSet phldrT="[Text]" custT="1"/>
      <dgm:spPr/>
      <dgm:t>
        <a:bodyPr/>
        <a:lstStyle/>
        <a:p>
          <a:r>
            <a:rPr lang="en-US" sz="2000">
              <a:latin typeface="+mj-lt"/>
            </a:rPr>
            <a:t>Creativity</a:t>
          </a:r>
        </a:p>
      </dgm:t>
    </dgm:pt>
    <dgm:pt modelId="{67F46833-3476-4CA3-BB41-101E26480388}" type="parTrans" cxnId="{ACC15001-5B1C-4FD8-8373-156D07F42878}">
      <dgm:prSet/>
      <dgm:spPr/>
      <dgm:t>
        <a:bodyPr/>
        <a:lstStyle/>
        <a:p>
          <a:endParaRPr lang="en-US"/>
        </a:p>
      </dgm:t>
    </dgm:pt>
    <dgm:pt modelId="{405CD977-EB18-46A0-80FD-9D9A5547434B}" type="sibTrans" cxnId="{ACC15001-5B1C-4FD8-8373-156D07F42878}">
      <dgm:prSet/>
      <dgm:spPr/>
      <dgm:t>
        <a:bodyPr/>
        <a:lstStyle/>
        <a:p>
          <a:endParaRPr lang="en-US"/>
        </a:p>
      </dgm:t>
    </dgm:pt>
    <dgm:pt modelId="{7E67AAFA-C29D-42B6-98AA-9D2F225ED003}">
      <dgm:prSet phldrT="[Text]" custT="1"/>
      <dgm:spPr/>
      <dgm:t>
        <a:bodyPr/>
        <a:lstStyle/>
        <a:p>
          <a:r>
            <a:rPr lang="en-US" sz="2000">
              <a:latin typeface="+mj-lt"/>
            </a:rPr>
            <a:t>Citizenship</a:t>
          </a:r>
        </a:p>
      </dgm:t>
    </dgm:pt>
    <dgm:pt modelId="{A7E74056-D6B0-433A-AA17-BE9C66FBEC7F}" type="parTrans" cxnId="{41D7EC84-56F0-4D16-AC7F-5AB094044BF1}">
      <dgm:prSet/>
      <dgm:spPr/>
      <dgm:t>
        <a:bodyPr/>
        <a:lstStyle/>
        <a:p>
          <a:endParaRPr lang="en-US"/>
        </a:p>
      </dgm:t>
    </dgm:pt>
    <dgm:pt modelId="{8A9DFAD3-D131-4BB4-8FA4-64553D7EC125}" type="sibTrans" cxnId="{41D7EC84-56F0-4D16-AC7F-5AB094044BF1}">
      <dgm:prSet/>
      <dgm:spPr/>
      <dgm:t>
        <a:bodyPr/>
        <a:lstStyle/>
        <a:p>
          <a:endParaRPr lang="en-US"/>
        </a:p>
      </dgm:t>
    </dgm:pt>
    <dgm:pt modelId="{51A30880-3E30-414F-B0D8-FE0C863C6C91}" type="pres">
      <dgm:prSet presAssocID="{9DEC5FA8-16C2-41B4-A6C3-8B49A11D50AE}" presName="diagram" presStyleCnt="0">
        <dgm:presLayoutVars>
          <dgm:dir/>
          <dgm:resizeHandles val="exact"/>
        </dgm:presLayoutVars>
      </dgm:prSet>
      <dgm:spPr/>
    </dgm:pt>
    <dgm:pt modelId="{E0EF0392-84EC-4F02-947B-81B72CC5EC99}" type="pres">
      <dgm:prSet presAssocID="{03F2B003-0605-48D9-9F5B-AC5AE3106425}" presName="node" presStyleLbl="node1" presStyleIdx="0" presStyleCnt="6">
        <dgm:presLayoutVars>
          <dgm:bulletEnabled val="1"/>
        </dgm:presLayoutVars>
      </dgm:prSet>
      <dgm:spPr/>
    </dgm:pt>
    <dgm:pt modelId="{F7ABD391-8693-4207-9AA4-3D2A1C7823E9}" type="pres">
      <dgm:prSet presAssocID="{B25DFBC7-969A-4300-A3AA-9A2084D1A47B}" presName="sibTrans" presStyleCnt="0"/>
      <dgm:spPr/>
    </dgm:pt>
    <dgm:pt modelId="{B961F579-7A93-405F-94EB-862135B79BE0}" type="pres">
      <dgm:prSet presAssocID="{87C3DC76-00CE-43A4-91E3-3D9BB995E6BF}" presName="node" presStyleLbl="node1" presStyleIdx="1" presStyleCnt="6">
        <dgm:presLayoutVars>
          <dgm:bulletEnabled val="1"/>
        </dgm:presLayoutVars>
      </dgm:prSet>
      <dgm:spPr/>
    </dgm:pt>
    <dgm:pt modelId="{41877F51-F1AD-4B68-957D-880F2C536613}" type="pres">
      <dgm:prSet presAssocID="{1F423375-E946-47FA-9FC1-99117185191B}" presName="sibTrans" presStyleCnt="0"/>
      <dgm:spPr/>
    </dgm:pt>
    <dgm:pt modelId="{7C5F9F36-7516-4C48-AA48-7A92C9C93672}" type="pres">
      <dgm:prSet presAssocID="{CABB6161-A103-4F3D-9AD7-69C989C2EAD7}" presName="node" presStyleLbl="node1" presStyleIdx="2" presStyleCnt="6">
        <dgm:presLayoutVars>
          <dgm:bulletEnabled val="1"/>
        </dgm:presLayoutVars>
      </dgm:prSet>
      <dgm:spPr/>
    </dgm:pt>
    <dgm:pt modelId="{C0D7A5D0-F3A6-489C-B7F5-0E261078B3D0}" type="pres">
      <dgm:prSet presAssocID="{430B7A3A-8E8B-4D8F-B511-1E90A5102EA6}" presName="sibTrans" presStyleCnt="0"/>
      <dgm:spPr/>
    </dgm:pt>
    <dgm:pt modelId="{2806FA4A-7E5A-4702-A7EC-1B6E349FF2A6}" type="pres">
      <dgm:prSet presAssocID="{E6B2185F-4D4B-4626-9ECF-BA9DBC87B6C4}" presName="node" presStyleLbl="node1" presStyleIdx="3" presStyleCnt="6">
        <dgm:presLayoutVars>
          <dgm:bulletEnabled val="1"/>
        </dgm:presLayoutVars>
      </dgm:prSet>
      <dgm:spPr/>
    </dgm:pt>
    <dgm:pt modelId="{1A958BAD-881B-4811-9ACB-2E6A6FC8A450}" type="pres">
      <dgm:prSet presAssocID="{4BC18F97-4485-42F7-B001-1D5F39F9338E}" presName="sibTrans" presStyleCnt="0"/>
      <dgm:spPr/>
    </dgm:pt>
    <dgm:pt modelId="{298FCD0B-07C6-4ADF-AF3E-6C16077CD1E4}" type="pres">
      <dgm:prSet presAssocID="{3E5D5A68-2528-48EA-B5D6-3C2A63827507}" presName="node" presStyleLbl="node1" presStyleIdx="4" presStyleCnt="6">
        <dgm:presLayoutVars>
          <dgm:bulletEnabled val="1"/>
        </dgm:presLayoutVars>
      </dgm:prSet>
      <dgm:spPr/>
    </dgm:pt>
    <dgm:pt modelId="{B3C80FA4-E567-4373-B183-E9B51A1F20F9}" type="pres">
      <dgm:prSet presAssocID="{405CD977-EB18-46A0-80FD-9D9A5547434B}" presName="sibTrans" presStyleCnt="0"/>
      <dgm:spPr/>
    </dgm:pt>
    <dgm:pt modelId="{46B04CFC-D45A-4613-B420-F9A3CE6173D7}" type="pres">
      <dgm:prSet presAssocID="{7E67AAFA-C29D-42B6-98AA-9D2F225ED003}" presName="node" presStyleLbl="node1" presStyleIdx="5" presStyleCnt="6">
        <dgm:presLayoutVars>
          <dgm:bulletEnabled val="1"/>
        </dgm:presLayoutVars>
      </dgm:prSet>
      <dgm:spPr/>
    </dgm:pt>
  </dgm:ptLst>
  <dgm:cxnLst>
    <dgm:cxn modelId="{ACC15001-5B1C-4FD8-8373-156D07F42878}" srcId="{9DEC5FA8-16C2-41B4-A6C3-8B49A11D50AE}" destId="{3E5D5A68-2528-48EA-B5D6-3C2A63827507}" srcOrd="4" destOrd="0" parTransId="{67F46833-3476-4CA3-BB41-101E26480388}" sibTransId="{405CD977-EB18-46A0-80FD-9D9A5547434B}"/>
    <dgm:cxn modelId="{7CA0931C-7FCC-4CFC-8BC6-C203E6CDF4C1}" type="presOf" srcId="{9DEC5FA8-16C2-41B4-A6C3-8B49A11D50AE}" destId="{51A30880-3E30-414F-B0D8-FE0C863C6C91}" srcOrd="0" destOrd="0" presId="urn:microsoft.com/office/officeart/2005/8/layout/default"/>
    <dgm:cxn modelId="{41D7EC84-56F0-4D16-AC7F-5AB094044BF1}" srcId="{9DEC5FA8-16C2-41B4-A6C3-8B49A11D50AE}" destId="{7E67AAFA-C29D-42B6-98AA-9D2F225ED003}" srcOrd="5" destOrd="0" parTransId="{A7E74056-D6B0-433A-AA17-BE9C66FBEC7F}" sibTransId="{8A9DFAD3-D131-4BB4-8FA4-64553D7EC125}"/>
    <dgm:cxn modelId="{5FD8EF86-A215-42B0-9BE1-5242FF75FF31}" type="presOf" srcId="{7E67AAFA-C29D-42B6-98AA-9D2F225ED003}" destId="{46B04CFC-D45A-4613-B420-F9A3CE6173D7}" srcOrd="0" destOrd="0" presId="urn:microsoft.com/office/officeart/2005/8/layout/default"/>
    <dgm:cxn modelId="{4BA1AC88-BDE5-4EC5-BC9F-7EDA1F0D25AD}" srcId="{9DEC5FA8-16C2-41B4-A6C3-8B49A11D50AE}" destId="{CABB6161-A103-4F3D-9AD7-69C989C2EAD7}" srcOrd="2" destOrd="0" parTransId="{1F999FBF-D3BD-4542-BEFA-B3A2E7C69521}" sibTransId="{430B7A3A-8E8B-4D8F-B511-1E90A5102EA6}"/>
    <dgm:cxn modelId="{9EA4418E-D1D2-4B57-8719-507214F4FF1C}" type="presOf" srcId="{87C3DC76-00CE-43A4-91E3-3D9BB995E6BF}" destId="{B961F579-7A93-405F-94EB-862135B79BE0}" srcOrd="0" destOrd="0" presId="urn:microsoft.com/office/officeart/2005/8/layout/default"/>
    <dgm:cxn modelId="{29DD7B8F-E92B-41DF-AD2D-7D4DBC68DFE7}" srcId="{9DEC5FA8-16C2-41B4-A6C3-8B49A11D50AE}" destId="{E6B2185F-4D4B-4626-9ECF-BA9DBC87B6C4}" srcOrd="3" destOrd="0" parTransId="{ABFDE85E-95F0-40FF-B463-F2B36790BEC9}" sibTransId="{4BC18F97-4485-42F7-B001-1D5F39F9338E}"/>
    <dgm:cxn modelId="{3BBAD9A0-C921-49D2-BBC5-765F72F7BDB9}" srcId="{9DEC5FA8-16C2-41B4-A6C3-8B49A11D50AE}" destId="{87C3DC76-00CE-43A4-91E3-3D9BB995E6BF}" srcOrd="1" destOrd="0" parTransId="{3DF1871F-205E-4275-8AE3-548596BBF20D}" sibTransId="{1F423375-E946-47FA-9FC1-99117185191B}"/>
    <dgm:cxn modelId="{4F79DCA6-A27F-4161-8621-B6D7FFBE06C5}" type="presOf" srcId="{CABB6161-A103-4F3D-9AD7-69C989C2EAD7}" destId="{7C5F9F36-7516-4C48-AA48-7A92C9C93672}" srcOrd="0" destOrd="0" presId="urn:microsoft.com/office/officeart/2005/8/layout/default"/>
    <dgm:cxn modelId="{6FC851C1-19F6-41FE-8DA9-2EB2DD1B22AB}" type="presOf" srcId="{3E5D5A68-2528-48EA-B5D6-3C2A63827507}" destId="{298FCD0B-07C6-4ADF-AF3E-6C16077CD1E4}" srcOrd="0" destOrd="0" presId="urn:microsoft.com/office/officeart/2005/8/layout/default"/>
    <dgm:cxn modelId="{75B607C4-EF12-43E1-A665-E2D587511C11}" type="presOf" srcId="{03F2B003-0605-48D9-9F5B-AC5AE3106425}" destId="{E0EF0392-84EC-4F02-947B-81B72CC5EC99}" srcOrd="0" destOrd="0" presId="urn:microsoft.com/office/officeart/2005/8/layout/default"/>
    <dgm:cxn modelId="{C8ADBAD4-4934-4780-9A92-2941E9AD9E04}" type="presOf" srcId="{E6B2185F-4D4B-4626-9ECF-BA9DBC87B6C4}" destId="{2806FA4A-7E5A-4702-A7EC-1B6E349FF2A6}" srcOrd="0" destOrd="0" presId="urn:microsoft.com/office/officeart/2005/8/layout/default"/>
    <dgm:cxn modelId="{2A6F8FFA-5C1B-475E-9404-EF768A01E9E6}" srcId="{9DEC5FA8-16C2-41B4-A6C3-8B49A11D50AE}" destId="{03F2B003-0605-48D9-9F5B-AC5AE3106425}" srcOrd="0" destOrd="0" parTransId="{6C7A40F5-A9CF-471C-B7E1-2131B10ACF27}" sibTransId="{B25DFBC7-969A-4300-A3AA-9A2084D1A47B}"/>
    <dgm:cxn modelId="{57E7662E-ED1B-465E-8B7C-D169909873FF}" type="presParOf" srcId="{51A30880-3E30-414F-B0D8-FE0C863C6C91}" destId="{E0EF0392-84EC-4F02-947B-81B72CC5EC99}" srcOrd="0" destOrd="0" presId="urn:microsoft.com/office/officeart/2005/8/layout/default"/>
    <dgm:cxn modelId="{5AEC1488-ECF4-4F63-828A-6BB7062BB21B}" type="presParOf" srcId="{51A30880-3E30-414F-B0D8-FE0C863C6C91}" destId="{F7ABD391-8693-4207-9AA4-3D2A1C7823E9}" srcOrd="1" destOrd="0" presId="urn:microsoft.com/office/officeart/2005/8/layout/default"/>
    <dgm:cxn modelId="{4BDE8D62-3AD0-4C83-A946-8F616EC9621F}" type="presParOf" srcId="{51A30880-3E30-414F-B0D8-FE0C863C6C91}" destId="{B961F579-7A93-405F-94EB-862135B79BE0}" srcOrd="2" destOrd="0" presId="urn:microsoft.com/office/officeart/2005/8/layout/default"/>
    <dgm:cxn modelId="{F212FAC7-B271-49A4-92D7-5602A760D459}" type="presParOf" srcId="{51A30880-3E30-414F-B0D8-FE0C863C6C91}" destId="{41877F51-F1AD-4B68-957D-880F2C536613}" srcOrd="3" destOrd="0" presId="urn:microsoft.com/office/officeart/2005/8/layout/default"/>
    <dgm:cxn modelId="{4FB3E59E-E480-4A2F-A9FA-35D6035246A5}" type="presParOf" srcId="{51A30880-3E30-414F-B0D8-FE0C863C6C91}" destId="{7C5F9F36-7516-4C48-AA48-7A92C9C93672}" srcOrd="4" destOrd="0" presId="urn:microsoft.com/office/officeart/2005/8/layout/default"/>
    <dgm:cxn modelId="{19223779-4D16-4895-BFF1-23659FDFDF4A}" type="presParOf" srcId="{51A30880-3E30-414F-B0D8-FE0C863C6C91}" destId="{C0D7A5D0-F3A6-489C-B7F5-0E261078B3D0}" srcOrd="5" destOrd="0" presId="urn:microsoft.com/office/officeart/2005/8/layout/default"/>
    <dgm:cxn modelId="{F74F098B-B388-4FBB-B509-11AB0C6C33BA}" type="presParOf" srcId="{51A30880-3E30-414F-B0D8-FE0C863C6C91}" destId="{2806FA4A-7E5A-4702-A7EC-1B6E349FF2A6}" srcOrd="6" destOrd="0" presId="urn:microsoft.com/office/officeart/2005/8/layout/default"/>
    <dgm:cxn modelId="{F31BD9EF-743D-46B3-BC2C-83D2E5D5E239}" type="presParOf" srcId="{51A30880-3E30-414F-B0D8-FE0C863C6C91}" destId="{1A958BAD-881B-4811-9ACB-2E6A6FC8A450}" srcOrd="7" destOrd="0" presId="urn:microsoft.com/office/officeart/2005/8/layout/default"/>
    <dgm:cxn modelId="{7D68FCCB-F6A8-4D6B-B408-F9A395ADCDF4}" type="presParOf" srcId="{51A30880-3E30-414F-B0D8-FE0C863C6C91}" destId="{298FCD0B-07C6-4ADF-AF3E-6C16077CD1E4}" srcOrd="8" destOrd="0" presId="urn:microsoft.com/office/officeart/2005/8/layout/default"/>
    <dgm:cxn modelId="{69BA7F50-F85B-4351-B65F-D188381E27AF}" type="presParOf" srcId="{51A30880-3E30-414F-B0D8-FE0C863C6C91}" destId="{B3C80FA4-E567-4373-B183-E9B51A1F20F9}" srcOrd="9" destOrd="0" presId="urn:microsoft.com/office/officeart/2005/8/layout/default"/>
    <dgm:cxn modelId="{08894A42-B8B0-4FBA-B6AB-1D55232D05F6}" type="presParOf" srcId="{51A30880-3E30-414F-B0D8-FE0C863C6C91}" destId="{46B04CFC-D45A-4613-B420-F9A3CE6173D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F0392-84EC-4F02-947B-81B72CC5EC99}">
      <dsp:nvSpPr>
        <dsp:cNvPr id="0" name=""/>
        <dsp:cNvSpPr/>
      </dsp:nvSpPr>
      <dsp:spPr>
        <a:xfrm>
          <a:off x="630927" y="1073"/>
          <a:ext cx="2841194" cy="1704716"/>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Character</a:t>
          </a:r>
        </a:p>
      </dsp:txBody>
      <dsp:txXfrm>
        <a:off x="630927" y="1073"/>
        <a:ext cx="2841194" cy="1704716"/>
      </dsp:txXfrm>
    </dsp:sp>
    <dsp:sp modelId="{B961F579-7A93-405F-94EB-862135B79BE0}">
      <dsp:nvSpPr>
        <dsp:cNvPr id="0" name=""/>
        <dsp:cNvSpPr/>
      </dsp:nvSpPr>
      <dsp:spPr>
        <a:xfrm>
          <a:off x="3756240" y="1073"/>
          <a:ext cx="2841194" cy="1704716"/>
        </a:xfrm>
        <a:prstGeom prst="rect">
          <a:avLst/>
        </a:prstGeom>
        <a:gradFill rotWithShape="0">
          <a:gsLst>
            <a:gs pos="0">
              <a:schemeClr val="accent5">
                <a:hueOff val="-3685892"/>
                <a:satOff val="4125"/>
                <a:lumOff val="235"/>
                <a:alphaOff val="0"/>
                <a:tint val="94000"/>
                <a:satMod val="100000"/>
                <a:lumMod val="104000"/>
              </a:schemeClr>
            </a:gs>
            <a:gs pos="69000">
              <a:schemeClr val="accent5">
                <a:hueOff val="-3685892"/>
                <a:satOff val="4125"/>
                <a:lumOff val="235"/>
                <a:alphaOff val="0"/>
                <a:shade val="86000"/>
                <a:satMod val="130000"/>
                <a:lumMod val="102000"/>
              </a:schemeClr>
            </a:gs>
            <a:gs pos="100000">
              <a:schemeClr val="accent5">
                <a:hueOff val="-3685892"/>
                <a:satOff val="4125"/>
                <a:lumOff val="23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Critical thinking</a:t>
          </a:r>
        </a:p>
      </dsp:txBody>
      <dsp:txXfrm>
        <a:off x="3756240" y="1073"/>
        <a:ext cx="2841194" cy="1704716"/>
      </dsp:txXfrm>
    </dsp:sp>
    <dsp:sp modelId="{7C5F9F36-7516-4C48-AA48-7A92C9C93672}">
      <dsp:nvSpPr>
        <dsp:cNvPr id="0" name=""/>
        <dsp:cNvSpPr/>
      </dsp:nvSpPr>
      <dsp:spPr>
        <a:xfrm>
          <a:off x="6881553" y="1073"/>
          <a:ext cx="2841194" cy="1704716"/>
        </a:xfrm>
        <a:prstGeom prst="rect">
          <a:avLst/>
        </a:prstGeom>
        <a:gradFill rotWithShape="0">
          <a:gsLst>
            <a:gs pos="0">
              <a:schemeClr val="accent5">
                <a:hueOff val="-7371783"/>
                <a:satOff val="8250"/>
                <a:lumOff val="471"/>
                <a:alphaOff val="0"/>
                <a:tint val="94000"/>
                <a:satMod val="100000"/>
                <a:lumMod val="104000"/>
              </a:schemeClr>
            </a:gs>
            <a:gs pos="69000">
              <a:schemeClr val="accent5">
                <a:hueOff val="-7371783"/>
                <a:satOff val="8250"/>
                <a:lumOff val="471"/>
                <a:alphaOff val="0"/>
                <a:shade val="86000"/>
                <a:satMod val="130000"/>
                <a:lumMod val="102000"/>
              </a:schemeClr>
            </a:gs>
            <a:gs pos="100000">
              <a:schemeClr val="accent5">
                <a:hueOff val="-7371783"/>
                <a:satOff val="8250"/>
                <a:lumOff val="47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Communication</a:t>
          </a:r>
        </a:p>
      </dsp:txBody>
      <dsp:txXfrm>
        <a:off x="6881553" y="1073"/>
        <a:ext cx="2841194" cy="1704716"/>
      </dsp:txXfrm>
    </dsp:sp>
    <dsp:sp modelId="{2806FA4A-7E5A-4702-A7EC-1B6E349FF2A6}">
      <dsp:nvSpPr>
        <dsp:cNvPr id="0" name=""/>
        <dsp:cNvSpPr/>
      </dsp:nvSpPr>
      <dsp:spPr>
        <a:xfrm>
          <a:off x="630927" y="1989909"/>
          <a:ext cx="2841194" cy="1704716"/>
        </a:xfrm>
        <a:prstGeom prst="rect">
          <a:avLst/>
        </a:prstGeom>
        <a:gradFill rotWithShape="0">
          <a:gsLst>
            <a:gs pos="0">
              <a:schemeClr val="accent5">
                <a:hueOff val="-11057675"/>
                <a:satOff val="12375"/>
                <a:lumOff val="706"/>
                <a:alphaOff val="0"/>
                <a:tint val="94000"/>
                <a:satMod val="100000"/>
                <a:lumMod val="104000"/>
              </a:schemeClr>
            </a:gs>
            <a:gs pos="69000">
              <a:schemeClr val="accent5">
                <a:hueOff val="-11057675"/>
                <a:satOff val="12375"/>
                <a:lumOff val="706"/>
                <a:alphaOff val="0"/>
                <a:shade val="86000"/>
                <a:satMod val="130000"/>
                <a:lumMod val="102000"/>
              </a:schemeClr>
            </a:gs>
            <a:gs pos="100000">
              <a:schemeClr val="accent5">
                <a:hueOff val="-11057675"/>
                <a:satOff val="12375"/>
                <a:lumOff val="70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Collaboration</a:t>
          </a:r>
        </a:p>
      </dsp:txBody>
      <dsp:txXfrm>
        <a:off x="630927" y="1989909"/>
        <a:ext cx="2841194" cy="1704716"/>
      </dsp:txXfrm>
    </dsp:sp>
    <dsp:sp modelId="{298FCD0B-07C6-4ADF-AF3E-6C16077CD1E4}">
      <dsp:nvSpPr>
        <dsp:cNvPr id="0" name=""/>
        <dsp:cNvSpPr/>
      </dsp:nvSpPr>
      <dsp:spPr>
        <a:xfrm>
          <a:off x="3756240" y="1989909"/>
          <a:ext cx="2841194" cy="1704716"/>
        </a:xfrm>
        <a:prstGeom prst="rect">
          <a:avLst/>
        </a:prstGeom>
        <a:gradFill rotWithShape="0">
          <a:gsLst>
            <a:gs pos="0">
              <a:schemeClr val="accent5">
                <a:hueOff val="-14743566"/>
                <a:satOff val="16500"/>
                <a:lumOff val="942"/>
                <a:alphaOff val="0"/>
                <a:tint val="94000"/>
                <a:satMod val="100000"/>
                <a:lumMod val="104000"/>
              </a:schemeClr>
            </a:gs>
            <a:gs pos="69000">
              <a:schemeClr val="accent5">
                <a:hueOff val="-14743566"/>
                <a:satOff val="16500"/>
                <a:lumOff val="942"/>
                <a:alphaOff val="0"/>
                <a:shade val="86000"/>
                <a:satMod val="130000"/>
                <a:lumMod val="102000"/>
              </a:schemeClr>
            </a:gs>
            <a:gs pos="100000">
              <a:schemeClr val="accent5">
                <a:hueOff val="-14743566"/>
                <a:satOff val="16500"/>
                <a:lumOff val="94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Creativity</a:t>
          </a:r>
        </a:p>
      </dsp:txBody>
      <dsp:txXfrm>
        <a:off x="3756240" y="1989909"/>
        <a:ext cx="2841194" cy="1704716"/>
      </dsp:txXfrm>
    </dsp:sp>
    <dsp:sp modelId="{46B04CFC-D45A-4613-B420-F9A3CE6173D7}">
      <dsp:nvSpPr>
        <dsp:cNvPr id="0" name=""/>
        <dsp:cNvSpPr/>
      </dsp:nvSpPr>
      <dsp:spPr>
        <a:xfrm>
          <a:off x="6881553" y="1989909"/>
          <a:ext cx="2841194" cy="1704716"/>
        </a:xfrm>
        <a:prstGeom prst="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Citizenship</a:t>
          </a:r>
        </a:p>
      </dsp:txBody>
      <dsp:txXfrm>
        <a:off x="6881553" y="1989909"/>
        <a:ext cx="2841194" cy="17047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28-May-23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192100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44093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94306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491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971485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956786-C8DA-4B65-A6D7-DC9A0F872B34}" type="datetimeFigureOut">
              <a:rPr lang="en-US" smtClean="0"/>
              <a:t>28-May-23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862507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956786-C8DA-4B65-A6D7-DC9A0F872B34}" type="datetimeFigureOut">
              <a:rPr lang="en-US" smtClean="0"/>
              <a:t>28-May-23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76831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28-May-23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413765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28-May-23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50308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28-May-23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78520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56786-C8DA-4B65-A6D7-DC9A0F872B34}" type="datetimeFigureOut">
              <a:rPr lang="en-US" smtClean="0"/>
              <a:t>28-May-23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05044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22189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956786-C8DA-4B65-A6D7-DC9A0F872B34}" type="datetimeFigureOut">
              <a:rPr lang="en-US" smtClean="0"/>
              <a:t>28-May-23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234802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56786-C8DA-4B65-A6D7-DC9A0F872B34}" type="datetimeFigureOut">
              <a:rPr lang="en-US" smtClean="0"/>
              <a:t>28-May-23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204943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56786-C8DA-4B65-A6D7-DC9A0F872B34}" type="datetimeFigureOut">
              <a:rPr lang="en-US" smtClean="0"/>
              <a:t>28-May-23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74929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97863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28-May-23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185416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956786-C8DA-4B65-A6D7-DC9A0F872B34}" type="datetimeFigureOut">
              <a:rPr lang="en-US" smtClean="0"/>
              <a:t>28-May-23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26ACF7-5A22-4687-BE45-0D55D6A884D4}" type="slidenum">
              <a:rPr lang="en-US" smtClean="0"/>
              <a:t>‹#›</a:t>
            </a:fld>
            <a:endParaRPr lang="en-US"/>
          </a:p>
        </p:txBody>
      </p:sp>
    </p:spTree>
    <p:extLst>
      <p:ext uri="{BB962C8B-B14F-4D97-AF65-F5344CB8AC3E}">
        <p14:creationId xmlns:p14="http://schemas.microsoft.com/office/powerpoint/2010/main" val="1089105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esternsydney.edu.au/studysmart/home/study_skills_guides/digital_literacy/what_is_digital_literacy" TargetMode="External"/><Relationship Id="rId2" Type="http://schemas.openxmlformats.org/officeDocument/2006/relationships/hyperlink" Target="https://www.cambridge.org/elt/blog/2022/04/07/understanding-developing-digital-literacy/" TargetMode="External"/><Relationship Id="rId1" Type="http://schemas.openxmlformats.org/officeDocument/2006/relationships/slideLayout" Target="../slideLayouts/slideLayout2.xml"/><Relationship Id="rId5" Type="http://schemas.openxmlformats.org/officeDocument/2006/relationships/hyperlink" Target="https://thedigitalfury.com/what-is-digital-literacy/" TargetMode="External"/><Relationship Id="rId4" Type="http://schemas.openxmlformats.org/officeDocument/2006/relationships/hyperlink" Target="https://potomac.edu/what-is-digital-literac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rawpixel.com/search/technolog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seo101.blog.hu/2018/09/19/hogyan_gondolkodik_a_goog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rophotostock.deviantart.com/art/Digital-Diagram-Business-and-Technology-42500963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DD3C-525E-F2BA-7885-09B748D7730A}"/>
              </a:ext>
            </a:extLst>
          </p:cNvPr>
          <p:cNvSpPr>
            <a:spLocks noGrp="1"/>
          </p:cNvSpPr>
          <p:nvPr>
            <p:ph type="ctrTitle"/>
          </p:nvPr>
        </p:nvSpPr>
        <p:spPr>
          <a:xfrm>
            <a:off x="1290083" y="810473"/>
            <a:ext cx="9385005" cy="2783331"/>
          </a:xfrm>
        </p:spPr>
        <p:txBody>
          <a:bodyPr>
            <a:normAutofit/>
          </a:bodyPr>
          <a:lstStyle/>
          <a:p>
            <a:r>
              <a:rPr lang="en-US" sz="6000" dirty="0"/>
              <a:t>Digital Literacy</a:t>
            </a:r>
          </a:p>
        </p:txBody>
      </p:sp>
      <p:sp>
        <p:nvSpPr>
          <p:cNvPr id="3" name="Subtitle 2">
            <a:extLst>
              <a:ext uri="{FF2B5EF4-FFF2-40B4-BE49-F238E27FC236}">
                <a16:creationId xmlns:a16="http://schemas.microsoft.com/office/drawing/2014/main" id="{FA2092DD-7A05-0933-38FE-FD2170C6FB22}"/>
              </a:ext>
            </a:extLst>
          </p:cNvPr>
          <p:cNvSpPr>
            <a:spLocks noGrp="1"/>
          </p:cNvSpPr>
          <p:nvPr>
            <p:ph type="subTitle" idx="1"/>
          </p:nvPr>
        </p:nvSpPr>
        <p:spPr>
          <a:xfrm>
            <a:off x="662762" y="4952373"/>
            <a:ext cx="6737498" cy="1405897"/>
          </a:xfrm>
        </p:spPr>
        <p:txBody>
          <a:bodyPr>
            <a:normAutofit/>
          </a:bodyPr>
          <a:lstStyle/>
          <a:p>
            <a:pPr algn="l">
              <a:lnSpc>
                <a:spcPct val="100000"/>
              </a:lnSpc>
            </a:pPr>
            <a:r>
              <a:rPr lang="en-US" sz="1800" dirty="0"/>
              <a:t>Abdul Wahab Aslam (02-131222-132)</a:t>
            </a:r>
          </a:p>
          <a:p>
            <a:pPr algn="l">
              <a:lnSpc>
                <a:spcPct val="100000"/>
              </a:lnSpc>
            </a:pPr>
            <a:r>
              <a:rPr lang="en-US" sz="1800" dirty="0"/>
              <a:t>Muhammad </a:t>
            </a:r>
            <a:r>
              <a:rPr lang="en-US" sz="1800" dirty="0" err="1"/>
              <a:t>Buland</a:t>
            </a:r>
            <a:r>
              <a:rPr lang="en-US" sz="1800" dirty="0"/>
              <a:t> Bakht (02-131222-128)</a:t>
            </a:r>
          </a:p>
          <a:p>
            <a:pPr algn="l">
              <a:lnSpc>
                <a:spcPct val="100000"/>
              </a:lnSpc>
            </a:pPr>
            <a:r>
              <a:rPr lang="en-US" sz="1800" dirty="0"/>
              <a:t>Abdullah (02-131222-099)</a:t>
            </a:r>
          </a:p>
          <a:p>
            <a:pPr algn="l">
              <a:lnSpc>
                <a:spcPct val="100000"/>
              </a:lnSpc>
            </a:pPr>
            <a:endParaRPr lang="en-US" sz="2000" dirty="0"/>
          </a:p>
        </p:txBody>
      </p:sp>
    </p:spTree>
    <p:extLst>
      <p:ext uri="{BB962C8B-B14F-4D97-AF65-F5344CB8AC3E}">
        <p14:creationId xmlns:p14="http://schemas.microsoft.com/office/powerpoint/2010/main" val="272892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347FA2-C85A-C1EE-6D65-0820C40B1FDA}"/>
              </a:ext>
            </a:extLst>
          </p:cNvPr>
          <p:cNvPicPr>
            <a:picLocks noChangeAspect="1"/>
          </p:cNvPicPr>
          <p:nvPr/>
        </p:nvPicPr>
        <p:blipFill rotWithShape="1">
          <a:blip r:embed="rId3">
            <a:alphaModFix amt="20000"/>
            <a:grayscl/>
          </a:blip>
          <a:srcRect t="29"/>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5"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3D44FD0B-C2B7-EA8F-20FB-ECB8196358DC}"/>
              </a:ext>
            </a:extLst>
          </p:cNvPr>
          <p:cNvSpPr>
            <a:spLocks noGrp="1"/>
          </p:cNvSpPr>
          <p:nvPr>
            <p:ph type="title"/>
          </p:nvPr>
        </p:nvSpPr>
        <p:spPr>
          <a:xfrm>
            <a:off x="913795" y="609600"/>
            <a:ext cx="10353761" cy="1326321"/>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0D11669B-58ED-5C77-17F0-281DF699CC53}"/>
              </a:ext>
            </a:extLst>
          </p:cNvPr>
          <p:cNvSpPr>
            <a:spLocks noGrp="1"/>
          </p:cNvSpPr>
          <p:nvPr>
            <p:ph idx="1"/>
          </p:nvPr>
        </p:nvSpPr>
        <p:spPr>
          <a:xfrm>
            <a:off x="913795" y="2096064"/>
            <a:ext cx="10353762" cy="3695136"/>
          </a:xfrm>
        </p:spPr>
        <p:txBody>
          <a:bodyPr>
            <a:normAutofit/>
          </a:bodyPr>
          <a:lstStyle/>
          <a:p>
            <a:pPr marL="0" indent="0" algn="just">
              <a:buNone/>
            </a:pPr>
            <a:r>
              <a:rPr lang="en-US" kern="100" dirty="0">
                <a:effectLst/>
                <a:latin typeface="+mj-lt"/>
                <a:ea typeface="Calibri" panose="020F0502020204030204" pitchFamily="34" charset="0"/>
                <a:cs typeface="Times New Roman" panose="02020603050405020304" pitchFamily="18" charset="0"/>
              </a:rPr>
              <a:t>Digital Literacy is about more than just using computers. To become digitally literate, it’s important to develop a range of skills. We need to be able to use technology to search for and create content, solve problems, and innovate. We need to be able to connect and communicate effectively online, learn, collaborate with peers, and discover and share new information. While doing all of this, we need to be able to recognize risk, stay safe online, protect their physical and emotional wellbeing, and practice positive online behaviors. </a:t>
            </a:r>
          </a:p>
          <a:p>
            <a:pPr marL="0" indent="0">
              <a:buNone/>
            </a:pPr>
            <a:endParaRPr lang="en-US" dirty="0"/>
          </a:p>
        </p:txBody>
      </p:sp>
    </p:spTree>
    <p:extLst>
      <p:ext uri="{BB962C8B-B14F-4D97-AF65-F5344CB8AC3E}">
        <p14:creationId xmlns:p14="http://schemas.microsoft.com/office/powerpoint/2010/main" val="3970941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D61C-A640-C393-1D9E-2B65C3BF160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D28F5D7-3FCA-08BA-3CF1-9CCF01EBC129}"/>
              </a:ext>
            </a:extLst>
          </p:cNvPr>
          <p:cNvSpPr>
            <a:spLocks noGrp="1"/>
          </p:cNvSpPr>
          <p:nvPr>
            <p:ph idx="1"/>
          </p:nvPr>
        </p:nvSpPr>
        <p:spPr/>
        <p:txBody>
          <a:bodyPr/>
          <a:lstStyle/>
          <a:p>
            <a:r>
              <a:rPr lang="en-US" sz="1800" dirty="0">
                <a:hlinkClick r:id="rId2"/>
              </a:rPr>
              <a:t>https://www.cambridge.org/elt/blog/2022/04/07/understanding-developing-digital-literacy/</a:t>
            </a:r>
            <a:endParaRPr lang="en-US" sz="1800" dirty="0"/>
          </a:p>
          <a:p>
            <a:r>
              <a:rPr lang="en-US" sz="1800" dirty="0">
                <a:hlinkClick r:id="rId3"/>
              </a:rPr>
              <a:t>https://www.westernsydney.edu.au/studysmart/home/study_skills_guides/digital_literacy/what_is_digital_literacy</a:t>
            </a:r>
            <a:endParaRPr lang="en-US" sz="1800" dirty="0"/>
          </a:p>
          <a:p>
            <a:r>
              <a:rPr lang="en-US" sz="1800" dirty="0">
                <a:hlinkClick r:id="rId4"/>
              </a:rPr>
              <a:t>https://potomac.edu/what-is-digital-literacy/</a:t>
            </a:r>
            <a:endParaRPr lang="en-US" sz="1800" dirty="0"/>
          </a:p>
          <a:p>
            <a:r>
              <a:rPr lang="en-US" sz="1800" dirty="0">
                <a:hlinkClick r:id="rId5"/>
              </a:rPr>
              <a:t>https://thedigitalfury.com/what-is-digital-literacy/</a:t>
            </a:r>
            <a:endParaRPr lang="en-US" sz="1800" dirty="0"/>
          </a:p>
          <a:p>
            <a:pPr marL="0" indent="0">
              <a:buNone/>
            </a:pPr>
            <a:endParaRPr lang="en-US" sz="1800" dirty="0"/>
          </a:p>
          <a:p>
            <a:endParaRPr lang="en-US" dirty="0"/>
          </a:p>
        </p:txBody>
      </p:sp>
    </p:spTree>
    <p:extLst>
      <p:ext uri="{BB962C8B-B14F-4D97-AF65-F5344CB8AC3E}">
        <p14:creationId xmlns:p14="http://schemas.microsoft.com/office/powerpoint/2010/main" val="299806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67C5-6E8C-5F7B-E9B7-4D5BD4BB50D0}"/>
              </a:ext>
            </a:extLst>
          </p:cNvPr>
          <p:cNvSpPr>
            <a:spLocks noGrp="1"/>
          </p:cNvSpPr>
          <p:nvPr>
            <p:ph type="title"/>
          </p:nvPr>
        </p:nvSpPr>
        <p:spPr>
          <a:xfrm>
            <a:off x="919119" y="2765839"/>
            <a:ext cx="10353761" cy="1326321"/>
          </a:xfrm>
        </p:spPr>
        <p:txBody>
          <a:bodyPr>
            <a:normAutofit/>
          </a:bodyPr>
          <a:lstStyle/>
          <a:p>
            <a:r>
              <a:rPr lang="en-US" sz="5000" dirty="0"/>
              <a:t>Thank You</a:t>
            </a:r>
          </a:p>
        </p:txBody>
      </p:sp>
    </p:spTree>
    <p:extLst>
      <p:ext uri="{BB962C8B-B14F-4D97-AF65-F5344CB8AC3E}">
        <p14:creationId xmlns:p14="http://schemas.microsoft.com/office/powerpoint/2010/main" val="362417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4" name="Picture 23" descr="A picture containing person, screenshot, car, indoor&#10;&#10;Description automatically generated">
            <a:extLst>
              <a:ext uri="{FF2B5EF4-FFF2-40B4-BE49-F238E27FC236}">
                <a16:creationId xmlns:a16="http://schemas.microsoft.com/office/drawing/2014/main" id="{6F000997-4797-6C86-5741-44843B1AD56D}"/>
              </a:ext>
            </a:extLst>
          </p:cNvPr>
          <p:cNvPicPr>
            <a:picLocks noChangeAspect="1"/>
          </p:cNvPicPr>
          <p:nvPr/>
        </p:nvPicPr>
        <p:blipFill rotWithShape="1">
          <a:blip r:embed="rId3">
            <a:alphaModFix amt="35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9"/>
          <a:stretch/>
        </p:blipFill>
        <p:spPr>
          <a:xfrm>
            <a:off x="20" y="2030"/>
            <a:ext cx="12191980" cy="6855970"/>
          </a:xfrm>
          <a:prstGeom prst="rect">
            <a:avLst/>
          </a:prstGeom>
        </p:spPr>
      </p:pic>
      <p:sp>
        <p:nvSpPr>
          <p:cNvPr id="29" name="Rectangle 2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47BBA02-1BE2-4CE6-546E-3551DAD20973}"/>
              </a:ext>
            </a:extLst>
          </p:cNvPr>
          <p:cNvSpPr>
            <a:spLocks noGrp="1"/>
          </p:cNvSpPr>
          <p:nvPr>
            <p:ph type="title"/>
          </p:nvPr>
        </p:nvSpPr>
        <p:spPr>
          <a:xfrm>
            <a:off x="913795" y="837878"/>
            <a:ext cx="10353761" cy="1326321"/>
          </a:xfrm>
        </p:spPr>
        <p:txBody>
          <a:bodyPr>
            <a:normAutofit/>
          </a:bodyPr>
          <a:lstStyle/>
          <a:p>
            <a:r>
              <a:rPr lang="en-US" dirty="0"/>
              <a:t>What is digital literacy?</a:t>
            </a:r>
          </a:p>
        </p:txBody>
      </p:sp>
      <p:sp>
        <p:nvSpPr>
          <p:cNvPr id="3" name="Content Placeholder 2">
            <a:extLst>
              <a:ext uri="{FF2B5EF4-FFF2-40B4-BE49-F238E27FC236}">
                <a16:creationId xmlns:a16="http://schemas.microsoft.com/office/drawing/2014/main" id="{5A847BB1-E26C-64AF-864B-770667303AF7}"/>
              </a:ext>
            </a:extLst>
          </p:cNvPr>
          <p:cNvSpPr>
            <a:spLocks noGrp="1"/>
          </p:cNvSpPr>
          <p:nvPr>
            <p:ph idx="1"/>
          </p:nvPr>
        </p:nvSpPr>
        <p:spPr>
          <a:xfrm>
            <a:off x="913795" y="2493807"/>
            <a:ext cx="10353762" cy="3695136"/>
          </a:xfrm>
        </p:spPr>
        <p:txBody>
          <a:bodyPr>
            <a:normAutofit/>
          </a:bodyPr>
          <a:lstStyle/>
          <a:p>
            <a:pPr marL="0" indent="0" algn="just">
              <a:buNone/>
            </a:pPr>
            <a:r>
              <a:rPr lang="en-US" dirty="0">
                <a:effectLst/>
                <a:latin typeface="+mj-lt"/>
                <a:ea typeface="Calibri" panose="020F0502020204030204" pitchFamily="34" charset="0"/>
              </a:rPr>
              <a:t>Digital literacy refers to the ability to use digital technologies effectively and responsibly to access, evaluate, create, and communicate information. It encompasses a range of skills, knowledge, and attitudes required to navigate the digital world and participate in the digital age. </a:t>
            </a:r>
            <a:r>
              <a:rPr lang="en-US" kern="100" dirty="0">
                <a:effectLst/>
                <a:latin typeface="+mj-lt"/>
                <a:ea typeface="Calibri" panose="020F0502020204030204" pitchFamily="34" charset="0"/>
                <a:cs typeface="Times New Roman" panose="02020603050405020304" pitchFamily="18" charset="0"/>
              </a:rPr>
              <a:t>Digital literacy is a multifaceted concept that encompasses a wide range of skills and knowledge necessary to thrive in the digital age. It empowers individuals to use technology effectively, critically evaluate digital information.</a:t>
            </a:r>
          </a:p>
        </p:txBody>
      </p:sp>
    </p:spTree>
    <p:extLst>
      <p:ext uri="{BB962C8B-B14F-4D97-AF65-F5344CB8AC3E}">
        <p14:creationId xmlns:p14="http://schemas.microsoft.com/office/powerpoint/2010/main" val="3808983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520-968C-C3C8-8D46-029EDB50AB9E}"/>
              </a:ext>
            </a:extLst>
          </p:cNvPr>
          <p:cNvSpPr>
            <a:spLocks noGrp="1"/>
          </p:cNvSpPr>
          <p:nvPr>
            <p:ph type="title"/>
          </p:nvPr>
        </p:nvSpPr>
        <p:spPr>
          <a:xfrm>
            <a:off x="4927472" y="609600"/>
            <a:ext cx="6340084" cy="1326321"/>
          </a:xfrm>
        </p:spPr>
        <p:txBody>
          <a:bodyPr>
            <a:normAutofit/>
          </a:bodyPr>
          <a:lstStyle/>
          <a:p>
            <a:r>
              <a:rPr lang="en-US"/>
              <a:t>Why does Digital literacy Matter?</a:t>
            </a:r>
          </a:p>
        </p:txBody>
      </p:sp>
      <p:pic>
        <p:nvPicPr>
          <p:cNvPr id="5" name="Picture 4" descr="A picture containing screenshot, world, electric blue, sphere&#10;&#10;Description automatically generated">
            <a:extLst>
              <a:ext uri="{FF2B5EF4-FFF2-40B4-BE49-F238E27FC236}">
                <a16:creationId xmlns:a16="http://schemas.microsoft.com/office/drawing/2014/main" id="{1E78A3C2-F37D-7890-A0C8-1C9D3319779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8164" r="31276"/>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4ADFAE99-BEBD-FE65-5F39-D30B89D7B53E}"/>
              </a:ext>
            </a:extLst>
          </p:cNvPr>
          <p:cNvSpPr>
            <a:spLocks noGrp="1"/>
          </p:cNvSpPr>
          <p:nvPr>
            <p:ph idx="1"/>
          </p:nvPr>
        </p:nvSpPr>
        <p:spPr>
          <a:xfrm>
            <a:off x="4927471" y="2096064"/>
            <a:ext cx="6340085" cy="3695136"/>
          </a:xfrm>
        </p:spPr>
        <p:txBody>
          <a:bodyPr>
            <a:normAutofit/>
          </a:bodyPr>
          <a:lstStyle/>
          <a:p>
            <a:pPr algn="just">
              <a:lnSpc>
                <a:spcPct val="110000"/>
              </a:lnSpc>
            </a:pPr>
            <a:r>
              <a:rPr lang="en-US" sz="1600" kern="100" dirty="0">
                <a:effectLst/>
                <a:latin typeface="+mj-lt"/>
                <a:ea typeface="Calibri" panose="020F0502020204030204" pitchFamily="34" charset="0"/>
                <a:cs typeface="Times New Roman" panose="02020603050405020304" pitchFamily="18" charset="0"/>
              </a:rPr>
              <a:t>Digital literacy is increasingly important in today’s digital world, as it enables individuals to participate fully in society and the economy. It can also help to bridge the digital divide, which refers to the gap between those who have access to digital technologies and those who do not.</a:t>
            </a:r>
          </a:p>
          <a:p>
            <a:pPr algn="just">
              <a:lnSpc>
                <a:spcPct val="110000"/>
              </a:lnSpc>
            </a:pPr>
            <a:r>
              <a:rPr lang="en-US" sz="1600" kern="100" dirty="0">
                <a:effectLst/>
                <a:latin typeface="+mj-lt"/>
                <a:ea typeface="Calibri" panose="020F0502020204030204" pitchFamily="34" charset="0"/>
                <a:cs typeface="Times New Roman" panose="02020603050405020304" pitchFamily="18" charset="0"/>
              </a:rPr>
              <a:t>Digital literacy encompasses a vast collection of skills that help users utilize digital tools to the fullest through finding, creating, sharing, and evaluating information. But also create a unique experience for all users.</a:t>
            </a:r>
          </a:p>
          <a:p>
            <a:pPr algn="just">
              <a:lnSpc>
                <a:spcPct val="110000"/>
              </a:lnSpc>
            </a:pPr>
            <a:r>
              <a:rPr lang="en-US" sz="1600" kern="100" dirty="0">
                <a:effectLst/>
                <a:latin typeface="+mj-lt"/>
                <a:ea typeface="Calibri" panose="020F0502020204030204" pitchFamily="34" charset="0"/>
                <a:cs typeface="Times New Roman" panose="02020603050405020304" pitchFamily="18" charset="0"/>
              </a:rPr>
              <a:t>Digital literacy is crucial as technology increasingly permeates all aspects of our lives, from education and employment to communication and social interaction.</a:t>
            </a:r>
          </a:p>
          <a:p>
            <a:pPr marL="0" indent="0">
              <a:lnSpc>
                <a:spcPct val="110000"/>
              </a:lnSpc>
              <a:buNone/>
            </a:pPr>
            <a:endParaRPr lang="en-US" sz="1600" kern="100" dirty="0">
              <a:effectLst/>
              <a:latin typeface="+mj-lt"/>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2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68CB6167-8BDC-3A8D-B1B1-440978C35043}"/>
              </a:ext>
            </a:extLst>
          </p:cNvPr>
          <p:cNvPicPr>
            <a:picLocks noChangeAspect="1"/>
          </p:cNvPicPr>
          <p:nvPr/>
        </p:nvPicPr>
        <p:blipFill rotWithShape="1">
          <a:blip r:embed="rId3">
            <a:alphaModFix amt="20000"/>
            <a:grayscl/>
          </a:blip>
          <a:srcRect t="12066" b="3689"/>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5"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17C90A0-BC59-9990-6B47-9A7789252C48}"/>
              </a:ext>
            </a:extLst>
          </p:cNvPr>
          <p:cNvSpPr>
            <a:spLocks noGrp="1"/>
          </p:cNvSpPr>
          <p:nvPr>
            <p:ph type="title"/>
          </p:nvPr>
        </p:nvSpPr>
        <p:spPr>
          <a:xfrm>
            <a:off x="913795" y="609600"/>
            <a:ext cx="10353761" cy="1326321"/>
          </a:xfrm>
        </p:spPr>
        <p:txBody>
          <a:bodyPr>
            <a:normAutofit/>
          </a:bodyPr>
          <a:lstStyle/>
          <a:p>
            <a:r>
              <a:rPr lang="en-US"/>
              <a:t>Key components of digital literacy</a:t>
            </a:r>
          </a:p>
        </p:txBody>
      </p:sp>
      <p:sp>
        <p:nvSpPr>
          <p:cNvPr id="3" name="Content Placeholder 2">
            <a:extLst>
              <a:ext uri="{FF2B5EF4-FFF2-40B4-BE49-F238E27FC236}">
                <a16:creationId xmlns:a16="http://schemas.microsoft.com/office/drawing/2014/main" id="{82A7B500-8A77-899E-D9A9-579A4AE1B74A}"/>
              </a:ext>
            </a:extLst>
          </p:cNvPr>
          <p:cNvSpPr>
            <a:spLocks noGrp="1"/>
          </p:cNvSpPr>
          <p:nvPr>
            <p:ph idx="1"/>
          </p:nvPr>
        </p:nvSpPr>
        <p:spPr>
          <a:xfrm>
            <a:off x="913795" y="2096064"/>
            <a:ext cx="10353762" cy="3695136"/>
          </a:xfrm>
        </p:spPr>
        <p:txBody>
          <a:bodyPr>
            <a:normAutofit/>
          </a:bodyPr>
          <a:lstStyle/>
          <a:p>
            <a:pPr marL="0" indent="0">
              <a:buNone/>
            </a:pPr>
            <a:r>
              <a:rPr lang="en-US" dirty="0">
                <a:latin typeface="+mj-lt"/>
              </a:rPr>
              <a:t>Digital literacy comprises several important components that enable individuals to navigate the digital landscape with confidence. These components are:</a:t>
            </a:r>
          </a:p>
          <a:p>
            <a:pPr marL="0" indent="0">
              <a:buNone/>
            </a:pPr>
            <a:endParaRPr lang="en-US" dirty="0">
              <a:latin typeface="+mj-lt"/>
            </a:endParaRPr>
          </a:p>
          <a:p>
            <a:r>
              <a:rPr lang="en-US" dirty="0">
                <a:effectLst/>
                <a:latin typeface="+mj-lt"/>
                <a:ea typeface="Calibri" panose="020F0502020204030204" pitchFamily="34" charset="0"/>
              </a:rPr>
              <a:t>Digital Citizenship</a:t>
            </a:r>
            <a:endParaRPr lang="en-US" dirty="0">
              <a:latin typeface="+mj-lt"/>
            </a:endParaRPr>
          </a:p>
          <a:p>
            <a:r>
              <a:rPr lang="en-US" dirty="0">
                <a:latin typeface="+mj-lt"/>
              </a:rPr>
              <a:t>Information Literacy.</a:t>
            </a:r>
          </a:p>
          <a:p>
            <a:r>
              <a:rPr lang="en-US" dirty="0">
                <a:latin typeface="+mj-lt"/>
              </a:rPr>
              <a:t>Privacy &amp; Security.</a:t>
            </a:r>
          </a:p>
          <a:p>
            <a:pPr marL="0" indent="0">
              <a:buNone/>
            </a:pPr>
            <a:endParaRPr lang="en-US" dirty="0">
              <a:latin typeface="+mj-lt"/>
            </a:endParaRPr>
          </a:p>
        </p:txBody>
      </p:sp>
    </p:spTree>
    <p:extLst>
      <p:ext uri="{BB962C8B-B14F-4D97-AF65-F5344CB8AC3E}">
        <p14:creationId xmlns:p14="http://schemas.microsoft.com/office/powerpoint/2010/main" val="1264831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0C94-B29A-302B-8FBA-26CE8EAB39BE}"/>
              </a:ext>
            </a:extLst>
          </p:cNvPr>
          <p:cNvSpPr>
            <a:spLocks noGrp="1"/>
          </p:cNvSpPr>
          <p:nvPr>
            <p:ph type="title"/>
          </p:nvPr>
        </p:nvSpPr>
        <p:spPr>
          <a:xfrm>
            <a:off x="4927472" y="609600"/>
            <a:ext cx="6340084" cy="1326321"/>
          </a:xfrm>
        </p:spPr>
        <p:txBody>
          <a:bodyPr>
            <a:normAutofit/>
          </a:bodyPr>
          <a:lstStyle/>
          <a:p>
            <a:r>
              <a:rPr lang="en-US"/>
              <a:t>Digital citizenship</a:t>
            </a:r>
          </a:p>
        </p:txBody>
      </p:sp>
      <p:pic>
        <p:nvPicPr>
          <p:cNvPr id="5" name="Picture 4" descr="A picture containing person, screenshot, text, finger&#10;&#10;Description automatically generated">
            <a:extLst>
              <a:ext uri="{FF2B5EF4-FFF2-40B4-BE49-F238E27FC236}">
                <a16:creationId xmlns:a16="http://schemas.microsoft.com/office/drawing/2014/main" id="{7DA6DA07-384B-06D4-267B-38C39BADB4B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483" r="28394"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36D58E8A-E021-1633-2B16-1B8762E3F2E2}"/>
              </a:ext>
            </a:extLst>
          </p:cNvPr>
          <p:cNvSpPr>
            <a:spLocks noGrp="1"/>
          </p:cNvSpPr>
          <p:nvPr>
            <p:ph idx="1"/>
          </p:nvPr>
        </p:nvSpPr>
        <p:spPr>
          <a:xfrm>
            <a:off x="4927471" y="2096064"/>
            <a:ext cx="6340085" cy="3695136"/>
          </a:xfrm>
        </p:spPr>
        <p:txBody>
          <a:bodyPr>
            <a:normAutofit/>
          </a:bodyPr>
          <a:lstStyle/>
          <a:p>
            <a:pPr marL="0" indent="0" algn="just">
              <a:buNone/>
            </a:pPr>
            <a:r>
              <a:rPr lang="en-US" kern="100" dirty="0">
                <a:effectLst/>
                <a:latin typeface="+mj-lt"/>
                <a:ea typeface="Calibri" panose="020F0502020204030204" pitchFamily="34" charset="0"/>
                <a:cs typeface="Times New Roman" panose="02020603050405020304" pitchFamily="18" charset="0"/>
              </a:rPr>
              <a:t>Digital literacy encompasses responsible and ethical behavior in the digital world. It involves understanding the rights and responsibilities of digital citizens, respecting others' digital rights, practicing online etiquette, and engaging in positive online communities. Digital citizenship also includes awareness of cyberbullying, online harassment, and appropriate behavior in online social interactions.</a:t>
            </a:r>
          </a:p>
          <a:p>
            <a:endParaRPr lang="en-US" dirty="0">
              <a:latin typeface="+mj-lt"/>
            </a:endParaRPr>
          </a:p>
        </p:txBody>
      </p:sp>
      <p:cxnSp>
        <p:nvCxnSpPr>
          <p:cNvPr id="16" name="Straight Connector 15">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042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Picture 4" descr="Working space background">
            <a:extLst>
              <a:ext uri="{FF2B5EF4-FFF2-40B4-BE49-F238E27FC236}">
                <a16:creationId xmlns:a16="http://schemas.microsoft.com/office/drawing/2014/main" id="{78AA023A-CBB6-1B4E-F92E-D455AB645156}"/>
              </a:ext>
            </a:extLst>
          </p:cNvPr>
          <p:cNvPicPr>
            <a:picLocks noChangeAspect="1"/>
          </p:cNvPicPr>
          <p:nvPr/>
        </p:nvPicPr>
        <p:blipFill rotWithShape="1">
          <a:blip r:embed="rId3">
            <a:alphaModFix amt="35000"/>
          </a:blip>
          <a:srcRect t="5756" b="10000"/>
          <a:stretch/>
        </p:blipFill>
        <p:spPr>
          <a:xfrm>
            <a:off x="20" y="2030"/>
            <a:ext cx="12191980" cy="6855970"/>
          </a:xfrm>
          <a:prstGeom prst="rect">
            <a:avLst/>
          </a:prstGeom>
        </p:spPr>
      </p:pic>
      <p:sp>
        <p:nvSpPr>
          <p:cNvPr id="12"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86031C3F-90C5-1D80-1E2C-5C61F48457C3}"/>
              </a:ext>
            </a:extLst>
          </p:cNvPr>
          <p:cNvSpPr>
            <a:spLocks noGrp="1"/>
          </p:cNvSpPr>
          <p:nvPr>
            <p:ph type="title"/>
          </p:nvPr>
        </p:nvSpPr>
        <p:spPr>
          <a:xfrm>
            <a:off x="913795" y="609600"/>
            <a:ext cx="10353761" cy="1326321"/>
          </a:xfrm>
        </p:spPr>
        <p:txBody>
          <a:bodyPr>
            <a:normAutofit/>
          </a:bodyPr>
          <a:lstStyle/>
          <a:p>
            <a:r>
              <a:rPr lang="en-US"/>
              <a:t>Information Literacy</a:t>
            </a:r>
          </a:p>
        </p:txBody>
      </p:sp>
      <p:sp>
        <p:nvSpPr>
          <p:cNvPr id="3" name="Content Placeholder 2">
            <a:extLst>
              <a:ext uri="{FF2B5EF4-FFF2-40B4-BE49-F238E27FC236}">
                <a16:creationId xmlns:a16="http://schemas.microsoft.com/office/drawing/2014/main" id="{EB1D0A25-73F4-7841-E95C-C3A0C123F479}"/>
              </a:ext>
            </a:extLst>
          </p:cNvPr>
          <p:cNvSpPr>
            <a:spLocks noGrp="1"/>
          </p:cNvSpPr>
          <p:nvPr>
            <p:ph idx="1"/>
          </p:nvPr>
        </p:nvSpPr>
        <p:spPr>
          <a:xfrm>
            <a:off x="913795" y="2415041"/>
            <a:ext cx="10353762" cy="3695136"/>
          </a:xfrm>
        </p:spPr>
        <p:txBody>
          <a:bodyPr>
            <a:normAutofit/>
          </a:bodyPr>
          <a:lstStyle/>
          <a:p>
            <a:pPr marL="0" indent="0" algn="just">
              <a:buNone/>
            </a:pPr>
            <a:r>
              <a:rPr lang="en-US" kern="100" dirty="0">
                <a:effectLst/>
                <a:latin typeface="+mj-lt"/>
                <a:ea typeface="Calibri" panose="020F0502020204030204" pitchFamily="34" charset="0"/>
                <a:cs typeface="Times New Roman" panose="02020603050405020304" pitchFamily="18" charset="0"/>
              </a:rPr>
              <a:t>Digital literacy requires the ability to locate, evaluate, and use information effectively from digital sources. It involves critical thinking skills to assess the accuracy, reliability, and relevance of online information. Information literacy also includes understanding concepts like plagiarism, copyright, and intellectual property rights.</a:t>
            </a:r>
          </a:p>
          <a:p>
            <a:endParaRPr lang="en-US" dirty="0">
              <a:latin typeface="+mj-lt"/>
            </a:endParaRPr>
          </a:p>
        </p:txBody>
      </p:sp>
    </p:spTree>
    <p:extLst>
      <p:ext uri="{BB962C8B-B14F-4D97-AF65-F5344CB8AC3E}">
        <p14:creationId xmlns:p14="http://schemas.microsoft.com/office/powerpoint/2010/main" val="1124202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EDFF-6537-D788-ECA8-A092D00B3533}"/>
              </a:ext>
            </a:extLst>
          </p:cNvPr>
          <p:cNvSpPr>
            <a:spLocks noGrp="1"/>
          </p:cNvSpPr>
          <p:nvPr>
            <p:ph type="title"/>
          </p:nvPr>
        </p:nvSpPr>
        <p:spPr>
          <a:xfrm>
            <a:off x="4927472" y="609600"/>
            <a:ext cx="6340084" cy="1326321"/>
          </a:xfrm>
        </p:spPr>
        <p:txBody>
          <a:bodyPr>
            <a:normAutofit/>
          </a:bodyPr>
          <a:lstStyle/>
          <a:p>
            <a:r>
              <a:rPr lang="en-US"/>
              <a:t>Privacy &amp; security</a:t>
            </a:r>
          </a:p>
        </p:txBody>
      </p:sp>
      <p:pic>
        <p:nvPicPr>
          <p:cNvPr id="5" name="Picture 4" descr="Programming data on computer monitor">
            <a:extLst>
              <a:ext uri="{FF2B5EF4-FFF2-40B4-BE49-F238E27FC236}">
                <a16:creationId xmlns:a16="http://schemas.microsoft.com/office/drawing/2014/main" id="{26C17A6E-E37F-29EF-930E-0F7934A7D224}"/>
              </a:ext>
            </a:extLst>
          </p:cNvPr>
          <p:cNvPicPr>
            <a:picLocks noChangeAspect="1"/>
          </p:cNvPicPr>
          <p:nvPr/>
        </p:nvPicPr>
        <p:blipFill rotWithShape="1">
          <a:blip r:embed="rId3"/>
          <a:srcRect l="32411" r="22466"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EB6FAA3A-267A-00DE-7373-79A10777C841}"/>
              </a:ext>
            </a:extLst>
          </p:cNvPr>
          <p:cNvSpPr>
            <a:spLocks noGrp="1"/>
          </p:cNvSpPr>
          <p:nvPr>
            <p:ph idx="1"/>
          </p:nvPr>
        </p:nvSpPr>
        <p:spPr>
          <a:xfrm>
            <a:off x="4927471" y="2096064"/>
            <a:ext cx="6340085" cy="3695136"/>
          </a:xfrm>
        </p:spPr>
        <p:txBody>
          <a:bodyPr>
            <a:normAutofit/>
          </a:bodyPr>
          <a:lstStyle/>
          <a:p>
            <a:pPr marL="0" indent="0" algn="just">
              <a:lnSpc>
                <a:spcPct val="110000"/>
              </a:lnSpc>
              <a:buNone/>
            </a:pPr>
            <a:r>
              <a:rPr lang="en-US" kern="100" dirty="0">
                <a:effectLst/>
                <a:latin typeface="+mj-lt"/>
                <a:ea typeface="Calibri" panose="020F0502020204030204" pitchFamily="34" charset="0"/>
                <a:cs typeface="Times New Roman" panose="02020603050405020304" pitchFamily="18" charset="0"/>
              </a:rPr>
              <a:t>Digital literacy involves knowledge of how to protect personal information, maintain privacy, and stay safe online. This includes understanding concepts like strong passwords, secure browsing practices, avoiding phishing scams, and protecting against malware and viruses. Digital literacy also covers understanding the implications of sharing personal information online and the importance of privacy settings.</a:t>
            </a:r>
          </a:p>
          <a:p>
            <a:pPr>
              <a:lnSpc>
                <a:spcPct val="110000"/>
              </a:lnSpc>
            </a:pPr>
            <a:endParaRPr lang="en-US" dirty="0">
              <a:latin typeface="+mj-lt"/>
            </a:endParaRPr>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050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2846-D150-1322-CD3F-792E6BCC1AFB}"/>
              </a:ext>
            </a:extLst>
          </p:cNvPr>
          <p:cNvSpPr>
            <a:spLocks noGrp="1"/>
          </p:cNvSpPr>
          <p:nvPr>
            <p:ph type="title"/>
          </p:nvPr>
        </p:nvSpPr>
        <p:spPr>
          <a:xfrm>
            <a:off x="913795" y="567070"/>
            <a:ext cx="10353761" cy="1326321"/>
          </a:xfrm>
        </p:spPr>
        <p:txBody>
          <a:bodyPr>
            <a:normAutofit/>
          </a:bodyPr>
          <a:lstStyle/>
          <a:p>
            <a:r>
              <a:rPr lang="en-US" sz="3200" dirty="0"/>
              <a:t>6C’s of Digital Literacy</a:t>
            </a:r>
          </a:p>
        </p:txBody>
      </p:sp>
      <p:graphicFrame>
        <p:nvGraphicFramePr>
          <p:cNvPr id="4" name="Content Placeholder 4">
            <a:extLst>
              <a:ext uri="{FF2B5EF4-FFF2-40B4-BE49-F238E27FC236}">
                <a16:creationId xmlns:a16="http://schemas.microsoft.com/office/drawing/2014/main" id="{484F1838-15EB-79BF-A31F-6424F056D37D}"/>
              </a:ext>
            </a:extLst>
          </p:cNvPr>
          <p:cNvGraphicFramePr>
            <a:graphicFrameLocks noGrp="1"/>
          </p:cNvGraphicFramePr>
          <p:nvPr>
            <p:ph idx="1"/>
            <p:extLst>
              <p:ext uri="{D42A27DB-BD31-4B8C-83A1-F6EECF244321}">
                <p14:modId xmlns:p14="http://schemas.microsoft.com/office/powerpoint/2010/main" val="759562844"/>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05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F8F8-C3B0-572B-C181-C05BDD5F387D}"/>
              </a:ext>
            </a:extLst>
          </p:cNvPr>
          <p:cNvSpPr>
            <a:spLocks noGrp="1"/>
          </p:cNvSpPr>
          <p:nvPr>
            <p:ph type="title"/>
          </p:nvPr>
        </p:nvSpPr>
        <p:spPr>
          <a:xfrm>
            <a:off x="913795" y="609600"/>
            <a:ext cx="10353761" cy="1326321"/>
          </a:xfrm>
        </p:spPr>
        <p:txBody>
          <a:bodyPr>
            <a:normAutofit/>
          </a:bodyPr>
          <a:lstStyle/>
          <a:p>
            <a:r>
              <a:rPr lang="en-US" dirty="0"/>
              <a:t>Case study</a:t>
            </a:r>
          </a:p>
        </p:txBody>
      </p:sp>
      <p:sp>
        <p:nvSpPr>
          <p:cNvPr id="3" name="Content Placeholder 2">
            <a:extLst>
              <a:ext uri="{FF2B5EF4-FFF2-40B4-BE49-F238E27FC236}">
                <a16:creationId xmlns:a16="http://schemas.microsoft.com/office/drawing/2014/main" id="{7EA2C302-6B12-425A-D49A-B3875B584B3A}"/>
              </a:ext>
            </a:extLst>
          </p:cNvPr>
          <p:cNvSpPr>
            <a:spLocks noGrp="1"/>
          </p:cNvSpPr>
          <p:nvPr>
            <p:ph idx="1"/>
          </p:nvPr>
        </p:nvSpPr>
        <p:spPr>
          <a:xfrm>
            <a:off x="913795" y="2096064"/>
            <a:ext cx="5016860" cy="3695136"/>
          </a:xfrm>
        </p:spPr>
        <p:txBody>
          <a:bodyPr>
            <a:normAutofit/>
          </a:bodyPr>
          <a:lstStyle/>
          <a:p>
            <a:pPr marL="0" indent="0" algn="just">
              <a:buNone/>
            </a:pPr>
            <a:r>
              <a:rPr lang="en-US" dirty="0"/>
              <a:t>In late 2019, Ireland’s first National Digital Experience Survey (INDEX) was conducted. The survey identified that 38% of students had opportunities to review and update their digital skills (National Forum, 2020, p. 63). What about the other 62%? Could the library’s workshops provide a way for students to improve their digital skills?</a:t>
            </a:r>
          </a:p>
        </p:txBody>
      </p:sp>
      <p:pic>
        <p:nvPicPr>
          <p:cNvPr id="5" name="Picture 4" descr="Graph">
            <a:extLst>
              <a:ext uri="{FF2B5EF4-FFF2-40B4-BE49-F238E27FC236}">
                <a16:creationId xmlns:a16="http://schemas.microsoft.com/office/drawing/2014/main" id="{AF1C6578-5DC8-DD84-DA43-94BDC43D0771}"/>
              </a:ext>
            </a:extLst>
          </p:cNvPr>
          <p:cNvPicPr>
            <a:picLocks noChangeAspect="1"/>
          </p:cNvPicPr>
          <p:nvPr/>
        </p:nvPicPr>
        <p:blipFill rotWithShape="1">
          <a:blip r:embed="rId3"/>
          <a:srcRect r="13525" b="2"/>
          <a:stretch/>
        </p:blipFill>
        <p:spPr>
          <a:xfrm>
            <a:off x="6357257" y="2210935"/>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789332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305</TotalTime>
  <Words>687</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Digital Literacy</vt:lpstr>
      <vt:lpstr>What is digital literacy?</vt:lpstr>
      <vt:lpstr>Why does Digital literacy Matter?</vt:lpstr>
      <vt:lpstr>Key components of digital literacy</vt:lpstr>
      <vt:lpstr>Digital citizenship</vt:lpstr>
      <vt:lpstr>Information Literacy</vt:lpstr>
      <vt:lpstr>Privacy &amp; security</vt:lpstr>
      <vt:lpstr>6C’s of Digital Literacy</vt:lpstr>
      <vt:lpstr>Case study</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Literacy</dc:title>
  <dc:creator>02-131222-099</dc:creator>
  <cp:lastModifiedBy>02-131222-099</cp:lastModifiedBy>
  <cp:revision>167</cp:revision>
  <dcterms:created xsi:type="dcterms:W3CDTF">2023-05-17T04:28:02Z</dcterms:created>
  <dcterms:modified xsi:type="dcterms:W3CDTF">2023-05-28T18:20:50Z</dcterms:modified>
</cp:coreProperties>
</file>