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6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7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93EE6-5268-4495-B008-1E6D904DB63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9B49B-2607-4FDC-ACBD-6A6E2FE0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56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86316B-07F6-40C6-AC4B-0A6000D8A969}" type="slidenum">
              <a:rPr lang="en-US" altLang="en-US" sz="1000" b="0"/>
              <a:pPr/>
              <a:t>2</a:t>
            </a:fld>
            <a:endParaRPr lang="en-US" altLang="en-US" sz="1000" b="0"/>
          </a:p>
        </p:txBody>
      </p:sp>
      <p:sp>
        <p:nvSpPr>
          <p:cNvPr id="51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8651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126938-82EB-4751-B558-AC6F1DB40031}" type="slidenum">
              <a:rPr lang="en-US" altLang="en-US" sz="1000" b="0"/>
              <a:pPr/>
              <a:t>17</a:t>
            </a:fld>
            <a:endParaRPr lang="en-US" altLang="en-US" sz="1000" b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03138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BE605-BADD-4FA7-A5FD-202DB4978E24}" type="slidenum">
              <a:rPr lang="en-US" altLang="en-US" sz="1000" b="0"/>
              <a:pPr/>
              <a:t>21</a:t>
            </a:fld>
            <a:endParaRPr lang="en-US" altLang="en-US" sz="1000" b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70286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D10966-EC47-4C2D-9A50-A4422A581613}" type="slidenum">
              <a:rPr lang="en-US" altLang="en-US" sz="1000" b="0"/>
              <a:pPr/>
              <a:t>95</a:t>
            </a:fld>
            <a:endParaRPr lang="en-US" altLang="en-US" sz="1000" b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87419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Bubble sort</a:t>
            </a:r>
          </a:p>
          <a:p>
            <a:r>
              <a:rPr lang="en-US" smtClean="0"/>
              <a:t>Prof </a:t>
            </a:r>
            <a:r>
              <a:rPr lang="en-US" dirty="0" err="1" smtClean="0"/>
              <a:t>Engr.Faiz</a:t>
            </a:r>
            <a:r>
              <a:rPr lang="en-US" dirty="0" smtClean="0"/>
              <a:t> 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haque</a:t>
            </a:r>
            <a:r>
              <a:rPr lang="en-US" dirty="0" smtClean="0"/>
              <a:t> Zeya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65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Items of Interest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772400" cy="4343400"/>
          </a:xfrm>
        </p:spPr>
        <p:txBody>
          <a:bodyPr/>
          <a:lstStyle/>
          <a:p>
            <a:r>
              <a:rPr lang="en-US" altLang="en-US" sz="2800" b="1"/>
              <a:t>Notice that only the largest value is correctly placed</a:t>
            </a:r>
          </a:p>
          <a:p>
            <a:r>
              <a:rPr lang="en-US" altLang="en-US" sz="2800" b="1">
                <a:solidFill>
                  <a:srgbClr val="3333FF"/>
                </a:solidFill>
              </a:rPr>
              <a:t>All other values are still out of order</a:t>
            </a:r>
          </a:p>
          <a:p>
            <a:r>
              <a:rPr lang="en-US" altLang="en-US" sz="2800" b="1"/>
              <a:t>So we need to </a:t>
            </a:r>
            <a:r>
              <a:rPr lang="en-US" altLang="en-US" sz="2800" b="1">
                <a:solidFill>
                  <a:srgbClr val="FF0033"/>
                </a:solidFill>
              </a:rPr>
              <a:t>repeat this process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735264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3744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4762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5800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6910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8064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6040439" y="4754564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77</a:t>
            </a:r>
            <a:endParaRPr lang="en-US" altLang="en-US" b="0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4954589" y="4767264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12</a:t>
            </a:r>
            <a:endParaRPr lang="en-US" altLang="en-US" b="0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3868739" y="4767264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35</a:t>
            </a:r>
            <a:endParaRPr lang="en-US" altLang="en-US" b="0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2900364" y="4781551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42</a:t>
            </a:r>
            <a:endParaRPr lang="en-US" altLang="en-US" b="0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7083425" y="4752976"/>
            <a:ext cx="52738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  5</a:t>
            </a: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3048001" y="4132264"/>
            <a:ext cx="580287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1          2          3          4            5            6</a:t>
            </a:r>
            <a:endParaRPr lang="en-US" altLang="en-US" b="0"/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8077201" y="4584701"/>
            <a:ext cx="1152525" cy="708025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3333FF"/>
                </a:solidFill>
              </a:rPr>
              <a:t>101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3514725" y="55245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</a:rPr>
              <a:t>Largest value correctly placed</a:t>
            </a:r>
          </a:p>
        </p:txBody>
      </p:sp>
    </p:spTree>
    <p:extLst>
      <p:ext uri="{BB962C8B-B14F-4D97-AF65-F5344CB8AC3E}">
        <p14:creationId xmlns:p14="http://schemas.microsoft.com/office/powerpoint/2010/main" val="3382905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1"/>
            <a:ext cx="7772400" cy="68421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Repeat “Bubble Up” How Many Times?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1" y="1504950"/>
            <a:ext cx="7248525" cy="45910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b="1"/>
              <a:t>If we have N elements…</a:t>
            </a:r>
          </a:p>
          <a:p>
            <a:pPr>
              <a:lnSpc>
                <a:spcPct val="90000"/>
              </a:lnSpc>
            </a:pPr>
            <a:endParaRPr lang="en-US" altLang="en-US" sz="2800" b="1"/>
          </a:p>
          <a:p>
            <a:pPr>
              <a:lnSpc>
                <a:spcPct val="90000"/>
              </a:lnSpc>
            </a:pPr>
            <a:r>
              <a:rPr lang="en-US" altLang="en-US" sz="2800" b="1"/>
              <a:t>And if each time we bubble an element, we place it in its correct location…</a:t>
            </a:r>
          </a:p>
          <a:p>
            <a:pPr>
              <a:lnSpc>
                <a:spcPct val="90000"/>
              </a:lnSpc>
            </a:pPr>
            <a:endParaRPr lang="en-US" altLang="en-US" sz="2800" b="1"/>
          </a:p>
          <a:p>
            <a:pPr>
              <a:lnSpc>
                <a:spcPct val="90000"/>
              </a:lnSpc>
            </a:pPr>
            <a:r>
              <a:rPr lang="en-US" altLang="en-US" sz="2800" b="1"/>
              <a:t>Then we </a:t>
            </a:r>
            <a:r>
              <a:rPr lang="en-US" altLang="en-US" sz="2800" b="1">
                <a:solidFill>
                  <a:srgbClr val="3333FF"/>
                </a:solidFill>
              </a:rPr>
              <a:t>repeat the “bubble up” process N – 1 times.</a:t>
            </a:r>
          </a:p>
          <a:p>
            <a:pPr>
              <a:lnSpc>
                <a:spcPct val="90000"/>
              </a:lnSpc>
            </a:pPr>
            <a:endParaRPr lang="en-US" altLang="en-US" sz="2800" b="1">
              <a:solidFill>
                <a:srgbClr val="3333FF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 b="1"/>
              <a:t>This </a:t>
            </a:r>
            <a:r>
              <a:rPr lang="en-US" altLang="en-US" sz="2800" b="1">
                <a:solidFill>
                  <a:srgbClr val="3333FF"/>
                </a:solidFill>
              </a:rPr>
              <a:t>guarantees we’ll correctly </a:t>
            </a:r>
            <a:br>
              <a:rPr lang="en-US" altLang="en-US" sz="2800" b="1">
                <a:solidFill>
                  <a:srgbClr val="3333FF"/>
                </a:solidFill>
              </a:rPr>
            </a:br>
            <a:r>
              <a:rPr lang="en-US" altLang="en-US" sz="2800" b="1">
                <a:solidFill>
                  <a:srgbClr val="3333FF"/>
                </a:solidFill>
              </a:rPr>
              <a:t>place all N elements.</a:t>
            </a:r>
          </a:p>
        </p:txBody>
      </p:sp>
    </p:spTree>
    <p:extLst>
      <p:ext uri="{BB962C8B-B14F-4D97-AF65-F5344CB8AC3E}">
        <p14:creationId xmlns:p14="http://schemas.microsoft.com/office/powerpoint/2010/main" val="656555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The “Bubble sort”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556932"/>
            <a:ext cx="919330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37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“Bubbling” All the Elements</a:t>
            </a:r>
          </a:p>
        </p:txBody>
      </p:sp>
      <p:grpSp>
        <p:nvGrpSpPr>
          <p:cNvPr id="18435" name="Group 71"/>
          <p:cNvGrpSpPr>
            <a:grpSpLocks/>
          </p:cNvGrpSpPr>
          <p:nvPr/>
        </p:nvGrpSpPr>
        <p:grpSpPr bwMode="auto">
          <a:xfrm>
            <a:off x="3025776" y="1717677"/>
            <a:ext cx="6518275" cy="887413"/>
            <a:chOff x="644" y="1072"/>
            <a:chExt cx="4106" cy="559"/>
          </a:xfrm>
        </p:grpSpPr>
        <p:sp>
          <p:nvSpPr>
            <p:cNvPr id="18495" name="Rectangle 4"/>
            <p:cNvSpPr>
              <a:spLocks noChangeArrowheads="1"/>
            </p:cNvSpPr>
            <p:nvPr/>
          </p:nvSpPr>
          <p:spPr bwMode="auto">
            <a:xfrm>
              <a:off x="644" y="1332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96" name="Line 5"/>
            <p:cNvSpPr>
              <a:spLocks noChangeShapeType="1"/>
            </p:cNvSpPr>
            <p:nvPr/>
          </p:nvSpPr>
          <p:spPr bwMode="auto">
            <a:xfrm>
              <a:off x="1280" y="1330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7" name="Line 6"/>
            <p:cNvSpPr>
              <a:spLocks noChangeShapeType="1"/>
            </p:cNvSpPr>
            <p:nvPr/>
          </p:nvSpPr>
          <p:spPr bwMode="auto">
            <a:xfrm>
              <a:off x="1921" y="1330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8" name="Line 7"/>
            <p:cNvSpPr>
              <a:spLocks noChangeShapeType="1"/>
            </p:cNvSpPr>
            <p:nvPr/>
          </p:nvSpPr>
          <p:spPr bwMode="auto">
            <a:xfrm>
              <a:off x="2575" y="1330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9" name="Line 8"/>
            <p:cNvSpPr>
              <a:spLocks noChangeShapeType="1"/>
            </p:cNvSpPr>
            <p:nvPr/>
          </p:nvSpPr>
          <p:spPr bwMode="auto">
            <a:xfrm>
              <a:off x="3274" y="1330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0" name="Line 9"/>
            <p:cNvSpPr>
              <a:spLocks noChangeShapeType="1"/>
            </p:cNvSpPr>
            <p:nvPr/>
          </p:nvSpPr>
          <p:spPr bwMode="auto">
            <a:xfrm>
              <a:off x="4001" y="1335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1" name="Rectangle 10"/>
            <p:cNvSpPr>
              <a:spLocks noChangeArrowheads="1"/>
            </p:cNvSpPr>
            <p:nvPr/>
          </p:nvSpPr>
          <p:spPr bwMode="auto">
            <a:xfrm>
              <a:off x="2726" y="1335"/>
              <a:ext cx="3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77</a:t>
              </a:r>
              <a:endParaRPr lang="en-US" altLang="en-US" b="0"/>
            </a:p>
          </p:txBody>
        </p:sp>
        <p:sp>
          <p:nvSpPr>
            <p:cNvPr id="18502" name="Rectangle 11"/>
            <p:cNvSpPr>
              <a:spLocks noChangeArrowheads="1"/>
            </p:cNvSpPr>
            <p:nvPr/>
          </p:nvSpPr>
          <p:spPr bwMode="auto">
            <a:xfrm>
              <a:off x="2042" y="1340"/>
              <a:ext cx="3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12</a:t>
              </a:r>
              <a:endParaRPr lang="en-US" altLang="en-US" b="0"/>
            </a:p>
          </p:txBody>
        </p:sp>
        <p:sp>
          <p:nvSpPr>
            <p:cNvPr id="18503" name="Rectangle 12"/>
            <p:cNvSpPr>
              <a:spLocks noChangeArrowheads="1"/>
            </p:cNvSpPr>
            <p:nvPr/>
          </p:nvSpPr>
          <p:spPr bwMode="auto">
            <a:xfrm>
              <a:off x="1358" y="1340"/>
              <a:ext cx="3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35</a:t>
              </a:r>
              <a:endParaRPr lang="en-US" altLang="en-US" b="0"/>
            </a:p>
          </p:txBody>
        </p:sp>
        <p:sp>
          <p:nvSpPr>
            <p:cNvPr id="18504" name="Rectangle 13"/>
            <p:cNvSpPr>
              <a:spLocks noChangeArrowheads="1"/>
            </p:cNvSpPr>
            <p:nvPr/>
          </p:nvSpPr>
          <p:spPr bwMode="auto">
            <a:xfrm>
              <a:off x="748" y="1337"/>
              <a:ext cx="3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42</a:t>
              </a:r>
              <a:endParaRPr lang="en-US" altLang="en-US" b="0"/>
            </a:p>
          </p:txBody>
        </p:sp>
        <p:sp>
          <p:nvSpPr>
            <p:cNvPr id="18505" name="Rectangle 14"/>
            <p:cNvSpPr>
              <a:spLocks noChangeArrowheads="1"/>
            </p:cNvSpPr>
            <p:nvPr/>
          </p:nvSpPr>
          <p:spPr bwMode="auto">
            <a:xfrm>
              <a:off x="3383" y="1335"/>
              <a:ext cx="3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 5</a:t>
              </a:r>
            </a:p>
          </p:txBody>
        </p:sp>
        <p:sp>
          <p:nvSpPr>
            <p:cNvPr id="18506" name="Rectangle 15"/>
            <p:cNvSpPr>
              <a:spLocks noChangeArrowheads="1"/>
            </p:cNvSpPr>
            <p:nvPr/>
          </p:nvSpPr>
          <p:spPr bwMode="auto">
            <a:xfrm>
              <a:off x="841" y="1072"/>
              <a:ext cx="36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1          2          3          4            5            6</a:t>
              </a:r>
              <a:endParaRPr lang="en-US" altLang="en-US" b="0"/>
            </a:p>
          </p:txBody>
        </p:sp>
        <p:sp>
          <p:nvSpPr>
            <p:cNvPr id="18507" name="Rectangle 18"/>
            <p:cNvSpPr>
              <a:spLocks noChangeArrowheads="1"/>
            </p:cNvSpPr>
            <p:nvPr/>
          </p:nvSpPr>
          <p:spPr bwMode="auto">
            <a:xfrm>
              <a:off x="4132" y="1335"/>
              <a:ext cx="4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220232" name="Group 72"/>
          <p:cNvGrpSpPr>
            <a:grpSpLocks/>
          </p:cNvGrpSpPr>
          <p:nvPr/>
        </p:nvGrpSpPr>
        <p:grpSpPr bwMode="auto">
          <a:xfrm>
            <a:off x="3021014" y="2636840"/>
            <a:ext cx="6518275" cy="887413"/>
            <a:chOff x="641" y="1651"/>
            <a:chExt cx="4106" cy="559"/>
          </a:xfrm>
        </p:grpSpPr>
        <p:sp>
          <p:nvSpPr>
            <p:cNvPr id="18482" name="Rectangle 19"/>
            <p:cNvSpPr>
              <a:spLocks noChangeArrowheads="1"/>
            </p:cNvSpPr>
            <p:nvPr/>
          </p:nvSpPr>
          <p:spPr bwMode="auto">
            <a:xfrm>
              <a:off x="641" y="191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83" name="Line 20"/>
            <p:cNvSpPr>
              <a:spLocks noChangeShapeType="1"/>
            </p:cNvSpPr>
            <p:nvPr/>
          </p:nvSpPr>
          <p:spPr bwMode="auto">
            <a:xfrm>
              <a:off x="1277" y="190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4" name="Line 21"/>
            <p:cNvSpPr>
              <a:spLocks noChangeShapeType="1"/>
            </p:cNvSpPr>
            <p:nvPr/>
          </p:nvSpPr>
          <p:spPr bwMode="auto">
            <a:xfrm>
              <a:off x="1918" y="190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5" name="Line 22"/>
            <p:cNvSpPr>
              <a:spLocks noChangeShapeType="1"/>
            </p:cNvSpPr>
            <p:nvPr/>
          </p:nvSpPr>
          <p:spPr bwMode="auto">
            <a:xfrm>
              <a:off x="2572" y="190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6" name="Line 23"/>
            <p:cNvSpPr>
              <a:spLocks noChangeShapeType="1"/>
            </p:cNvSpPr>
            <p:nvPr/>
          </p:nvSpPr>
          <p:spPr bwMode="auto">
            <a:xfrm>
              <a:off x="3271" y="190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7" name="Line 24"/>
            <p:cNvSpPr>
              <a:spLocks noChangeShapeType="1"/>
            </p:cNvSpPr>
            <p:nvPr/>
          </p:nvSpPr>
          <p:spPr bwMode="auto">
            <a:xfrm>
              <a:off x="3998" y="191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8" name="Rectangle 25"/>
            <p:cNvSpPr>
              <a:spLocks noChangeArrowheads="1"/>
            </p:cNvSpPr>
            <p:nvPr/>
          </p:nvSpPr>
          <p:spPr bwMode="auto">
            <a:xfrm>
              <a:off x="2723" y="1914"/>
              <a:ext cx="27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5</a:t>
              </a:r>
              <a:endParaRPr lang="en-US" altLang="en-US" b="0"/>
            </a:p>
          </p:txBody>
        </p:sp>
        <p:sp>
          <p:nvSpPr>
            <p:cNvPr id="18489" name="Rectangle 26"/>
            <p:cNvSpPr>
              <a:spLocks noChangeArrowheads="1"/>
            </p:cNvSpPr>
            <p:nvPr/>
          </p:nvSpPr>
          <p:spPr bwMode="auto">
            <a:xfrm>
              <a:off x="2039" y="1919"/>
              <a:ext cx="3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42</a:t>
              </a:r>
              <a:endParaRPr lang="en-US" altLang="en-US" b="0"/>
            </a:p>
          </p:txBody>
        </p:sp>
        <p:sp>
          <p:nvSpPr>
            <p:cNvPr id="18490" name="Rectangle 27"/>
            <p:cNvSpPr>
              <a:spLocks noChangeArrowheads="1"/>
            </p:cNvSpPr>
            <p:nvPr/>
          </p:nvSpPr>
          <p:spPr bwMode="auto">
            <a:xfrm>
              <a:off x="1355" y="1919"/>
              <a:ext cx="3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12</a:t>
              </a:r>
              <a:endParaRPr lang="en-US" altLang="en-US" b="0"/>
            </a:p>
          </p:txBody>
        </p:sp>
        <p:sp>
          <p:nvSpPr>
            <p:cNvPr id="18491" name="Rectangle 28"/>
            <p:cNvSpPr>
              <a:spLocks noChangeArrowheads="1"/>
            </p:cNvSpPr>
            <p:nvPr/>
          </p:nvSpPr>
          <p:spPr bwMode="auto">
            <a:xfrm>
              <a:off x="745" y="1916"/>
              <a:ext cx="3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35</a:t>
              </a:r>
              <a:endParaRPr lang="en-US" altLang="en-US" b="0"/>
            </a:p>
          </p:txBody>
        </p:sp>
        <p:sp>
          <p:nvSpPr>
            <p:cNvPr id="18492" name="Rectangle 29"/>
            <p:cNvSpPr>
              <a:spLocks noChangeArrowheads="1"/>
            </p:cNvSpPr>
            <p:nvPr/>
          </p:nvSpPr>
          <p:spPr bwMode="auto">
            <a:xfrm>
              <a:off x="3380" y="1914"/>
              <a:ext cx="3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18493" name="Rectangle 30"/>
            <p:cNvSpPr>
              <a:spLocks noChangeArrowheads="1"/>
            </p:cNvSpPr>
            <p:nvPr/>
          </p:nvSpPr>
          <p:spPr bwMode="auto">
            <a:xfrm>
              <a:off x="838" y="1651"/>
              <a:ext cx="36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1          2          3          4            5            6</a:t>
              </a:r>
              <a:endParaRPr lang="en-US" altLang="en-US" b="0"/>
            </a:p>
          </p:txBody>
        </p:sp>
        <p:sp>
          <p:nvSpPr>
            <p:cNvPr id="18494" name="Rectangle 31"/>
            <p:cNvSpPr>
              <a:spLocks noChangeArrowheads="1"/>
            </p:cNvSpPr>
            <p:nvPr/>
          </p:nvSpPr>
          <p:spPr bwMode="auto">
            <a:xfrm>
              <a:off x="4129" y="1914"/>
              <a:ext cx="4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220233" name="Group 73"/>
          <p:cNvGrpSpPr>
            <a:grpSpLocks/>
          </p:cNvGrpSpPr>
          <p:nvPr/>
        </p:nvGrpSpPr>
        <p:grpSpPr bwMode="auto">
          <a:xfrm>
            <a:off x="3025776" y="3548066"/>
            <a:ext cx="6518275" cy="887413"/>
            <a:chOff x="644" y="2225"/>
            <a:chExt cx="4106" cy="559"/>
          </a:xfrm>
        </p:grpSpPr>
        <p:sp>
          <p:nvSpPr>
            <p:cNvPr id="18469" name="Rectangle 32"/>
            <p:cNvSpPr>
              <a:spLocks noChangeArrowheads="1"/>
            </p:cNvSpPr>
            <p:nvPr/>
          </p:nvSpPr>
          <p:spPr bwMode="auto">
            <a:xfrm>
              <a:off x="644" y="2485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70" name="Line 33"/>
            <p:cNvSpPr>
              <a:spLocks noChangeShapeType="1"/>
            </p:cNvSpPr>
            <p:nvPr/>
          </p:nvSpPr>
          <p:spPr bwMode="auto">
            <a:xfrm>
              <a:off x="1280" y="2483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Line 34"/>
            <p:cNvSpPr>
              <a:spLocks noChangeShapeType="1"/>
            </p:cNvSpPr>
            <p:nvPr/>
          </p:nvSpPr>
          <p:spPr bwMode="auto">
            <a:xfrm>
              <a:off x="1921" y="2483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2" name="Line 35"/>
            <p:cNvSpPr>
              <a:spLocks noChangeShapeType="1"/>
            </p:cNvSpPr>
            <p:nvPr/>
          </p:nvSpPr>
          <p:spPr bwMode="auto">
            <a:xfrm>
              <a:off x="2575" y="2483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" name="Line 36"/>
            <p:cNvSpPr>
              <a:spLocks noChangeShapeType="1"/>
            </p:cNvSpPr>
            <p:nvPr/>
          </p:nvSpPr>
          <p:spPr bwMode="auto">
            <a:xfrm>
              <a:off x="3274" y="2483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4" name="Line 37"/>
            <p:cNvSpPr>
              <a:spLocks noChangeShapeType="1"/>
            </p:cNvSpPr>
            <p:nvPr/>
          </p:nvSpPr>
          <p:spPr bwMode="auto">
            <a:xfrm>
              <a:off x="4001" y="2488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5" name="Rectangle 38"/>
            <p:cNvSpPr>
              <a:spLocks noChangeArrowheads="1"/>
            </p:cNvSpPr>
            <p:nvPr/>
          </p:nvSpPr>
          <p:spPr bwMode="auto">
            <a:xfrm>
              <a:off x="2726" y="2488"/>
              <a:ext cx="3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FF0033"/>
                  </a:solidFill>
                </a:rPr>
                <a:t>42</a:t>
              </a:r>
              <a:endParaRPr lang="en-US" altLang="en-US" b="0">
                <a:solidFill>
                  <a:srgbClr val="FF0033"/>
                </a:solidFill>
              </a:endParaRPr>
            </a:p>
          </p:txBody>
        </p:sp>
        <p:sp>
          <p:nvSpPr>
            <p:cNvPr id="18476" name="Rectangle 39"/>
            <p:cNvSpPr>
              <a:spLocks noChangeArrowheads="1"/>
            </p:cNvSpPr>
            <p:nvPr/>
          </p:nvSpPr>
          <p:spPr bwMode="auto">
            <a:xfrm>
              <a:off x="2042" y="2493"/>
              <a:ext cx="27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5</a:t>
              </a:r>
              <a:endParaRPr lang="en-US" altLang="en-US" b="0"/>
            </a:p>
          </p:txBody>
        </p:sp>
        <p:sp>
          <p:nvSpPr>
            <p:cNvPr id="18477" name="Rectangle 40"/>
            <p:cNvSpPr>
              <a:spLocks noChangeArrowheads="1"/>
            </p:cNvSpPr>
            <p:nvPr/>
          </p:nvSpPr>
          <p:spPr bwMode="auto">
            <a:xfrm>
              <a:off x="1358" y="2493"/>
              <a:ext cx="3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35</a:t>
              </a:r>
              <a:endParaRPr lang="en-US" altLang="en-US" b="0"/>
            </a:p>
          </p:txBody>
        </p:sp>
        <p:sp>
          <p:nvSpPr>
            <p:cNvPr id="18478" name="Rectangle 41"/>
            <p:cNvSpPr>
              <a:spLocks noChangeArrowheads="1"/>
            </p:cNvSpPr>
            <p:nvPr/>
          </p:nvSpPr>
          <p:spPr bwMode="auto">
            <a:xfrm>
              <a:off x="748" y="2490"/>
              <a:ext cx="3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12</a:t>
              </a:r>
              <a:endParaRPr lang="en-US" altLang="en-US" b="0"/>
            </a:p>
          </p:txBody>
        </p:sp>
        <p:sp>
          <p:nvSpPr>
            <p:cNvPr id="18479" name="Rectangle 42"/>
            <p:cNvSpPr>
              <a:spLocks noChangeArrowheads="1"/>
            </p:cNvSpPr>
            <p:nvPr/>
          </p:nvSpPr>
          <p:spPr bwMode="auto">
            <a:xfrm>
              <a:off x="3383" y="2488"/>
              <a:ext cx="3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18480" name="Rectangle 43"/>
            <p:cNvSpPr>
              <a:spLocks noChangeArrowheads="1"/>
            </p:cNvSpPr>
            <p:nvPr/>
          </p:nvSpPr>
          <p:spPr bwMode="auto">
            <a:xfrm>
              <a:off x="841" y="2225"/>
              <a:ext cx="36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1          2          3          4            5            6</a:t>
              </a:r>
              <a:endParaRPr lang="en-US" altLang="en-US" b="0"/>
            </a:p>
          </p:txBody>
        </p:sp>
        <p:sp>
          <p:nvSpPr>
            <p:cNvPr id="18481" name="Rectangle 44"/>
            <p:cNvSpPr>
              <a:spLocks noChangeArrowheads="1"/>
            </p:cNvSpPr>
            <p:nvPr/>
          </p:nvSpPr>
          <p:spPr bwMode="auto">
            <a:xfrm>
              <a:off x="4132" y="2488"/>
              <a:ext cx="4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220234" name="Group 74"/>
          <p:cNvGrpSpPr>
            <a:grpSpLocks/>
          </p:cNvGrpSpPr>
          <p:nvPr/>
        </p:nvGrpSpPr>
        <p:grpSpPr bwMode="auto">
          <a:xfrm>
            <a:off x="3021014" y="4430716"/>
            <a:ext cx="6518275" cy="887413"/>
            <a:chOff x="641" y="2781"/>
            <a:chExt cx="4106" cy="559"/>
          </a:xfrm>
        </p:grpSpPr>
        <p:sp>
          <p:nvSpPr>
            <p:cNvPr id="18456" name="Rectangle 45"/>
            <p:cNvSpPr>
              <a:spLocks noChangeArrowheads="1"/>
            </p:cNvSpPr>
            <p:nvPr/>
          </p:nvSpPr>
          <p:spPr bwMode="auto">
            <a:xfrm>
              <a:off x="641" y="304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57" name="Line 46"/>
            <p:cNvSpPr>
              <a:spLocks noChangeShapeType="1"/>
            </p:cNvSpPr>
            <p:nvPr/>
          </p:nvSpPr>
          <p:spPr bwMode="auto">
            <a:xfrm>
              <a:off x="1277" y="303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Line 47"/>
            <p:cNvSpPr>
              <a:spLocks noChangeShapeType="1"/>
            </p:cNvSpPr>
            <p:nvPr/>
          </p:nvSpPr>
          <p:spPr bwMode="auto">
            <a:xfrm>
              <a:off x="1918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Line 48"/>
            <p:cNvSpPr>
              <a:spLocks noChangeShapeType="1"/>
            </p:cNvSpPr>
            <p:nvPr/>
          </p:nvSpPr>
          <p:spPr bwMode="auto">
            <a:xfrm>
              <a:off x="2572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Line 49"/>
            <p:cNvSpPr>
              <a:spLocks noChangeShapeType="1"/>
            </p:cNvSpPr>
            <p:nvPr/>
          </p:nvSpPr>
          <p:spPr bwMode="auto">
            <a:xfrm>
              <a:off x="3271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Line 50"/>
            <p:cNvSpPr>
              <a:spLocks noChangeShapeType="1"/>
            </p:cNvSpPr>
            <p:nvPr/>
          </p:nvSpPr>
          <p:spPr bwMode="auto">
            <a:xfrm>
              <a:off x="3998" y="304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Rectangle 51"/>
            <p:cNvSpPr>
              <a:spLocks noChangeArrowheads="1"/>
            </p:cNvSpPr>
            <p:nvPr/>
          </p:nvSpPr>
          <p:spPr bwMode="auto">
            <a:xfrm>
              <a:off x="2723" y="3044"/>
              <a:ext cx="3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FF0033"/>
                  </a:solidFill>
                </a:rPr>
                <a:t>42</a:t>
              </a:r>
              <a:endParaRPr lang="en-US" altLang="en-US" b="0">
                <a:solidFill>
                  <a:srgbClr val="FF0033"/>
                </a:solidFill>
              </a:endParaRPr>
            </a:p>
          </p:txBody>
        </p:sp>
        <p:sp>
          <p:nvSpPr>
            <p:cNvPr id="18463" name="Rectangle 52"/>
            <p:cNvSpPr>
              <a:spLocks noChangeArrowheads="1"/>
            </p:cNvSpPr>
            <p:nvPr/>
          </p:nvSpPr>
          <p:spPr bwMode="auto">
            <a:xfrm>
              <a:off x="2039" y="3049"/>
              <a:ext cx="3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35</a:t>
              </a:r>
              <a:endParaRPr lang="en-US" altLang="en-US" b="0">
                <a:solidFill>
                  <a:srgbClr val="FF0033"/>
                </a:solidFill>
              </a:endParaRPr>
            </a:p>
          </p:txBody>
        </p:sp>
        <p:sp>
          <p:nvSpPr>
            <p:cNvPr id="18464" name="Rectangle 53"/>
            <p:cNvSpPr>
              <a:spLocks noChangeArrowheads="1"/>
            </p:cNvSpPr>
            <p:nvPr/>
          </p:nvSpPr>
          <p:spPr bwMode="auto">
            <a:xfrm>
              <a:off x="1355" y="3049"/>
              <a:ext cx="3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 5</a:t>
              </a:r>
              <a:endParaRPr lang="en-US" altLang="en-US" b="0"/>
            </a:p>
          </p:txBody>
        </p:sp>
        <p:sp>
          <p:nvSpPr>
            <p:cNvPr id="18465" name="Rectangle 54"/>
            <p:cNvSpPr>
              <a:spLocks noChangeArrowheads="1"/>
            </p:cNvSpPr>
            <p:nvPr/>
          </p:nvSpPr>
          <p:spPr bwMode="auto">
            <a:xfrm>
              <a:off x="745" y="3046"/>
              <a:ext cx="3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12</a:t>
              </a:r>
              <a:endParaRPr lang="en-US" altLang="en-US" b="0"/>
            </a:p>
          </p:txBody>
        </p:sp>
        <p:sp>
          <p:nvSpPr>
            <p:cNvPr id="18466" name="Rectangle 55"/>
            <p:cNvSpPr>
              <a:spLocks noChangeArrowheads="1"/>
            </p:cNvSpPr>
            <p:nvPr/>
          </p:nvSpPr>
          <p:spPr bwMode="auto">
            <a:xfrm>
              <a:off x="3380" y="3044"/>
              <a:ext cx="3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18467" name="Rectangle 56"/>
            <p:cNvSpPr>
              <a:spLocks noChangeArrowheads="1"/>
            </p:cNvSpPr>
            <p:nvPr/>
          </p:nvSpPr>
          <p:spPr bwMode="auto">
            <a:xfrm>
              <a:off x="838" y="2781"/>
              <a:ext cx="36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1          2          3          4            5            6</a:t>
              </a:r>
              <a:endParaRPr lang="en-US" altLang="en-US" b="0"/>
            </a:p>
          </p:txBody>
        </p:sp>
        <p:sp>
          <p:nvSpPr>
            <p:cNvPr id="18468" name="Rectangle 57"/>
            <p:cNvSpPr>
              <a:spLocks noChangeArrowheads="1"/>
            </p:cNvSpPr>
            <p:nvPr/>
          </p:nvSpPr>
          <p:spPr bwMode="auto">
            <a:xfrm>
              <a:off x="4129" y="3044"/>
              <a:ext cx="4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220235" name="Group 75"/>
          <p:cNvGrpSpPr>
            <a:grpSpLocks/>
          </p:cNvGrpSpPr>
          <p:nvPr/>
        </p:nvGrpSpPr>
        <p:grpSpPr bwMode="auto">
          <a:xfrm>
            <a:off x="3021014" y="5351467"/>
            <a:ext cx="6518275" cy="887413"/>
            <a:chOff x="641" y="3361"/>
            <a:chExt cx="4106" cy="559"/>
          </a:xfrm>
        </p:grpSpPr>
        <p:sp>
          <p:nvSpPr>
            <p:cNvPr id="18443" name="Rectangle 58"/>
            <p:cNvSpPr>
              <a:spLocks noChangeArrowheads="1"/>
            </p:cNvSpPr>
            <p:nvPr/>
          </p:nvSpPr>
          <p:spPr bwMode="auto">
            <a:xfrm>
              <a:off x="641" y="362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4" name="Line 59"/>
            <p:cNvSpPr>
              <a:spLocks noChangeShapeType="1"/>
            </p:cNvSpPr>
            <p:nvPr/>
          </p:nvSpPr>
          <p:spPr bwMode="auto">
            <a:xfrm>
              <a:off x="1277" y="361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Line 60"/>
            <p:cNvSpPr>
              <a:spLocks noChangeShapeType="1"/>
            </p:cNvSpPr>
            <p:nvPr/>
          </p:nvSpPr>
          <p:spPr bwMode="auto">
            <a:xfrm>
              <a:off x="1918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Line 61"/>
            <p:cNvSpPr>
              <a:spLocks noChangeShapeType="1"/>
            </p:cNvSpPr>
            <p:nvPr/>
          </p:nvSpPr>
          <p:spPr bwMode="auto">
            <a:xfrm>
              <a:off x="2572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Line 62"/>
            <p:cNvSpPr>
              <a:spLocks noChangeShapeType="1"/>
            </p:cNvSpPr>
            <p:nvPr/>
          </p:nvSpPr>
          <p:spPr bwMode="auto">
            <a:xfrm>
              <a:off x="3271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Line 63"/>
            <p:cNvSpPr>
              <a:spLocks noChangeShapeType="1"/>
            </p:cNvSpPr>
            <p:nvPr/>
          </p:nvSpPr>
          <p:spPr bwMode="auto">
            <a:xfrm>
              <a:off x="3998" y="362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Rectangle 64"/>
            <p:cNvSpPr>
              <a:spLocks noChangeArrowheads="1"/>
            </p:cNvSpPr>
            <p:nvPr/>
          </p:nvSpPr>
          <p:spPr bwMode="auto">
            <a:xfrm>
              <a:off x="2723" y="3624"/>
              <a:ext cx="3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FF0033"/>
                  </a:solidFill>
                </a:rPr>
                <a:t>42</a:t>
              </a:r>
              <a:endParaRPr lang="en-US" altLang="en-US" b="0">
                <a:solidFill>
                  <a:srgbClr val="FF0033"/>
                </a:solidFill>
              </a:endParaRPr>
            </a:p>
          </p:txBody>
        </p:sp>
        <p:sp>
          <p:nvSpPr>
            <p:cNvPr id="18450" name="Rectangle 65"/>
            <p:cNvSpPr>
              <a:spLocks noChangeArrowheads="1"/>
            </p:cNvSpPr>
            <p:nvPr/>
          </p:nvSpPr>
          <p:spPr bwMode="auto">
            <a:xfrm>
              <a:off x="2039" y="3629"/>
              <a:ext cx="3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35</a:t>
              </a:r>
              <a:endParaRPr lang="en-US" altLang="en-US" b="0">
                <a:solidFill>
                  <a:srgbClr val="FF0033"/>
                </a:solidFill>
              </a:endParaRPr>
            </a:p>
          </p:txBody>
        </p:sp>
        <p:sp>
          <p:nvSpPr>
            <p:cNvPr id="18451" name="Rectangle 66"/>
            <p:cNvSpPr>
              <a:spLocks noChangeArrowheads="1"/>
            </p:cNvSpPr>
            <p:nvPr/>
          </p:nvSpPr>
          <p:spPr bwMode="auto">
            <a:xfrm>
              <a:off x="1355" y="3629"/>
              <a:ext cx="3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12</a:t>
              </a:r>
              <a:endParaRPr lang="en-US" altLang="en-US" b="0">
                <a:solidFill>
                  <a:srgbClr val="FF0033"/>
                </a:solidFill>
              </a:endParaRPr>
            </a:p>
          </p:txBody>
        </p:sp>
        <p:sp>
          <p:nvSpPr>
            <p:cNvPr id="18452" name="Rectangle 67"/>
            <p:cNvSpPr>
              <a:spLocks noChangeArrowheads="1"/>
            </p:cNvSpPr>
            <p:nvPr/>
          </p:nvSpPr>
          <p:spPr bwMode="auto">
            <a:xfrm>
              <a:off x="745" y="3626"/>
              <a:ext cx="27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</a:t>
              </a:r>
              <a:r>
                <a:rPr lang="en-US" altLang="en-US">
                  <a:solidFill>
                    <a:srgbClr val="3333FF"/>
                  </a:solidFill>
                </a:rPr>
                <a:t>5</a:t>
              </a:r>
              <a:endParaRPr lang="en-US" altLang="en-US" b="0">
                <a:solidFill>
                  <a:srgbClr val="3333FF"/>
                </a:solidFill>
              </a:endParaRPr>
            </a:p>
          </p:txBody>
        </p:sp>
        <p:sp>
          <p:nvSpPr>
            <p:cNvPr id="18453" name="Rectangle 68"/>
            <p:cNvSpPr>
              <a:spLocks noChangeArrowheads="1"/>
            </p:cNvSpPr>
            <p:nvPr/>
          </p:nvSpPr>
          <p:spPr bwMode="auto">
            <a:xfrm>
              <a:off x="3380" y="3624"/>
              <a:ext cx="3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18454" name="Rectangle 69"/>
            <p:cNvSpPr>
              <a:spLocks noChangeArrowheads="1"/>
            </p:cNvSpPr>
            <p:nvPr/>
          </p:nvSpPr>
          <p:spPr bwMode="auto">
            <a:xfrm>
              <a:off x="838" y="3361"/>
              <a:ext cx="36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1          2          3          4            5            6</a:t>
              </a:r>
              <a:endParaRPr lang="en-US" altLang="en-US" b="0"/>
            </a:p>
          </p:txBody>
        </p:sp>
        <p:sp>
          <p:nvSpPr>
            <p:cNvPr id="18455" name="Rectangle 70"/>
            <p:cNvSpPr>
              <a:spLocks noChangeArrowheads="1"/>
            </p:cNvSpPr>
            <p:nvPr/>
          </p:nvSpPr>
          <p:spPr bwMode="auto">
            <a:xfrm>
              <a:off x="4129" y="3624"/>
              <a:ext cx="4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220238" name="Group 78"/>
          <p:cNvGrpSpPr>
            <a:grpSpLocks/>
          </p:cNvGrpSpPr>
          <p:nvPr/>
        </p:nvGrpSpPr>
        <p:grpSpPr bwMode="auto">
          <a:xfrm>
            <a:off x="1881189" y="2143126"/>
            <a:ext cx="1011237" cy="4106863"/>
            <a:chOff x="225" y="1350"/>
            <a:chExt cx="637" cy="2587"/>
          </a:xfrm>
        </p:grpSpPr>
        <p:sp>
          <p:nvSpPr>
            <p:cNvPr id="18441" name="AutoShape 76"/>
            <p:cNvSpPr>
              <a:spLocks/>
            </p:cNvSpPr>
            <p:nvPr/>
          </p:nvSpPr>
          <p:spPr bwMode="auto">
            <a:xfrm>
              <a:off x="477" y="1350"/>
              <a:ext cx="385" cy="2587"/>
            </a:xfrm>
            <a:prstGeom prst="leftBrace">
              <a:avLst>
                <a:gd name="adj1" fmla="val 55996"/>
                <a:gd name="adj2" fmla="val 50000"/>
              </a:avLst>
            </a:prstGeom>
            <a:noFill/>
            <a:ln w="38100">
              <a:solidFill>
                <a:srgbClr val="3333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2" name="Text Box 77"/>
            <p:cNvSpPr txBox="1">
              <a:spLocks noChangeArrowheads="1"/>
            </p:cNvSpPr>
            <p:nvPr/>
          </p:nvSpPr>
          <p:spPr bwMode="auto">
            <a:xfrm rot="-5400000">
              <a:off x="103" y="2498"/>
              <a:ext cx="5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3333FF"/>
                  </a:solidFill>
                </a:rPr>
                <a:t>N - 1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504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Reducing the Number of Comparisons</a:t>
            </a:r>
          </a:p>
        </p:txBody>
      </p:sp>
      <p:grpSp>
        <p:nvGrpSpPr>
          <p:cNvPr id="19459" name="Group 59"/>
          <p:cNvGrpSpPr>
            <a:grpSpLocks/>
          </p:cNvGrpSpPr>
          <p:nvPr/>
        </p:nvGrpSpPr>
        <p:grpSpPr bwMode="auto">
          <a:xfrm>
            <a:off x="2574926" y="1682754"/>
            <a:ext cx="6518275" cy="887413"/>
            <a:chOff x="641" y="3361"/>
            <a:chExt cx="4106" cy="559"/>
          </a:xfrm>
        </p:grpSpPr>
        <p:sp>
          <p:nvSpPr>
            <p:cNvPr id="19525" name="Rectangle 60"/>
            <p:cNvSpPr>
              <a:spLocks noChangeArrowheads="1"/>
            </p:cNvSpPr>
            <p:nvPr/>
          </p:nvSpPr>
          <p:spPr bwMode="auto">
            <a:xfrm>
              <a:off x="641" y="362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26" name="Line 61"/>
            <p:cNvSpPr>
              <a:spLocks noChangeShapeType="1"/>
            </p:cNvSpPr>
            <p:nvPr/>
          </p:nvSpPr>
          <p:spPr bwMode="auto">
            <a:xfrm>
              <a:off x="1277" y="361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7" name="Line 62"/>
            <p:cNvSpPr>
              <a:spLocks noChangeShapeType="1"/>
            </p:cNvSpPr>
            <p:nvPr/>
          </p:nvSpPr>
          <p:spPr bwMode="auto">
            <a:xfrm>
              <a:off x="1918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8" name="Line 63"/>
            <p:cNvSpPr>
              <a:spLocks noChangeShapeType="1"/>
            </p:cNvSpPr>
            <p:nvPr/>
          </p:nvSpPr>
          <p:spPr bwMode="auto">
            <a:xfrm>
              <a:off x="2572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9" name="Line 64"/>
            <p:cNvSpPr>
              <a:spLocks noChangeShapeType="1"/>
            </p:cNvSpPr>
            <p:nvPr/>
          </p:nvSpPr>
          <p:spPr bwMode="auto">
            <a:xfrm>
              <a:off x="3271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0" name="Line 65"/>
            <p:cNvSpPr>
              <a:spLocks noChangeShapeType="1"/>
            </p:cNvSpPr>
            <p:nvPr/>
          </p:nvSpPr>
          <p:spPr bwMode="auto">
            <a:xfrm>
              <a:off x="3998" y="362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1" name="Rectangle 66"/>
            <p:cNvSpPr>
              <a:spLocks noChangeArrowheads="1"/>
            </p:cNvSpPr>
            <p:nvPr/>
          </p:nvSpPr>
          <p:spPr bwMode="auto">
            <a:xfrm>
              <a:off x="2723" y="3624"/>
              <a:ext cx="3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12</a:t>
              </a:r>
              <a:endParaRPr lang="en-US" altLang="en-US" b="0"/>
            </a:p>
          </p:txBody>
        </p:sp>
        <p:sp>
          <p:nvSpPr>
            <p:cNvPr id="19532" name="Rectangle 67"/>
            <p:cNvSpPr>
              <a:spLocks noChangeArrowheads="1"/>
            </p:cNvSpPr>
            <p:nvPr/>
          </p:nvSpPr>
          <p:spPr bwMode="auto">
            <a:xfrm>
              <a:off x="2039" y="3629"/>
              <a:ext cx="3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35</a:t>
              </a:r>
              <a:endParaRPr lang="en-US" altLang="en-US" b="0"/>
            </a:p>
          </p:txBody>
        </p:sp>
        <p:sp>
          <p:nvSpPr>
            <p:cNvPr id="19533" name="Rectangle 68"/>
            <p:cNvSpPr>
              <a:spLocks noChangeArrowheads="1"/>
            </p:cNvSpPr>
            <p:nvPr/>
          </p:nvSpPr>
          <p:spPr bwMode="auto">
            <a:xfrm>
              <a:off x="1355" y="3629"/>
              <a:ext cx="3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42</a:t>
              </a:r>
              <a:endParaRPr lang="en-US" altLang="en-US" b="0"/>
            </a:p>
          </p:txBody>
        </p:sp>
        <p:sp>
          <p:nvSpPr>
            <p:cNvPr id="19534" name="Rectangle 69"/>
            <p:cNvSpPr>
              <a:spLocks noChangeArrowheads="1"/>
            </p:cNvSpPr>
            <p:nvPr/>
          </p:nvSpPr>
          <p:spPr bwMode="auto">
            <a:xfrm>
              <a:off x="745" y="3626"/>
              <a:ext cx="3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77</a:t>
              </a:r>
              <a:endParaRPr lang="en-US" altLang="en-US" b="0"/>
            </a:p>
          </p:txBody>
        </p:sp>
        <p:sp>
          <p:nvSpPr>
            <p:cNvPr id="19535" name="Rectangle 70"/>
            <p:cNvSpPr>
              <a:spLocks noChangeArrowheads="1"/>
            </p:cNvSpPr>
            <p:nvPr/>
          </p:nvSpPr>
          <p:spPr bwMode="auto">
            <a:xfrm>
              <a:off x="3380" y="3624"/>
              <a:ext cx="4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101</a:t>
              </a:r>
            </a:p>
          </p:txBody>
        </p:sp>
        <p:sp>
          <p:nvSpPr>
            <p:cNvPr id="19536" name="Rectangle 71"/>
            <p:cNvSpPr>
              <a:spLocks noChangeArrowheads="1"/>
            </p:cNvSpPr>
            <p:nvPr/>
          </p:nvSpPr>
          <p:spPr bwMode="auto">
            <a:xfrm>
              <a:off x="838" y="3361"/>
              <a:ext cx="36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1          2          3          4            5            6</a:t>
              </a:r>
              <a:endParaRPr lang="en-US" altLang="en-US" b="0"/>
            </a:p>
          </p:txBody>
        </p:sp>
        <p:sp>
          <p:nvSpPr>
            <p:cNvPr id="19537" name="Rectangle 72"/>
            <p:cNvSpPr>
              <a:spLocks noChangeArrowheads="1"/>
            </p:cNvSpPr>
            <p:nvPr/>
          </p:nvSpPr>
          <p:spPr bwMode="auto">
            <a:xfrm>
              <a:off x="4129" y="3624"/>
              <a:ext cx="27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5</a:t>
              </a:r>
            </a:p>
          </p:txBody>
        </p:sp>
      </p:grpSp>
      <p:grpSp>
        <p:nvGrpSpPr>
          <p:cNvPr id="221268" name="Group 84"/>
          <p:cNvGrpSpPr>
            <a:grpSpLocks/>
          </p:cNvGrpSpPr>
          <p:nvPr/>
        </p:nvGrpSpPr>
        <p:grpSpPr bwMode="auto">
          <a:xfrm>
            <a:off x="2584450" y="2530477"/>
            <a:ext cx="6523038" cy="887413"/>
            <a:chOff x="668" y="1594"/>
            <a:chExt cx="4109" cy="559"/>
          </a:xfrm>
        </p:grpSpPr>
        <p:grpSp>
          <p:nvGrpSpPr>
            <p:cNvPr id="19510" name="Group 3"/>
            <p:cNvGrpSpPr>
              <a:grpSpLocks/>
            </p:cNvGrpSpPr>
            <p:nvPr/>
          </p:nvGrpSpPr>
          <p:grpSpPr bwMode="auto">
            <a:xfrm>
              <a:off x="671" y="1594"/>
              <a:ext cx="4106" cy="559"/>
              <a:chOff x="644" y="1072"/>
              <a:chExt cx="4106" cy="559"/>
            </a:xfrm>
          </p:grpSpPr>
          <p:sp>
            <p:nvSpPr>
              <p:cNvPr id="19512" name="Rectangle 4"/>
              <p:cNvSpPr>
                <a:spLocks noChangeArrowheads="1"/>
              </p:cNvSpPr>
              <p:nvPr/>
            </p:nvSpPr>
            <p:spPr bwMode="auto">
              <a:xfrm>
                <a:off x="644" y="1332"/>
                <a:ext cx="4106" cy="2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13" name="Line 5"/>
              <p:cNvSpPr>
                <a:spLocks noChangeShapeType="1"/>
              </p:cNvSpPr>
              <p:nvPr/>
            </p:nvSpPr>
            <p:spPr bwMode="auto">
              <a:xfrm>
                <a:off x="1280" y="1330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14" name="Line 6"/>
              <p:cNvSpPr>
                <a:spLocks noChangeShapeType="1"/>
              </p:cNvSpPr>
              <p:nvPr/>
            </p:nvSpPr>
            <p:spPr bwMode="auto">
              <a:xfrm>
                <a:off x="1921" y="1330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15" name="Line 7"/>
              <p:cNvSpPr>
                <a:spLocks noChangeShapeType="1"/>
              </p:cNvSpPr>
              <p:nvPr/>
            </p:nvSpPr>
            <p:spPr bwMode="auto">
              <a:xfrm>
                <a:off x="2575" y="1330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16" name="Line 8"/>
              <p:cNvSpPr>
                <a:spLocks noChangeShapeType="1"/>
              </p:cNvSpPr>
              <p:nvPr/>
            </p:nvSpPr>
            <p:spPr bwMode="auto">
              <a:xfrm>
                <a:off x="3274" y="1330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17" name="Line 9"/>
              <p:cNvSpPr>
                <a:spLocks noChangeShapeType="1"/>
              </p:cNvSpPr>
              <p:nvPr/>
            </p:nvSpPr>
            <p:spPr bwMode="auto">
              <a:xfrm>
                <a:off x="4001" y="1335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18" name="Rectangle 10"/>
              <p:cNvSpPr>
                <a:spLocks noChangeArrowheads="1"/>
              </p:cNvSpPr>
              <p:nvPr/>
            </p:nvSpPr>
            <p:spPr bwMode="auto">
              <a:xfrm>
                <a:off x="2726" y="1335"/>
                <a:ext cx="33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77</a:t>
                </a:r>
                <a:endParaRPr lang="en-US" altLang="en-US" b="0"/>
              </a:p>
            </p:txBody>
          </p:sp>
          <p:sp>
            <p:nvSpPr>
              <p:cNvPr id="19519" name="Rectangle 11"/>
              <p:cNvSpPr>
                <a:spLocks noChangeArrowheads="1"/>
              </p:cNvSpPr>
              <p:nvPr/>
            </p:nvSpPr>
            <p:spPr bwMode="auto">
              <a:xfrm>
                <a:off x="2042" y="1340"/>
                <a:ext cx="33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12</a:t>
                </a:r>
                <a:endParaRPr lang="en-US" altLang="en-US" b="0"/>
              </a:p>
            </p:txBody>
          </p:sp>
          <p:sp>
            <p:nvSpPr>
              <p:cNvPr id="19520" name="Rectangle 12"/>
              <p:cNvSpPr>
                <a:spLocks noChangeArrowheads="1"/>
              </p:cNvSpPr>
              <p:nvPr/>
            </p:nvSpPr>
            <p:spPr bwMode="auto">
              <a:xfrm>
                <a:off x="1358" y="1340"/>
                <a:ext cx="33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35</a:t>
                </a:r>
                <a:endParaRPr lang="en-US" altLang="en-US" b="0"/>
              </a:p>
            </p:txBody>
          </p:sp>
          <p:sp>
            <p:nvSpPr>
              <p:cNvPr id="19521" name="Rectangle 13"/>
              <p:cNvSpPr>
                <a:spLocks noChangeArrowheads="1"/>
              </p:cNvSpPr>
              <p:nvPr/>
            </p:nvSpPr>
            <p:spPr bwMode="auto">
              <a:xfrm>
                <a:off x="748" y="1337"/>
                <a:ext cx="33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42</a:t>
                </a:r>
                <a:endParaRPr lang="en-US" altLang="en-US" b="0"/>
              </a:p>
            </p:txBody>
          </p:sp>
          <p:sp>
            <p:nvSpPr>
              <p:cNvPr id="19522" name="Rectangle 14"/>
              <p:cNvSpPr>
                <a:spLocks noChangeArrowheads="1"/>
              </p:cNvSpPr>
              <p:nvPr/>
            </p:nvSpPr>
            <p:spPr bwMode="auto">
              <a:xfrm>
                <a:off x="3383" y="1335"/>
                <a:ext cx="33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  5</a:t>
                </a:r>
              </a:p>
            </p:txBody>
          </p:sp>
          <p:sp>
            <p:nvSpPr>
              <p:cNvPr id="19523" name="Rectangle 15"/>
              <p:cNvSpPr>
                <a:spLocks noChangeArrowheads="1"/>
              </p:cNvSpPr>
              <p:nvPr/>
            </p:nvSpPr>
            <p:spPr bwMode="auto">
              <a:xfrm>
                <a:off x="841" y="1072"/>
                <a:ext cx="365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1          2          3          4            5            6</a:t>
                </a:r>
                <a:endParaRPr lang="en-US" altLang="en-US" b="0"/>
              </a:p>
            </p:txBody>
          </p:sp>
          <p:sp>
            <p:nvSpPr>
              <p:cNvPr id="19524" name="Rectangle 16"/>
              <p:cNvSpPr>
                <a:spLocks noChangeArrowheads="1"/>
              </p:cNvSpPr>
              <p:nvPr/>
            </p:nvSpPr>
            <p:spPr bwMode="auto">
              <a:xfrm>
                <a:off x="4132" y="1335"/>
                <a:ext cx="49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 </a:t>
                </a:r>
                <a:r>
                  <a:rPr lang="en-US" altLang="en-US">
                    <a:solidFill>
                      <a:srgbClr val="FF0033"/>
                    </a:solidFill>
                  </a:rPr>
                  <a:t>101</a:t>
                </a:r>
              </a:p>
            </p:txBody>
          </p:sp>
        </p:grpSp>
        <p:sp>
          <p:nvSpPr>
            <p:cNvPr id="19511" name="Rectangle 76"/>
            <p:cNvSpPr>
              <a:spLocks noChangeArrowheads="1"/>
            </p:cNvSpPr>
            <p:nvPr/>
          </p:nvSpPr>
          <p:spPr bwMode="auto">
            <a:xfrm>
              <a:off x="668" y="1852"/>
              <a:ext cx="3360" cy="291"/>
            </a:xfrm>
            <a:prstGeom prst="rect">
              <a:avLst/>
            </a:prstGeom>
            <a:noFill/>
            <a:ln w="76200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21264" name="Group 80"/>
          <p:cNvGrpSpPr>
            <a:grpSpLocks/>
          </p:cNvGrpSpPr>
          <p:nvPr/>
        </p:nvGrpSpPr>
        <p:grpSpPr bwMode="auto">
          <a:xfrm>
            <a:off x="2579689" y="3449640"/>
            <a:ext cx="6523037" cy="887413"/>
            <a:chOff x="940" y="1661"/>
            <a:chExt cx="4109" cy="559"/>
          </a:xfrm>
        </p:grpSpPr>
        <p:grpSp>
          <p:nvGrpSpPr>
            <p:cNvPr id="19495" name="Group 17"/>
            <p:cNvGrpSpPr>
              <a:grpSpLocks/>
            </p:cNvGrpSpPr>
            <p:nvPr/>
          </p:nvGrpSpPr>
          <p:grpSpPr bwMode="auto">
            <a:xfrm>
              <a:off x="943" y="1661"/>
              <a:ext cx="4106" cy="559"/>
              <a:chOff x="641" y="1651"/>
              <a:chExt cx="4106" cy="559"/>
            </a:xfrm>
          </p:grpSpPr>
          <p:sp>
            <p:nvSpPr>
              <p:cNvPr id="19497" name="Rectangle 18"/>
              <p:cNvSpPr>
                <a:spLocks noChangeArrowheads="1"/>
              </p:cNvSpPr>
              <p:nvPr/>
            </p:nvSpPr>
            <p:spPr bwMode="auto">
              <a:xfrm>
                <a:off x="641" y="1911"/>
                <a:ext cx="4106" cy="2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498" name="Line 19"/>
              <p:cNvSpPr>
                <a:spLocks noChangeShapeType="1"/>
              </p:cNvSpPr>
              <p:nvPr/>
            </p:nvSpPr>
            <p:spPr bwMode="auto">
              <a:xfrm>
                <a:off x="1277" y="1909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9" name="Line 20"/>
              <p:cNvSpPr>
                <a:spLocks noChangeShapeType="1"/>
              </p:cNvSpPr>
              <p:nvPr/>
            </p:nvSpPr>
            <p:spPr bwMode="auto">
              <a:xfrm>
                <a:off x="1918" y="190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00" name="Line 21"/>
              <p:cNvSpPr>
                <a:spLocks noChangeShapeType="1"/>
              </p:cNvSpPr>
              <p:nvPr/>
            </p:nvSpPr>
            <p:spPr bwMode="auto">
              <a:xfrm>
                <a:off x="2572" y="190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01" name="Line 22"/>
              <p:cNvSpPr>
                <a:spLocks noChangeShapeType="1"/>
              </p:cNvSpPr>
              <p:nvPr/>
            </p:nvSpPr>
            <p:spPr bwMode="auto">
              <a:xfrm>
                <a:off x="3271" y="190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02" name="Line 23"/>
              <p:cNvSpPr>
                <a:spLocks noChangeShapeType="1"/>
              </p:cNvSpPr>
              <p:nvPr/>
            </p:nvSpPr>
            <p:spPr bwMode="auto">
              <a:xfrm>
                <a:off x="3998" y="1914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03" name="Rectangle 24"/>
              <p:cNvSpPr>
                <a:spLocks noChangeArrowheads="1"/>
              </p:cNvSpPr>
              <p:nvPr/>
            </p:nvSpPr>
            <p:spPr bwMode="auto">
              <a:xfrm>
                <a:off x="2723" y="1914"/>
                <a:ext cx="27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 5</a:t>
                </a:r>
                <a:endParaRPr lang="en-US" altLang="en-US" b="0"/>
              </a:p>
            </p:txBody>
          </p:sp>
          <p:sp>
            <p:nvSpPr>
              <p:cNvPr id="19504" name="Rectangle 25"/>
              <p:cNvSpPr>
                <a:spLocks noChangeArrowheads="1"/>
              </p:cNvSpPr>
              <p:nvPr/>
            </p:nvSpPr>
            <p:spPr bwMode="auto">
              <a:xfrm>
                <a:off x="2039" y="1919"/>
                <a:ext cx="33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42</a:t>
                </a:r>
                <a:endParaRPr lang="en-US" altLang="en-US" b="0"/>
              </a:p>
            </p:txBody>
          </p:sp>
          <p:sp>
            <p:nvSpPr>
              <p:cNvPr id="19505" name="Rectangle 26"/>
              <p:cNvSpPr>
                <a:spLocks noChangeArrowheads="1"/>
              </p:cNvSpPr>
              <p:nvPr/>
            </p:nvSpPr>
            <p:spPr bwMode="auto">
              <a:xfrm>
                <a:off x="1355" y="1919"/>
                <a:ext cx="33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12</a:t>
                </a:r>
                <a:endParaRPr lang="en-US" altLang="en-US" b="0"/>
              </a:p>
            </p:txBody>
          </p:sp>
          <p:sp>
            <p:nvSpPr>
              <p:cNvPr id="19506" name="Rectangle 27"/>
              <p:cNvSpPr>
                <a:spLocks noChangeArrowheads="1"/>
              </p:cNvSpPr>
              <p:nvPr/>
            </p:nvSpPr>
            <p:spPr bwMode="auto">
              <a:xfrm>
                <a:off x="745" y="1916"/>
                <a:ext cx="33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35</a:t>
                </a:r>
                <a:endParaRPr lang="en-US" altLang="en-US" b="0"/>
              </a:p>
            </p:txBody>
          </p:sp>
          <p:sp>
            <p:nvSpPr>
              <p:cNvPr id="19507" name="Rectangle 28"/>
              <p:cNvSpPr>
                <a:spLocks noChangeArrowheads="1"/>
              </p:cNvSpPr>
              <p:nvPr/>
            </p:nvSpPr>
            <p:spPr bwMode="auto">
              <a:xfrm>
                <a:off x="3380" y="1914"/>
                <a:ext cx="38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 </a:t>
                </a:r>
                <a:r>
                  <a:rPr lang="en-US" altLang="en-US">
                    <a:solidFill>
                      <a:srgbClr val="FF0033"/>
                    </a:solidFill>
                  </a:rPr>
                  <a:t>77</a:t>
                </a:r>
              </a:p>
            </p:txBody>
          </p:sp>
          <p:sp>
            <p:nvSpPr>
              <p:cNvPr id="19508" name="Rectangle 29"/>
              <p:cNvSpPr>
                <a:spLocks noChangeArrowheads="1"/>
              </p:cNvSpPr>
              <p:nvPr/>
            </p:nvSpPr>
            <p:spPr bwMode="auto">
              <a:xfrm>
                <a:off x="838" y="1651"/>
                <a:ext cx="365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1          2          3          4            5            6</a:t>
                </a:r>
                <a:endParaRPr lang="en-US" altLang="en-US" b="0"/>
              </a:p>
            </p:txBody>
          </p:sp>
          <p:sp>
            <p:nvSpPr>
              <p:cNvPr id="19509" name="Rectangle 30"/>
              <p:cNvSpPr>
                <a:spLocks noChangeArrowheads="1"/>
              </p:cNvSpPr>
              <p:nvPr/>
            </p:nvSpPr>
            <p:spPr bwMode="auto">
              <a:xfrm>
                <a:off x="4129" y="1914"/>
                <a:ext cx="49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 </a:t>
                </a:r>
                <a:r>
                  <a:rPr lang="en-US" altLang="en-US">
                    <a:solidFill>
                      <a:srgbClr val="FF0033"/>
                    </a:solidFill>
                  </a:rPr>
                  <a:t>101</a:t>
                </a:r>
              </a:p>
            </p:txBody>
          </p:sp>
        </p:grpSp>
        <p:sp>
          <p:nvSpPr>
            <p:cNvPr id="19496" name="Rectangle 77"/>
            <p:cNvSpPr>
              <a:spLocks noChangeArrowheads="1"/>
            </p:cNvSpPr>
            <p:nvPr/>
          </p:nvSpPr>
          <p:spPr bwMode="auto">
            <a:xfrm>
              <a:off x="940" y="1919"/>
              <a:ext cx="2633" cy="291"/>
            </a:xfrm>
            <a:prstGeom prst="rect">
              <a:avLst/>
            </a:prstGeom>
            <a:noFill/>
            <a:ln w="76200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21265" name="Group 81"/>
          <p:cNvGrpSpPr>
            <a:grpSpLocks/>
          </p:cNvGrpSpPr>
          <p:nvPr/>
        </p:nvGrpSpPr>
        <p:grpSpPr bwMode="auto">
          <a:xfrm>
            <a:off x="2579688" y="4360866"/>
            <a:ext cx="6527800" cy="887413"/>
            <a:chOff x="940" y="2235"/>
            <a:chExt cx="4112" cy="559"/>
          </a:xfrm>
        </p:grpSpPr>
        <p:grpSp>
          <p:nvGrpSpPr>
            <p:cNvPr id="19480" name="Group 31"/>
            <p:cNvGrpSpPr>
              <a:grpSpLocks/>
            </p:cNvGrpSpPr>
            <p:nvPr/>
          </p:nvGrpSpPr>
          <p:grpSpPr bwMode="auto">
            <a:xfrm>
              <a:off x="946" y="2235"/>
              <a:ext cx="4106" cy="559"/>
              <a:chOff x="644" y="2225"/>
              <a:chExt cx="4106" cy="559"/>
            </a:xfrm>
          </p:grpSpPr>
          <p:sp>
            <p:nvSpPr>
              <p:cNvPr id="19482" name="Rectangle 32"/>
              <p:cNvSpPr>
                <a:spLocks noChangeArrowheads="1"/>
              </p:cNvSpPr>
              <p:nvPr/>
            </p:nvSpPr>
            <p:spPr bwMode="auto">
              <a:xfrm>
                <a:off x="644" y="2485"/>
                <a:ext cx="4106" cy="2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483" name="Line 33"/>
              <p:cNvSpPr>
                <a:spLocks noChangeShapeType="1"/>
              </p:cNvSpPr>
              <p:nvPr/>
            </p:nvSpPr>
            <p:spPr bwMode="auto">
              <a:xfrm>
                <a:off x="1280" y="2483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4" name="Line 34"/>
              <p:cNvSpPr>
                <a:spLocks noChangeShapeType="1"/>
              </p:cNvSpPr>
              <p:nvPr/>
            </p:nvSpPr>
            <p:spPr bwMode="auto">
              <a:xfrm>
                <a:off x="1921" y="2483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5" name="Line 35"/>
              <p:cNvSpPr>
                <a:spLocks noChangeShapeType="1"/>
              </p:cNvSpPr>
              <p:nvPr/>
            </p:nvSpPr>
            <p:spPr bwMode="auto">
              <a:xfrm>
                <a:off x="2575" y="2483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6" name="Line 36"/>
              <p:cNvSpPr>
                <a:spLocks noChangeShapeType="1"/>
              </p:cNvSpPr>
              <p:nvPr/>
            </p:nvSpPr>
            <p:spPr bwMode="auto">
              <a:xfrm>
                <a:off x="3274" y="2483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7" name="Line 37"/>
              <p:cNvSpPr>
                <a:spLocks noChangeShapeType="1"/>
              </p:cNvSpPr>
              <p:nvPr/>
            </p:nvSpPr>
            <p:spPr bwMode="auto">
              <a:xfrm>
                <a:off x="4001" y="2488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8" name="Rectangle 38"/>
              <p:cNvSpPr>
                <a:spLocks noChangeArrowheads="1"/>
              </p:cNvSpPr>
              <p:nvPr/>
            </p:nvSpPr>
            <p:spPr bwMode="auto">
              <a:xfrm>
                <a:off x="2726" y="2488"/>
                <a:ext cx="33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>
                    <a:solidFill>
                      <a:srgbClr val="FF0033"/>
                    </a:solidFill>
                  </a:rPr>
                  <a:t>42</a:t>
                </a:r>
                <a:endParaRPr lang="en-US" altLang="en-US" b="0">
                  <a:solidFill>
                    <a:srgbClr val="FF0033"/>
                  </a:solidFill>
                </a:endParaRPr>
              </a:p>
            </p:txBody>
          </p:sp>
          <p:sp>
            <p:nvSpPr>
              <p:cNvPr id="19489" name="Rectangle 39"/>
              <p:cNvSpPr>
                <a:spLocks noChangeArrowheads="1"/>
              </p:cNvSpPr>
              <p:nvPr/>
            </p:nvSpPr>
            <p:spPr bwMode="auto">
              <a:xfrm>
                <a:off x="2042" y="2493"/>
                <a:ext cx="27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 5</a:t>
                </a:r>
                <a:endParaRPr lang="en-US" altLang="en-US" b="0"/>
              </a:p>
            </p:txBody>
          </p:sp>
          <p:sp>
            <p:nvSpPr>
              <p:cNvPr id="19490" name="Rectangle 40"/>
              <p:cNvSpPr>
                <a:spLocks noChangeArrowheads="1"/>
              </p:cNvSpPr>
              <p:nvPr/>
            </p:nvSpPr>
            <p:spPr bwMode="auto">
              <a:xfrm>
                <a:off x="1358" y="2493"/>
                <a:ext cx="38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 35</a:t>
                </a:r>
                <a:endParaRPr lang="en-US" altLang="en-US" b="0"/>
              </a:p>
            </p:txBody>
          </p:sp>
          <p:sp>
            <p:nvSpPr>
              <p:cNvPr id="19491" name="Rectangle 41"/>
              <p:cNvSpPr>
                <a:spLocks noChangeArrowheads="1"/>
              </p:cNvSpPr>
              <p:nvPr/>
            </p:nvSpPr>
            <p:spPr bwMode="auto">
              <a:xfrm>
                <a:off x="748" y="2490"/>
                <a:ext cx="33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12</a:t>
                </a:r>
                <a:endParaRPr lang="en-US" altLang="en-US" b="0"/>
              </a:p>
            </p:txBody>
          </p:sp>
          <p:sp>
            <p:nvSpPr>
              <p:cNvPr id="19492" name="Rectangle 42"/>
              <p:cNvSpPr>
                <a:spLocks noChangeArrowheads="1"/>
              </p:cNvSpPr>
              <p:nvPr/>
            </p:nvSpPr>
            <p:spPr bwMode="auto">
              <a:xfrm>
                <a:off x="3383" y="2488"/>
                <a:ext cx="38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 </a:t>
                </a:r>
                <a:r>
                  <a:rPr lang="en-US" altLang="en-US">
                    <a:solidFill>
                      <a:srgbClr val="FF0033"/>
                    </a:solidFill>
                  </a:rPr>
                  <a:t>77</a:t>
                </a:r>
              </a:p>
            </p:txBody>
          </p:sp>
          <p:sp>
            <p:nvSpPr>
              <p:cNvPr id="19493" name="Rectangle 43"/>
              <p:cNvSpPr>
                <a:spLocks noChangeArrowheads="1"/>
              </p:cNvSpPr>
              <p:nvPr/>
            </p:nvSpPr>
            <p:spPr bwMode="auto">
              <a:xfrm>
                <a:off x="841" y="2225"/>
                <a:ext cx="365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1          2          3          4            5            6</a:t>
                </a:r>
                <a:endParaRPr lang="en-US" altLang="en-US" b="0"/>
              </a:p>
            </p:txBody>
          </p:sp>
          <p:sp>
            <p:nvSpPr>
              <p:cNvPr id="19494" name="Rectangle 44"/>
              <p:cNvSpPr>
                <a:spLocks noChangeArrowheads="1"/>
              </p:cNvSpPr>
              <p:nvPr/>
            </p:nvSpPr>
            <p:spPr bwMode="auto">
              <a:xfrm>
                <a:off x="4132" y="2488"/>
                <a:ext cx="49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 </a:t>
                </a:r>
                <a:r>
                  <a:rPr lang="en-US" altLang="en-US">
                    <a:solidFill>
                      <a:srgbClr val="FF0033"/>
                    </a:solidFill>
                  </a:rPr>
                  <a:t>101</a:t>
                </a:r>
              </a:p>
            </p:txBody>
          </p:sp>
        </p:grpSp>
        <p:sp>
          <p:nvSpPr>
            <p:cNvPr id="19481" name="Rectangle 78"/>
            <p:cNvSpPr>
              <a:spLocks noChangeArrowheads="1"/>
            </p:cNvSpPr>
            <p:nvPr/>
          </p:nvSpPr>
          <p:spPr bwMode="auto">
            <a:xfrm>
              <a:off x="940" y="2500"/>
              <a:ext cx="1937" cy="291"/>
            </a:xfrm>
            <a:prstGeom prst="rect">
              <a:avLst/>
            </a:prstGeom>
            <a:noFill/>
            <a:ln w="76200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21266" name="Group 82"/>
          <p:cNvGrpSpPr>
            <a:grpSpLocks/>
          </p:cNvGrpSpPr>
          <p:nvPr/>
        </p:nvGrpSpPr>
        <p:grpSpPr bwMode="auto">
          <a:xfrm>
            <a:off x="2574925" y="5243513"/>
            <a:ext cx="6527800" cy="887412"/>
            <a:chOff x="937" y="2791"/>
            <a:chExt cx="4112" cy="559"/>
          </a:xfrm>
        </p:grpSpPr>
        <p:grpSp>
          <p:nvGrpSpPr>
            <p:cNvPr id="19465" name="Group 45"/>
            <p:cNvGrpSpPr>
              <a:grpSpLocks/>
            </p:cNvGrpSpPr>
            <p:nvPr/>
          </p:nvGrpSpPr>
          <p:grpSpPr bwMode="auto">
            <a:xfrm>
              <a:off x="943" y="2791"/>
              <a:ext cx="4106" cy="559"/>
              <a:chOff x="641" y="2781"/>
              <a:chExt cx="4106" cy="559"/>
            </a:xfrm>
          </p:grpSpPr>
          <p:sp>
            <p:nvSpPr>
              <p:cNvPr id="19467" name="Rectangle 46"/>
              <p:cNvSpPr>
                <a:spLocks noChangeArrowheads="1"/>
              </p:cNvSpPr>
              <p:nvPr/>
            </p:nvSpPr>
            <p:spPr bwMode="auto">
              <a:xfrm>
                <a:off x="641" y="3041"/>
                <a:ext cx="4106" cy="2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468" name="Line 47"/>
              <p:cNvSpPr>
                <a:spLocks noChangeShapeType="1"/>
              </p:cNvSpPr>
              <p:nvPr/>
            </p:nvSpPr>
            <p:spPr bwMode="auto">
              <a:xfrm>
                <a:off x="1277" y="3039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9" name="Line 48"/>
              <p:cNvSpPr>
                <a:spLocks noChangeShapeType="1"/>
              </p:cNvSpPr>
              <p:nvPr/>
            </p:nvSpPr>
            <p:spPr bwMode="auto">
              <a:xfrm>
                <a:off x="1918" y="303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0" name="Line 49"/>
              <p:cNvSpPr>
                <a:spLocks noChangeShapeType="1"/>
              </p:cNvSpPr>
              <p:nvPr/>
            </p:nvSpPr>
            <p:spPr bwMode="auto">
              <a:xfrm>
                <a:off x="2572" y="303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1" name="Line 50"/>
              <p:cNvSpPr>
                <a:spLocks noChangeShapeType="1"/>
              </p:cNvSpPr>
              <p:nvPr/>
            </p:nvSpPr>
            <p:spPr bwMode="auto">
              <a:xfrm>
                <a:off x="3271" y="303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2" name="Line 51"/>
              <p:cNvSpPr>
                <a:spLocks noChangeShapeType="1"/>
              </p:cNvSpPr>
              <p:nvPr/>
            </p:nvSpPr>
            <p:spPr bwMode="auto">
              <a:xfrm>
                <a:off x="3998" y="3044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3" name="Rectangle 52"/>
              <p:cNvSpPr>
                <a:spLocks noChangeArrowheads="1"/>
              </p:cNvSpPr>
              <p:nvPr/>
            </p:nvSpPr>
            <p:spPr bwMode="auto">
              <a:xfrm>
                <a:off x="2723" y="3044"/>
                <a:ext cx="33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>
                    <a:solidFill>
                      <a:srgbClr val="FF0033"/>
                    </a:solidFill>
                  </a:rPr>
                  <a:t>42</a:t>
                </a:r>
                <a:endParaRPr lang="en-US" altLang="en-US" b="0">
                  <a:solidFill>
                    <a:srgbClr val="FF0033"/>
                  </a:solidFill>
                </a:endParaRPr>
              </a:p>
            </p:txBody>
          </p:sp>
          <p:sp>
            <p:nvSpPr>
              <p:cNvPr id="19474" name="Rectangle 53"/>
              <p:cNvSpPr>
                <a:spLocks noChangeArrowheads="1"/>
              </p:cNvSpPr>
              <p:nvPr/>
            </p:nvSpPr>
            <p:spPr bwMode="auto">
              <a:xfrm>
                <a:off x="2039" y="3049"/>
                <a:ext cx="38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 </a:t>
                </a:r>
                <a:r>
                  <a:rPr lang="en-US" altLang="en-US">
                    <a:solidFill>
                      <a:srgbClr val="FF0033"/>
                    </a:solidFill>
                  </a:rPr>
                  <a:t>35</a:t>
                </a:r>
                <a:endParaRPr lang="en-US" altLang="en-US" b="0">
                  <a:solidFill>
                    <a:srgbClr val="FF0033"/>
                  </a:solidFill>
                </a:endParaRPr>
              </a:p>
            </p:txBody>
          </p:sp>
          <p:sp>
            <p:nvSpPr>
              <p:cNvPr id="19475" name="Rectangle 54"/>
              <p:cNvSpPr>
                <a:spLocks noChangeArrowheads="1"/>
              </p:cNvSpPr>
              <p:nvPr/>
            </p:nvSpPr>
            <p:spPr bwMode="auto">
              <a:xfrm>
                <a:off x="1355" y="3049"/>
                <a:ext cx="33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  5</a:t>
                </a:r>
                <a:endParaRPr lang="en-US" altLang="en-US" b="0"/>
              </a:p>
            </p:txBody>
          </p:sp>
          <p:sp>
            <p:nvSpPr>
              <p:cNvPr id="19476" name="Rectangle 55"/>
              <p:cNvSpPr>
                <a:spLocks noChangeArrowheads="1"/>
              </p:cNvSpPr>
              <p:nvPr/>
            </p:nvSpPr>
            <p:spPr bwMode="auto">
              <a:xfrm>
                <a:off x="745" y="3046"/>
                <a:ext cx="33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12</a:t>
                </a:r>
                <a:endParaRPr lang="en-US" altLang="en-US" b="0"/>
              </a:p>
            </p:txBody>
          </p:sp>
          <p:sp>
            <p:nvSpPr>
              <p:cNvPr id="19477" name="Rectangle 56"/>
              <p:cNvSpPr>
                <a:spLocks noChangeArrowheads="1"/>
              </p:cNvSpPr>
              <p:nvPr/>
            </p:nvSpPr>
            <p:spPr bwMode="auto">
              <a:xfrm>
                <a:off x="3380" y="3044"/>
                <a:ext cx="38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 </a:t>
                </a:r>
                <a:r>
                  <a:rPr lang="en-US" altLang="en-US">
                    <a:solidFill>
                      <a:srgbClr val="FF0033"/>
                    </a:solidFill>
                  </a:rPr>
                  <a:t>77</a:t>
                </a:r>
              </a:p>
            </p:txBody>
          </p:sp>
          <p:sp>
            <p:nvSpPr>
              <p:cNvPr id="19478" name="Rectangle 57"/>
              <p:cNvSpPr>
                <a:spLocks noChangeArrowheads="1"/>
              </p:cNvSpPr>
              <p:nvPr/>
            </p:nvSpPr>
            <p:spPr bwMode="auto">
              <a:xfrm>
                <a:off x="838" y="2781"/>
                <a:ext cx="365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1          2          3          4            5            6</a:t>
                </a:r>
                <a:endParaRPr lang="en-US" altLang="en-US" b="0"/>
              </a:p>
            </p:txBody>
          </p:sp>
          <p:sp>
            <p:nvSpPr>
              <p:cNvPr id="19479" name="Rectangle 58"/>
              <p:cNvSpPr>
                <a:spLocks noChangeArrowheads="1"/>
              </p:cNvSpPr>
              <p:nvPr/>
            </p:nvSpPr>
            <p:spPr bwMode="auto">
              <a:xfrm>
                <a:off x="4129" y="3044"/>
                <a:ext cx="49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 </a:t>
                </a:r>
                <a:r>
                  <a:rPr lang="en-US" altLang="en-US">
                    <a:solidFill>
                      <a:srgbClr val="FF0033"/>
                    </a:solidFill>
                  </a:rPr>
                  <a:t>101</a:t>
                </a:r>
              </a:p>
            </p:txBody>
          </p:sp>
        </p:grpSp>
        <p:sp>
          <p:nvSpPr>
            <p:cNvPr id="19466" name="Rectangle 79"/>
            <p:cNvSpPr>
              <a:spLocks noChangeArrowheads="1"/>
            </p:cNvSpPr>
            <p:nvPr/>
          </p:nvSpPr>
          <p:spPr bwMode="auto">
            <a:xfrm>
              <a:off x="937" y="3059"/>
              <a:ext cx="1283" cy="291"/>
            </a:xfrm>
            <a:prstGeom prst="rect">
              <a:avLst/>
            </a:prstGeom>
            <a:noFill/>
            <a:ln w="76200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9464" name="Rectangle 83"/>
          <p:cNvSpPr>
            <a:spLocks noChangeArrowheads="1"/>
          </p:cNvSpPr>
          <p:nvPr/>
        </p:nvSpPr>
        <p:spPr bwMode="auto">
          <a:xfrm>
            <a:off x="2589214" y="2108201"/>
            <a:ext cx="6518275" cy="461963"/>
          </a:xfrm>
          <a:prstGeom prst="rect">
            <a:avLst/>
          </a:prstGeom>
          <a:noFill/>
          <a:ln w="76200">
            <a:solidFill>
              <a:srgbClr val="00CC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08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1"/>
            <a:ext cx="7772400" cy="866775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Reducing the Number of Comparisons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76376"/>
            <a:ext cx="7772400" cy="4619625"/>
          </a:xfrm>
        </p:spPr>
        <p:txBody>
          <a:bodyPr/>
          <a:lstStyle/>
          <a:p>
            <a:r>
              <a:rPr lang="en-US" altLang="en-US" b="1" smtClean="0"/>
              <a:t>On the N</a:t>
            </a:r>
            <a:r>
              <a:rPr lang="en-US" altLang="en-US" b="1" baseline="30000" smtClean="0"/>
              <a:t>th</a:t>
            </a:r>
            <a:r>
              <a:rPr lang="en-US" altLang="en-US" b="1" smtClean="0"/>
              <a:t> “bubble up”, we only need to </a:t>
            </a:r>
            <a:br>
              <a:rPr lang="en-US" altLang="en-US" b="1" smtClean="0"/>
            </a:br>
            <a:r>
              <a:rPr lang="en-US" altLang="en-US" b="1" smtClean="0"/>
              <a:t>do </a:t>
            </a:r>
            <a:r>
              <a:rPr lang="en-US" altLang="en-US" b="1" smtClean="0">
                <a:solidFill>
                  <a:srgbClr val="3333FF"/>
                </a:solidFill>
              </a:rPr>
              <a:t>MAX-N comparisons</a:t>
            </a:r>
            <a:r>
              <a:rPr lang="en-US" altLang="en-US" b="1" smtClean="0"/>
              <a:t>.</a:t>
            </a:r>
          </a:p>
          <a:p>
            <a:endParaRPr lang="en-US" altLang="en-US" b="1" smtClean="0"/>
          </a:p>
          <a:p>
            <a:r>
              <a:rPr lang="en-US" altLang="en-US" b="1" smtClean="0"/>
              <a:t>For example:</a:t>
            </a:r>
          </a:p>
          <a:p>
            <a:pPr lvl="1"/>
            <a:r>
              <a:rPr lang="en-US" altLang="en-US" b="1" smtClean="0"/>
              <a:t>This is the 4</a:t>
            </a:r>
            <a:r>
              <a:rPr lang="en-US" altLang="en-US" b="1" baseline="30000" smtClean="0"/>
              <a:t>th</a:t>
            </a:r>
            <a:r>
              <a:rPr lang="en-US" altLang="en-US" b="1" smtClean="0"/>
              <a:t> “bubble up”</a:t>
            </a:r>
          </a:p>
          <a:p>
            <a:pPr lvl="1"/>
            <a:r>
              <a:rPr lang="en-US" altLang="en-US" b="1" smtClean="0"/>
              <a:t>MAX is 6</a:t>
            </a:r>
          </a:p>
          <a:p>
            <a:pPr lvl="1"/>
            <a:r>
              <a:rPr lang="en-US" altLang="en-US" b="1" smtClean="0"/>
              <a:t>Thus we have </a:t>
            </a:r>
            <a:r>
              <a:rPr lang="en-US" altLang="en-US" b="1" smtClean="0">
                <a:solidFill>
                  <a:srgbClr val="3333FF"/>
                </a:solidFill>
              </a:rPr>
              <a:t>2 comparisons</a:t>
            </a:r>
            <a:r>
              <a:rPr lang="en-US" altLang="en-US" b="1" smtClean="0"/>
              <a:t> to do</a:t>
            </a:r>
          </a:p>
        </p:txBody>
      </p:sp>
      <p:grpSp>
        <p:nvGrpSpPr>
          <p:cNvPr id="20484" name="Group 19"/>
          <p:cNvGrpSpPr>
            <a:grpSpLocks/>
          </p:cNvGrpSpPr>
          <p:nvPr/>
        </p:nvGrpSpPr>
        <p:grpSpPr bwMode="auto">
          <a:xfrm>
            <a:off x="2808289" y="4660903"/>
            <a:ext cx="6518275" cy="887413"/>
            <a:chOff x="641" y="2781"/>
            <a:chExt cx="4106" cy="559"/>
          </a:xfrm>
        </p:grpSpPr>
        <p:sp>
          <p:nvSpPr>
            <p:cNvPr id="20488" name="Rectangle 20"/>
            <p:cNvSpPr>
              <a:spLocks noChangeArrowheads="1"/>
            </p:cNvSpPr>
            <p:nvPr/>
          </p:nvSpPr>
          <p:spPr bwMode="auto">
            <a:xfrm>
              <a:off x="641" y="304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89" name="Line 21"/>
            <p:cNvSpPr>
              <a:spLocks noChangeShapeType="1"/>
            </p:cNvSpPr>
            <p:nvPr/>
          </p:nvSpPr>
          <p:spPr bwMode="auto">
            <a:xfrm>
              <a:off x="1277" y="303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Line 22"/>
            <p:cNvSpPr>
              <a:spLocks noChangeShapeType="1"/>
            </p:cNvSpPr>
            <p:nvPr/>
          </p:nvSpPr>
          <p:spPr bwMode="auto">
            <a:xfrm>
              <a:off x="1918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Line 23"/>
            <p:cNvSpPr>
              <a:spLocks noChangeShapeType="1"/>
            </p:cNvSpPr>
            <p:nvPr/>
          </p:nvSpPr>
          <p:spPr bwMode="auto">
            <a:xfrm>
              <a:off x="2572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Line 24"/>
            <p:cNvSpPr>
              <a:spLocks noChangeShapeType="1"/>
            </p:cNvSpPr>
            <p:nvPr/>
          </p:nvSpPr>
          <p:spPr bwMode="auto">
            <a:xfrm>
              <a:off x="3271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Line 25"/>
            <p:cNvSpPr>
              <a:spLocks noChangeShapeType="1"/>
            </p:cNvSpPr>
            <p:nvPr/>
          </p:nvSpPr>
          <p:spPr bwMode="auto">
            <a:xfrm>
              <a:off x="3998" y="304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Rectangle 26"/>
            <p:cNvSpPr>
              <a:spLocks noChangeArrowheads="1"/>
            </p:cNvSpPr>
            <p:nvPr/>
          </p:nvSpPr>
          <p:spPr bwMode="auto">
            <a:xfrm>
              <a:off x="2723" y="3044"/>
              <a:ext cx="3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FF0033"/>
                  </a:solidFill>
                </a:rPr>
                <a:t>42</a:t>
              </a:r>
              <a:endParaRPr lang="en-US" altLang="en-US" b="0">
                <a:solidFill>
                  <a:srgbClr val="FF0033"/>
                </a:solidFill>
              </a:endParaRPr>
            </a:p>
          </p:txBody>
        </p:sp>
        <p:sp>
          <p:nvSpPr>
            <p:cNvPr id="20495" name="Rectangle 27"/>
            <p:cNvSpPr>
              <a:spLocks noChangeArrowheads="1"/>
            </p:cNvSpPr>
            <p:nvPr/>
          </p:nvSpPr>
          <p:spPr bwMode="auto">
            <a:xfrm>
              <a:off x="2039" y="3049"/>
              <a:ext cx="27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5</a:t>
              </a:r>
              <a:endParaRPr lang="en-US" altLang="en-US" b="0"/>
            </a:p>
          </p:txBody>
        </p:sp>
        <p:sp>
          <p:nvSpPr>
            <p:cNvPr id="20496" name="Rectangle 28"/>
            <p:cNvSpPr>
              <a:spLocks noChangeArrowheads="1"/>
            </p:cNvSpPr>
            <p:nvPr/>
          </p:nvSpPr>
          <p:spPr bwMode="auto">
            <a:xfrm>
              <a:off x="1355" y="3049"/>
              <a:ext cx="4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 35</a:t>
              </a:r>
              <a:endParaRPr lang="en-US" altLang="en-US" b="0"/>
            </a:p>
          </p:txBody>
        </p:sp>
        <p:sp>
          <p:nvSpPr>
            <p:cNvPr id="20497" name="Rectangle 29"/>
            <p:cNvSpPr>
              <a:spLocks noChangeArrowheads="1"/>
            </p:cNvSpPr>
            <p:nvPr/>
          </p:nvSpPr>
          <p:spPr bwMode="auto">
            <a:xfrm>
              <a:off x="745" y="3046"/>
              <a:ext cx="3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12</a:t>
              </a:r>
              <a:endParaRPr lang="en-US" altLang="en-US" b="0"/>
            </a:p>
          </p:txBody>
        </p:sp>
        <p:sp>
          <p:nvSpPr>
            <p:cNvPr id="20498" name="Rectangle 30"/>
            <p:cNvSpPr>
              <a:spLocks noChangeArrowheads="1"/>
            </p:cNvSpPr>
            <p:nvPr/>
          </p:nvSpPr>
          <p:spPr bwMode="auto">
            <a:xfrm>
              <a:off x="3380" y="3044"/>
              <a:ext cx="3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20499" name="Rectangle 31"/>
            <p:cNvSpPr>
              <a:spLocks noChangeArrowheads="1"/>
            </p:cNvSpPr>
            <p:nvPr/>
          </p:nvSpPr>
          <p:spPr bwMode="auto">
            <a:xfrm>
              <a:off x="838" y="2781"/>
              <a:ext cx="36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1          2          3          4            5            6</a:t>
              </a:r>
              <a:endParaRPr lang="en-US" altLang="en-US" b="0"/>
            </a:p>
          </p:txBody>
        </p:sp>
        <p:sp>
          <p:nvSpPr>
            <p:cNvPr id="20500" name="Rectangle 32"/>
            <p:cNvSpPr>
              <a:spLocks noChangeArrowheads="1"/>
            </p:cNvSpPr>
            <p:nvPr/>
          </p:nvSpPr>
          <p:spPr bwMode="auto">
            <a:xfrm>
              <a:off x="4129" y="3044"/>
              <a:ext cx="4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sp>
        <p:nvSpPr>
          <p:cNvPr id="20485" name="Rectangle 33"/>
          <p:cNvSpPr>
            <a:spLocks noChangeArrowheads="1"/>
          </p:cNvSpPr>
          <p:nvPr/>
        </p:nvSpPr>
        <p:spPr bwMode="auto">
          <a:xfrm>
            <a:off x="2798764" y="5086351"/>
            <a:ext cx="3074987" cy="461963"/>
          </a:xfrm>
          <a:prstGeom prst="rect">
            <a:avLst/>
          </a:prstGeom>
          <a:noFill/>
          <a:ln w="76200">
            <a:solidFill>
              <a:srgbClr val="00CC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486" name="AutoShape 34"/>
          <p:cNvSpPr>
            <a:spLocks/>
          </p:cNvSpPr>
          <p:nvPr/>
        </p:nvSpPr>
        <p:spPr bwMode="auto">
          <a:xfrm rot="-5400000">
            <a:off x="3656013" y="5151438"/>
            <a:ext cx="273050" cy="1343025"/>
          </a:xfrm>
          <a:prstGeom prst="leftBrace">
            <a:avLst>
              <a:gd name="adj1" fmla="val 4098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487" name="AutoShape 35"/>
          <p:cNvSpPr>
            <a:spLocks/>
          </p:cNvSpPr>
          <p:nvPr/>
        </p:nvSpPr>
        <p:spPr bwMode="auto">
          <a:xfrm rot="-5400000">
            <a:off x="4699001" y="5424488"/>
            <a:ext cx="273050" cy="1343025"/>
          </a:xfrm>
          <a:prstGeom prst="leftBrace">
            <a:avLst>
              <a:gd name="adj1" fmla="val 4098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1795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981200"/>
            <a:ext cx="7772400" cy="1143000"/>
          </a:xfrm>
        </p:spPr>
        <p:txBody>
          <a:bodyPr/>
          <a:lstStyle/>
          <a:p>
            <a:r>
              <a:rPr lang="en-US" altLang="en-US" smtClean="0"/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183325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46375" y="1544638"/>
            <a:ext cx="6783388" cy="3821112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N is … // Size of Array</a:t>
            </a:r>
          </a:p>
          <a:p>
            <a:pPr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Arr_Type definesa Array[1..N] of Num</a:t>
            </a:r>
          </a:p>
          <a:p>
            <a:pPr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Procedure Swap(n1, n2 isoftype in/out Num)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temp isoftype Num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temp &lt;- n1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n1   &lt;- n2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n2   &lt;- temp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endprocedure // Swap</a:t>
            </a:r>
          </a:p>
        </p:txBody>
      </p:sp>
    </p:spTree>
    <p:extLst>
      <p:ext uri="{BB962C8B-B14F-4D97-AF65-F5344CB8AC3E}">
        <p14:creationId xmlns:p14="http://schemas.microsoft.com/office/powerpoint/2010/main" val="2923411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00251" y="463550"/>
            <a:ext cx="8251825" cy="57848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procedure Bubblesort(A isoftype in/out Arr_Type)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to_do, index isoftype Num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to_do &lt;- N – 1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solidFill>
                  <a:srgbClr val="3333FF"/>
                </a:solidFill>
                <a:latin typeface="Courier New" panose="02070309020205020404" pitchFamily="49" charset="0"/>
              </a:rPr>
              <a:t>loop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</a:t>
            </a:r>
            <a:r>
              <a:rPr lang="en-US" altLang="en-US" sz="2000" b="1">
                <a:solidFill>
                  <a:srgbClr val="3333FF"/>
                </a:solidFill>
                <a:latin typeface="Courier New" panose="02070309020205020404" pitchFamily="49" charset="0"/>
              </a:rPr>
              <a:t>exitif(to_do 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index &lt;- 1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</a:t>
            </a:r>
            <a:r>
              <a:rPr lang="en-US" altLang="en-US" sz="2000" b="1">
                <a:solidFill>
                  <a:srgbClr val="FF0033"/>
                </a:solidFill>
                <a:latin typeface="Courier New" panose="02070309020205020404" pitchFamily="49" charset="0"/>
              </a:rPr>
              <a:t>loop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</a:t>
            </a:r>
            <a:r>
              <a:rPr lang="en-US" altLang="en-US" sz="2000" b="1">
                <a:solidFill>
                  <a:srgbClr val="FF0033"/>
                </a:solidFill>
                <a:latin typeface="Courier New" panose="02070309020205020404" pitchFamily="49" charset="0"/>
              </a:rPr>
              <a:t>exitif(index &gt; to_do)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if(A[index] &gt; A[index + 1])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  Swap(A[index], A[index + 1])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endif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index &lt;- index + 1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</a:t>
            </a:r>
            <a:r>
              <a:rPr lang="en-US" altLang="en-US" sz="2000" b="1">
                <a:solidFill>
                  <a:srgbClr val="FF0033"/>
                </a:solidFill>
                <a:latin typeface="Courier New" panose="02070309020205020404" pitchFamily="49" charset="0"/>
              </a:rPr>
              <a:t>endloop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to_do &lt;- to_do - 1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solidFill>
                  <a:srgbClr val="3333FF"/>
                </a:solidFill>
                <a:latin typeface="Courier New" panose="02070309020205020404" pitchFamily="49" charset="0"/>
              </a:rPr>
              <a:t>endloop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endprocedure // Bubblesort</a:t>
            </a: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 flipH="1">
            <a:off x="3524251" y="2982913"/>
            <a:ext cx="4778375" cy="0"/>
          </a:xfrm>
          <a:prstGeom prst="line">
            <a:avLst/>
          </a:prstGeom>
          <a:noFill/>
          <a:ln w="381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H="1">
            <a:off x="3924301" y="4987925"/>
            <a:ext cx="4378325" cy="0"/>
          </a:xfrm>
          <a:prstGeom prst="line">
            <a:avLst/>
          </a:prstGeom>
          <a:noFill/>
          <a:ln w="381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8274050" y="2982913"/>
            <a:ext cx="0" cy="2005012"/>
          </a:xfrm>
          <a:prstGeom prst="line">
            <a:avLst/>
          </a:prstGeom>
          <a:noFill/>
          <a:ln w="38100">
            <a:solidFill>
              <a:srgbClr val="FF0033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 flipH="1">
            <a:off x="3162301" y="1962150"/>
            <a:ext cx="6049963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 flipH="1">
            <a:off x="3571875" y="5686425"/>
            <a:ext cx="5653088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9197975" y="1962151"/>
            <a:ext cx="0" cy="3724275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 rot="-5400000">
            <a:off x="7683501" y="3824288"/>
            <a:ext cx="165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Inner loop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 rot="-5400000">
            <a:off x="8579644" y="3788569"/>
            <a:ext cx="1722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</a:rPr>
              <a:t>Outer loop</a:t>
            </a:r>
          </a:p>
        </p:txBody>
      </p:sp>
    </p:spTree>
    <p:extLst>
      <p:ext uri="{BB962C8B-B14F-4D97-AF65-F5344CB8AC3E}">
        <p14:creationId xmlns:p14="http://schemas.microsoft.com/office/powerpoint/2010/main" val="3911827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Already Sorted Collections?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772400" cy="4343400"/>
          </a:xfrm>
        </p:spPr>
        <p:txBody>
          <a:bodyPr/>
          <a:lstStyle/>
          <a:p>
            <a:r>
              <a:rPr lang="en-US" altLang="en-US" b="1" smtClean="0"/>
              <a:t>What if the collection was already sorted?</a:t>
            </a:r>
          </a:p>
          <a:p>
            <a:r>
              <a:rPr lang="en-US" altLang="en-US" b="1" smtClean="0"/>
              <a:t>What if only a few elements were out of place and after a couple of “bubble ups,” the collection was sorted?</a:t>
            </a:r>
          </a:p>
          <a:p>
            <a:endParaRPr lang="en-US" altLang="en-US" b="1" smtClean="0"/>
          </a:p>
          <a:p>
            <a:r>
              <a:rPr lang="en-US" altLang="en-US" b="1" smtClean="0"/>
              <a:t>We want to be able to </a:t>
            </a:r>
            <a:r>
              <a:rPr lang="en-US" altLang="en-US" b="1" smtClean="0">
                <a:solidFill>
                  <a:srgbClr val="3333FF"/>
                </a:solidFill>
              </a:rPr>
              <a:t>detect this </a:t>
            </a:r>
            <a:br>
              <a:rPr lang="en-US" altLang="en-US" b="1" smtClean="0">
                <a:solidFill>
                  <a:srgbClr val="3333FF"/>
                </a:solidFill>
              </a:rPr>
            </a:br>
            <a:r>
              <a:rPr lang="en-US" altLang="en-US" b="1" smtClean="0">
                <a:solidFill>
                  <a:srgbClr val="3333FF"/>
                </a:solidFill>
              </a:rPr>
              <a:t>and “stop early”!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2817814" y="4705354"/>
            <a:ext cx="6518275" cy="887413"/>
            <a:chOff x="641" y="3361"/>
            <a:chExt cx="4106" cy="559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641" y="362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06" name="Line 6"/>
            <p:cNvSpPr>
              <a:spLocks noChangeShapeType="1"/>
            </p:cNvSpPr>
            <p:nvPr/>
          </p:nvSpPr>
          <p:spPr bwMode="auto">
            <a:xfrm>
              <a:off x="1277" y="361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7" name="Line 7"/>
            <p:cNvSpPr>
              <a:spLocks noChangeShapeType="1"/>
            </p:cNvSpPr>
            <p:nvPr/>
          </p:nvSpPr>
          <p:spPr bwMode="auto">
            <a:xfrm>
              <a:off x="1918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>
              <a:off x="2572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>
              <a:off x="3271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Line 10"/>
            <p:cNvSpPr>
              <a:spLocks noChangeShapeType="1"/>
            </p:cNvSpPr>
            <p:nvPr/>
          </p:nvSpPr>
          <p:spPr bwMode="auto">
            <a:xfrm>
              <a:off x="3998" y="362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Rectangle 11"/>
            <p:cNvSpPr>
              <a:spLocks noChangeArrowheads="1"/>
            </p:cNvSpPr>
            <p:nvPr/>
          </p:nvSpPr>
          <p:spPr bwMode="auto">
            <a:xfrm>
              <a:off x="2723" y="3624"/>
              <a:ext cx="3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42</a:t>
              </a:r>
              <a:endParaRPr lang="en-US" altLang="en-US" b="0"/>
            </a:p>
          </p:txBody>
        </p:sp>
        <p:sp>
          <p:nvSpPr>
            <p:cNvPr id="25612" name="Rectangle 12"/>
            <p:cNvSpPr>
              <a:spLocks noChangeArrowheads="1"/>
            </p:cNvSpPr>
            <p:nvPr/>
          </p:nvSpPr>
          <p:spPr bwMode="auto">
            <a:xfrm>
              <a:off x="2039" y="3629"/>
              <a:ext cx="3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35</a:t>
              </a:r>
              <a:endParaRPr lang="en-US" altLang="en-US" b="0"/>
            </a:p>
          </p:txBody>
        </p:sp>
        <p:sp>
          <p:nvSpPr>
            <p:cNvPr id="25613" name="Rectangle 13"/>
            <p:cNvSpPr>
              <a:spLocks noChangeArrowheads="1"/>
            </p:cNvSpPr>
            <p:nvPr/>
          </p:nvSpPr>
          <p:spPr bwMode="auto">
            <a:xfrm>
              <a:off x="1355" y="3629"/>
              <a:ext cx="3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12</a:t>
              </a:r>
              <a:endParaRPr lang="en-US" altLang="en-US" b="0"/>
            </a:p>
          </p:txBody>
        </p:sp>
        <p:sp>
          <p:nvSpPr>
            <p:cNvPr id="25614" name="Rectangle 14"/>
            <p:cNvSpPr>
              <a:spLocks noChangeArrowheads="1"/>
            </p:cNvSpPr>
            <p:nvPr/>
          </p:nvSpPr>
          <p:spPr bwMode="auto">
            <a:xfrm>
              <a:off x="745" y="3626"/>
              <a:ext cx="27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5</a:t>
              </a:r>
              <a:endParaRPr lang="en-US" altLang="en-US" b="0"/>
            </a:p>
          </p:txBody>
        </p:sp>
        <p:sp>
          <p:nvSpPr>
            <p:cNvPr id="25615" name="Rectangle 15"/>
            <p:cNvSpPr>
              <a:spLocks noChangeArrowheads="1"/>
            </p:cNvSpPr>
            <p:nvPr/>
          </p:nvSpPr>
          <p:spPr bwMode="auto">
            <a:xfrm>
              <a:off x="3380" y="3624"/>
              <a:ext cx="3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77</a:t>
              </a:r>
            </a:p>
          </p:txBody>
        </p:sp>
        <p:sp>
          <p:nvSpPr>
            <p:cNvPr id="25616" name="Rectangle 16"/>
            <p:cNvSpPr>
              <a:spLocks noChangeArrowheads="1"/>
            </p:cNvSpPr>
            <p:nvPr/>
          </p:nvSpPr>
          <p:spPr bwMode="auto">
            <a:xfrm>
              <a:off x="838" y="3361"/>
              <a:ext cx="36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1          2          3          4            5            6</a:t>
              </a:r>
              <a:endParaRPr lang="en-US" altLang="en-US" b="0"/>
            </a:p>
          </p:txBody>
        </p:sp>
        <p:sp>
          <p:nvSpPr>
            <p:cNvPr id="25617" name="Rectangle 17"/>
            <p:cNvSpPr>
              <a:spLocks noChangeArrowheads="1"/>
            </p:cNvSpPr>
            <p:nvPr/>
          </p:nvSpPr>
          <p:spPr bwMode="auto">
            <a:xfrm>
              <a:off x="4129" y="3624"/>
              <a:ext cx="4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96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 anchor="ctr"/>
          <a:lstStyle/>
          <a:p>
            <a:r>
              <a:rPr lang="en-US" altLang="en-US" sz="3200"/>
              <a:t>Bubble Sort</a:t>
            </a:r>
          </a:p>
        </p:txBody>
      </p:sp>
    </p:spTree>
    <p:extLst>
      <p:ext uri="{BB962C8B-B14F-4D97-AF65-F5344CB8AC3E}">
        <p14:creationId xmlns:p14="http://schemas.microsoft.com/office/powerpoint/2010/main" val="112193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a Boolean “Flag”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/>
              <a:t>We can use a boolean variable to determine if any swapping occurred during the “bubble up.”</a:t>
            </a:r>
          </a:p>
          <a:p>
            <a:endParaRPr lang="en-US" altLang="en-US" b="1" smtClean="0"/>
          </a:p>
          <a:p>
            <a:r>
              <a:rPr lang="en-US" altLang="en-US" b="1" smtClean="0">
                <a:solidFill>
                  <a:srgbClr val="3333FF"/>
                </a:solidFill>
              </a:rPr>
              <a:t>If no swapping occurred, then we know that the collection is already sorted!</a:t>
            </a:r>
          </a:p>
          <a:p>
            <a:endParaRPr lang="en-US" altLang="en-US" b="1" smtClean="0">
              <a:solidFill>
                <a:srgbClr val="3333FF"/>
              </a:solidFill>
            </a:endParaRPr>
          </a:p>
          <a:p>
            <a:r>
              <a:rPr lang="en-US" altLang="en-US" b="1" smtClean="0"/>
              <a:t>This boolean “flag” needs to be reset after each “bubble up.”</a:t>
            </a:r>
          </a:p>
        </p:txBody>
      </p:sp>
    </p:spTree>
    <p:extLst>
      <p:ext uri="{BB962C8B-B14F-4D97-AF65-F5344CB8AC3E}">
        <p14:creationId xmlns:p14="http://schemas.microsoft.com/office/powerpoint/2010/main" val="633211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00251" y="463550"/>
            <a:ext cx="8251825" cy="57848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solidFill>
                  <a:srgbClr val="3333FF"/>
                </a:solidFill>
                <a:latin typeface="Courier New" panose="02070309020205020404" pitchFamily="49" charset="0"/>
              </a:rPr>
              <a:t>  did_swap isoftype Boolean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solidFill>
                  <a:srgbClr val="3333FF"/>
                </a:solidFill>
                <a:latin typeface="Courier New" panose="02070309020205020404" pitchFamily="49" charset="0"/>
              </a:rPr>
              <a:t>  did_swap &lt;- true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>
              <a:solidFill>
                <a:srgbClr val="3333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loop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exitif </a:t>
            </a:r>
            <a:r>
              <a:rPr lang="en-US" altLang="en-US" sz="2000" b="1">
                <a:solidFill>
                  <a:srgbClr val="3333FF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000" b="1">
                <a:latin typeface="Courier New" panose="02070309020205020404" pitchFamily="49" charset="0"/>
              </a:rPr>
              <a:t>(to_do = 0) </a:t>
            </a:r>
            <a:r>
              <a:rPr lang="en-US" altLang="en-US" sz="2000" b="1">
                <a:solidFill>
                  <a:srgbClr val="3333FF"/>
                </a:solidFill>
                <a:latin typeface="Courier New" panose="02070309020205020404" pitchFamily="49" charset="0"/>
              </a:rPr>
              <a:t>OR NOT(did_swap))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index &lt;- 1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solidFill>
                  <a:srgbClr val="3333FF"/>
                </a:solidFill>
                <a:latin typeface="Courier New" panose="02070309020205020404" pitchFamily="49" charset="0"/>
              </a:rPr>
              <a:t>    did_swap &lt;- false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loop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exitif(index &gt; to_do)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if(A[index] &gt; A[index + 1])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  Swap(A[index], A[index + 1])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  </a:t>
            </a:r>
            <a:r>
              <a:rPr lang="en-US" altLang="en-US" sz="2000" b="1">
                <a:solidFill>
                  <a:srgbClr val="3333FF"/>
                </a:solidFill>
                <a:latin typeface="Courier New" panose="02070309020205020404" pitchFamily="49" charset="0"/>
              </a:rPr>
              <a:t>did_swap &lt;- true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endif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index &lt;- index + 1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endloop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to_do &lt;- to_do - 1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endloop</a:t>
            </a:r>
          </a:p>
        </p:txBody>
      </p:sp>
    </p:spTree>
    <p:extLst>
      <p:ext uri="{BB962C8B-B14F-4D97-AF65-F5344CB8AC3E}">
        <p14:creationId xmlns:p14="http://schemas.microsoft.com/office/powerpoint/2010/main" val="3232252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Animated Example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9703" name="Text Box 8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9705" name="Text Box 10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9707" name="Text Box 12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29709" name="Text Box 14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29711" name="Text Box 16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29713" name="Text Box 18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29715" name="Text Box 20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996647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Animated Example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30738" name="Group 18"/>
          <p:cNvGrpSpPr>
            <a:grpSpLocks/>
          </p:cNvGrpSpPr>
          <p:nvPr/>
        </p:nvGrpSpPr>
        <p:grpSpPr bwMode="auto">
          <a:xfrm flipV="1">
            <a:off x="3667125" y="4138614"/>
            <a:ext cx="590550" cy="446087"/>
            <a:chOff x="1760" y="2424"/>
            <a:chExt cx="372" cy="502"/>
          </a:xfrm>
        </p:grpSpPr>
        <p:sp>
          <p:nvSpPr>
            <p:cNvPr id="3074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39" name="Text Box 23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30740" name="Text Box 24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392380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Animated Example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31762" name="Group 18"/>
          <p:cNvGrpSpPr>
            <a:grpSpLocks/>
          </p:cNvGrpSpPr>
          <p:nvPr/>
        </p:nvGrpSpPr>
        <p:grpSpPr bwMode="auto">
          <a:xfrm flipV="1">
            <a:off x="3667125" y="4138614"/>
            <a:ext cx="590550" cy="446087"/>
            <a:chOff x="1760" y="2424"/>
            <a:chExt cx="372" cy="502"/>
          </a:xfrm>
        </p:grpSpPr>
        <p:sp>
          <p:nvSpPr>
            <p:cNvPr id="31766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7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8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63" name="Text Box 23"/>
          <p:cNvSpPr txBox="1">
            <a:spLocks noChangeArrowheads="1"/>
          </p:cNvSpPr>
          <p:nvPr/>
        </p:nvSpPr>
        <p:spPr bwMode="auto">
          <a:xfrm>
            <a:off x="3452814" y="3643314"/>
            <a:ext cx="987771" cy="461665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31764" name="Text Box 24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31765" name="Text Box 25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55722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Animated Example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32786" name="Group 18"/>
          <p:cNvGrpSpPr>
            <a:grpSpLocks/>
          </p:cNvGrpSpPr>
          <p:nvPr/>
        </p:nvGrpSpPr>
        <p:grpSpPr bwMode="auto">
          <a:xfrm flipV="1">
            <a:off x="3667125" y="4138614"/>
            <a:ext cx="590550" cy="446087"/>
            <a:chOff x="1760" y="2424"/>
            <a:chExt cx="372" cy="502"/>
          </a:xfrm>
        </p:grpSpPr>
        <p:sp>
          <p:nvSpPr>
            <p:cNvPr id="32790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1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2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87" name="Text Box 22"/>
          <p:cNvSpPr txBox="1">
            <a:spLocks noChangeArrowheads="1"/>
          </p:cNvSpPr>
          <p:nvPr/>
        </p:nvSpPr>
        <p:spPr bwMode="auto">
          <a:xfrm>
            <a:off x="3452814" y="3643314"/>
            <a:ext cx="987771" cy="461665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32788" name="Text Box 23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32789" name="Text Box 24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378318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Animated Example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33810" name="Group 18"/>
          <p:cNvGrpSpPr>
            <a:grpSpLocks/>
          </p:cNvGrpSpPr>
          <p:nvPr/>
        </p:nvGrpSpPr>
        <p:grpSpPr bwMode="auto">
          <a:xfrm flipV="1">
            <a:off x="4257675" y="4138614"/>
            <a:ext cx="590550" cy="446087"/>
            <a:chOff x="1760" y="2424"/>
            <a:chExt cx="372" cy="502"/>
          </a:xfrm>
        </p:grpSpPr>
        <p:sp>
          <p:nvSpPr>
            <p:cNvPr id="3381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11" name="Text Box 23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33812" name="Text Box 24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934757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Animated Example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34834" name="Group 18"/>
          <p:cNvGrpSpPr>
            <a:grpSpLocks/>
          </p:cNvGrpSpPr>
          <p:nvPr/>
        </p:nvGrpSpPr>
        <p:grpSpPr bwMode="auto">
          <a:xfrm flipV="1">
            <a:off x="4257675" y="4138614"/>
            <a:ext cx="590550" cy="446087"/>
            <a:chOff x="1760" y="2424"/>
            <a:chExt cx="372" cy="502"/>
          </a:xfrm>
        </p:grpSpPr>
        <p:sp>
          <p:nvSpPr>
            <p:cNvPr id="34838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9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0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35" name="Text Box 22"/>
          <p:cNvSpPr txBox="1">
            <a:spLocks noChangeArrowheads="1"/>
          </p:cNvSpPr>
          <p:nvPr/>
        </p:nvSpPr>
        <p:spPr bwMode="auto">
          <a:xfrm>
            <a:off x="4040189" y="3643314"/>
            <a:ext cx="987771" cy="461665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34836" name="Text Box 23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34837" name="Text Box 24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353435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Animated Example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35858" name="Group 18"/>
          <p:cNvGrpSpPr>
            <a:grpSpLocks/>
          </p:cNvGrpSpPr>
          <p:nvPr/>
        </p:nvGrpSpPr>
        <p:grpSpPr bwMode="auto">
          <a:xfrm flipV="1">
            <a:off x="4257675" y="4138614"/>
            <a:ext cx="590550" cy="446087"/>
            <a:chOff x="1760" y="2424"/>
            <a:chExt cx="372" cy="502"/>
          </a:xfrm>
        </p:grpSpPr>
        <p:sp>
          <p:nvSpPr>
            <p:cNvPr id="35862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3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4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9" name="Text Box 22"/>
          <p:cNvSpPr txBox="1">
            <a:spLocks noChangeArrowheads="1"/>
          </p:cNvSpPr>
          <p:nvPr/>
        </p:nvSpPr>
        <p:spPr bwMode="auto">
          <a:xfrm>
            <a:off x="4040189" y="3643314"/>
            <a:ext cx="987771" cy="461665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35860" name="Text Box 23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35861" name="Text Box 24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461887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Animated Example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36882" name="Group 18"/>
          <p:cNvGrpSpPr>
            <a:grpSpLocks/>
          </p:cNvGrpSpPr>
          <p:nvPr/>
        </p:nvGrpSpPr>
        <p:grpSpPr bwMode="auto">
          <a:xfrm flipV="1">
            <a:off x="4843463" y="4138614"/>
            <a:ext cx="590550" cy="446087"/>
            <a:chOff x="1760" y="2424"/>
            <a:chExt cx="372" cy="502"/>
          </a:xfrm>
        </p:grpSpPr>
        <p:sp>
          <p:nvSpPr>
            <p:cNvPr id="3688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83" name="Text Box 23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36884" name="Text Box 24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9091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Sorting</a:t>
            </a:r>
          </a:p>
        </p:txBody>
      </p:sp>
      <p:sp>
        <p:nvSpPr>
          <p:cNvPr id="6147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772400" cy="4419600"/>
          </a:xfrm>
        </p:spPr>
        <p:txBody>
          <a:bodyPr/>
          <a:lstStyle/>
          <a:p>
            <a:r>
              <a:rPr lang="en-US" altLang="en-US" sz="2800" b="1"/>
              <a:t>Sorting takes an unordered collection and makes it an ordered one.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735264" y="3203576"/>
            <a:ext cx="6518275" cy="7159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3744913" y="3198814"/>
            <a:ext cx="0" cy="712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4762500" y="3198814"/>
            <a:ext cx="0" cy="72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5800725" y="3198814"/>
            <a:ext cx="0" cy="72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6910388" y="3198814"/>
            <a:ext cx="0" cy="72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8064500" y="3211514"/>
            <a:ext cx="0" cy="700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8482013" y="3378201"/>
            <a:ext cx="35747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6040439" y="3365501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12</a:t>
            </a:r>
            <a:endParaRPr lang="en-US" altLang="en-US" b="0"/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4954589" y="3378201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35</a:t>
            </a:r>
            <a:endParaRPr lang="en-US" altLang="en-US" b="0"/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3868739" y="3378201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42</a:t>
            </a:r>
            <a:endParaRPr lang="en-US" altLang="en-US" b="0"/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2900364" y="3392489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77</a:t>
            </a:r>
            <a:endParaRPr lang="en-US" altLang="en-US" b="0"/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7083426" y="3363914"/>
            <a:ext cx="7005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101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2971801" y="4816476"/>
            <a:ext cx="580287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1          2          3           4           5            6</a:t>
            </a:r>
            <a:endParaRPr lang="en-US" altLang="en-US" b="0"/>
          </a:p>
        </p:txBody>
      </p:sp>
      <p:grpSp>
        <p:nvGrpSpPr>
          <p:cNvPr id="6161" name="Group 17"/>
          <p:cNvGrpSpPr>
            <a:grpSpLocks/>
          </p:cNvGrpSpPr>
          <p:nvPr/>
        </p:nvGrpSpPr>
        <p:grpSpPr bwMode="auto">
          <a:xfrm>
            <a:off x="2667001" y="5224463"/>
            <a:ext cx="6518275" cy="723900"/>
            <a:chOff x="539" y="3921"/>
            <a:chExt cx="3074" cy="608"/>
          </a:xfrm>
        </p:grpSpPr>
        <p:sp>
          <p:nvSpPr>
            <p:cNvPr id="6164" name="Rectangle 18"/>
            <p:cNvSpPr>
              <a:spLocks noChangeArrowheads="1"/>
            </p:cNvSpPr>
            <p:nvPr/>
          </p:nvSpPr>
          <p:spPr bwMode="auto">
            <a:xfrm>
              <a:off x="539" y="3925"/>
              <a:ext cx="3074" cy="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65" name="Line 19"/>
            <p:cNvSpPr>
              <a:spLocks noChangeShapeType="1"/>
            </p:cNvSpPr>
            <p:nvPr/>
          </p:nvSpPr>
          <p:spPr bwMode="auto">
            <a:xfrm>
              <a:off x="1015" y="3921"/>
              <a:ext cx="0" cy="5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Line 20"/>
            <p:cNvSpPr>
              <a:spLocks noChangeShapeType="1"/>
            </p:cNvSpPr>
            <p:nvPr/>
          </p:nvSpPr>
          <p:spPr bwMode="auto">
            <a:xfrm>
              <a:off x="1495" y="3921"/>
              <a:ext cx="0" cy="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Line 21"/>
            <p:cNvSpPr>
              <a:spLocks noChangeShapeType="1"/>
            </p:cNvSpPr>
            <p:nvPr/>
          </p:nvSpPr>
          <p:spPr bwMode="auto">
            <a:xfrm>
              <a:off x="1985" y="3921"/>
              <a:ext cx="0" cy="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Line 22"/>
            <p:cNvSpPr>
              <a:spLocks noChangeShapeType="1"/>
            </p:cNvSpPr>
            <p:nvPr/>
          </p:nvSpPr>
          <p:spPr bwMode="auto">
            <a:xfrm>
              <a:off x="2508" y="3921"/>
              <a:ext cx="0" cy="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Line 23"/>
            <p:cNvSpPr>
              <a:spLocks noChangeShapeType="1"/>
            </p:cNvSpPr>
            <p:nvPr/>
          </p:nvSpPr>
          <p:spPr bwMode="auto">
            <a:xfrm>
              <a:off x="3052" y="3932"/>
              <a:ext cx="0" cy="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Rectangle 24"/>
            <p:cNvSpPr>
              <a:spLocks noChangeArrowheads="1"/>
            </p:cNvSpPr>
            <p:nvPr/>
          </p:nvSpPr>
          <p:spPr bwMode="auto">
            <a:xfrm>
              <a:off x="679" y="4061"/>
              <a:ext cx="169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5</a:t>
              </a:r>
              <a:endParaRPr lang="en-US" altLang="en-US" b="0"/>
            </a:p>
          </p:txBody>
        </p:sp>
        <p:sp>
          <p:nvSpPr>
            <p:cNvPr id="6171" name="Rectangle 25"/>
            <p:cNvSpPr>
              <a:spLocks noChangeArrowheads="1"/>
            </p:cNvSpPr>
            <p:nvPr/>
          </p:nvSpPr>
          <p:spPr bwMode="auto">
            <a:xfrm>
              <a:off x="1106" y="4050"/>
              <a:ext cx="249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12</a:t>
              </a:r>
              <a:endParaRPr lang="en-US" altLang="en-US" b="0"/>
            </a:p>
          </p:txBody>
        </p:sp>
        <p:sp>
          <p:nvSpPr>
            <p:cNvPr id="6172" name="Rectangle 26"/>
            <p:cNvSpPr>
              <a:spLocks noChangeArrowheads="1"/>
            </p:cNvSpPr>
            <p:nvPr/>
          </p:nvSpPr>
          <p:spPr bwMode="auto">
            <a:xfrm>
              <a:off x="1586" y="4040"/>
              <a:ext cx="249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35</a:t>
              </a:r>
              <a:endParaRPr lang="en-US" altLang="en-US" b="0"/>
            </a:p>
          </p:txBody>
        </p:sp>
        <p:sp>
          <p:nvSpPr>
            <p:cNvPr id="6173" name="Rectangle 27"/>
            <p:cNvSpPr>
              <a:spLocks noChangeArrowheads="1"/>
            </p:cNvSpPr>
            <p:nvPr/>
          </p:nvSpPr>
          <p:spPr bwMode="auto">
            <a:xfrm>
              <a:off x="2087" y="4061"/>
              <a:ext cx="249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42</a:t>
              </a:r>
              <a:endParaRPr lang="en-US" altLang="en-US" b="0"/>
            </a:p>
          </p:txBody>
        </p:sp>
        <p:sp>
          <p:nvSpPr>
            <p:cNvPr id="6174" name="Rectangle 28"/>
            <p:cNvSpPr>
              <a:spLocks noChangeArrowheads="1"/>
            </p:cNvSpPr>
            <p:nvPr/>
          </p:nvSpPr>
          <p:spPr bwMode="auto">
            <a:xfrm>
              <a:off x="2621" y="4050"/>
              <a:ext cx="249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77</a:t>
              </a:r>
              <a:endParaRPr lang="en-US" altLang="en-US" b="0"/>
            </a:p>
          </p:txBody>
        </p:sp>
        <p:sp>
          <p:nvSpPr>
            <p:cNvPr id="6175" name="Rectangle 29"/>
            <p:cNvSpPr>
              <a:spLocks noChangeArrowheads="1"/>
            </p:cNvSpPr>
            <p:nvPr/>
          </p:nvSpPr>
          <p:spPr bwMode="auto">
            <a:xfrm>
              <a:off x="3112" y="4050"/>
              <a:ext cx="33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101</a:t>
              </a:r>
              <a:endParaRPr lang="en-US" altLang="en-US" b="0"/>
            </a:p>
          </p:txBody>
        </p:sp>
      </p:grpSp>
      <p:sp>
        <p:nvSpPr>
          <p:cNvPr id="6162" name="Rectangle 30"/>
          <p:cNvSpPr>
            <a:spLocks noChangeArrowheads="1"/>
          </p:cNvSpPr>
          <p:nvPr/>
        </p:nvSpPr>
        <p:spPr bwMode="auto">
          <a:xfrm>
            <a:off x="3048001" y="2743201"/>
            <a:ext cx="580287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1          2          3          4            5            6</a:t>
            </a:r>
            <a:endParaRPr lang="en-US" altLang="en-US" b="0"/>
          </a:p>
        </p:txBody>
      </p:sp>
      <p:sp>
        <p:nvSpPr>
          <p:cNvPr id="6163" name="Line 34"/>
          <p:cNvSpPr>
            <a:spLocks noChangeShapeType="1"/>
          </p:cNvSpPr>
          <p:nvPr/>
        </p:nvSpPr>
        <p:spPr bwMode="auto">
          <a:xfrm>
            <a:off x="5800725" y="4094163"/>
            <a:ext cx="0" cy="900112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7290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Animated Example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37906" name="Group 18"/>
          <p:cNvGrpSpPr>
            <a:grpSpLocks/>
          </p:cNvGrpSpPr>
          <p:nvPr/>
        </p:nvGrpSpPr>
        <p:grpSpPr bwMode="auto">
          <a:xfrm flipV="1">
            <a:off x="4843463" y="4138614"/>
            <a:ext cx="590550" cy="446087"/>
            <a:chOff x="1760" y="2424"/>
            <a:chExt cx="372" cy="502"/>
          </a:xfrm>
        </p:grpSpPr>
        <p:sp>
          <p:nvSpPr>
            <p:cNvPr id="37910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1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907" name="Text Box 22"/>
          <p:cNvSpPr txBox="1">
            <a:spLocks noChangeArrowheads="1"/>
          </p:cNvSpPr>
          <p:nvPr/>
        </p:nvSpPr>
        <p:spPr bwMode="auto">
          <a:xfrm>
            <a:off x="4627564" y="3643314"/>
            <a:ext cx="987771" cy="461665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37908" name="Text Box 23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37909" name="Text Box 24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90433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Animated Example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38930" name="Group 18"/>
          <p:cNvGrpSpPr>
            <a:grpSpLocks/>
          </p:cNvGrpSpPr>
          <p:nvPr/>
        </p:nvGrpSpPr>
        <p:grpSpPr bwMode="auto">
          <a:xfrm flipV="1">
            <a:off x="4843463" y="4138614"/>
            <a:ext cx="590550" cy="446087"/>
            <a:chOff x="1760" y="2424"/>
            <a:chExt cx="372" cy="502"/>
          </a:xfrm>
        </p:grpSpPr>
        <p:sp>
          <p:nvSpPr>
            <p:cNvPr id="38934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5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6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31" name="Text Box 22"/>
          <p:cNvSpPr txBox="1">
            <a:spLocks noChangeArrowheads="1"/>
          </p:cNvSpPr>
          <p:nvPr/>
        </p:nvSpPr>
        <p:spPr bwMode="auto">
          <a:xfrm>
            <a:off x="4627564" y="3643314"/>
            <a:ext cx="987771" cy="461665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38932" name="Text Box 23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38933" name="Text Box 24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978192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Animated Example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39953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39954" name="Group 18"/>
          <p:cNvGrpSpPr>
            <a:grpSpLocks/>
          </p:cNvGrpSpPr>
          <p:nvPr/>
        </p:nvGrpSpPr>
        <p:grpSpPr bwMode="auto">
          <a:xfrm flipV="1">
            <a:off x="5429250" y="4138614"/>
            <a:ext cx="590550" cy="446087"/>
            <a:chOff x="1760" y="2424"/>
            <a:chExt cx="372" cy="502"/>
          </a:xfrm>
        </p:grpSpPr>
        <p:sp>
          <p:nvSpPr>
            <p:cNvPr id="3995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55" name="Text Box 23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39956" name="Text Box 24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9824786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Animated Example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40978" name="Group 18"/>
          <p:cNvGrpSpPr>
            <a:grpSpLocks/>
          </p:cNvGrpSpPr>
          <p:nvPr/>
        </p:nvGrpSpPr>
        <p:grpSpPr bwMode="auto">
          <a:xfrm flipV="1">
            <a:off x="5429250" y="4138614"/>
            <a:ext cx="590550" cy="446087"/>
            <a:chOff x="1760" y="2424"/>
            <a:chExt cx="372" cy="502"/>
          </a:xfrm>
        </p:grpSpPr>
        <p:sp>
          <p:nvSpPr>
            <p:cNvPr id="40982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3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4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79" name="Text Box 22"/>
          <p:cNvSpPr txBox="1">
            <a:spLocks noChangeArrowheads="1"/>
          </p:cNvSpPr>
          <p:nvPr/>
        </p:nvSpPr>
        <p:spPr bwMode="auto">
          <a:xfrm>
            <a:off x="5214939" y="3643314"/>
            <a:ext cx="987771" cy="461665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0980" name="Text Box 23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40981" name="Text Box 24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946138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Animated Example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42002" name="Group 18"/>
          <p:cNvGrpSpPr>
            <a:grpSpLocks/>
          </p:cNvGrpSpPr>
          <p:nvPr/>
        </p:nvGrpSpPr>
        <p:grpSpPr bwMode="auto">
          <a:xfrm flipV="1">
            <a:off x="5429250" y="4138614"/>
            <a:ext cx="590550" cy="446087"/>
            <a:chOff x="1760" y="2424"/>
            <a:chExt cx="372" cy="502"/>
          </a:xfrm>
        </p:grpSpPr>
        <p:sp>
          <p:nvSpPr>
            <p:cNvPr id="42006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7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8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003" name="Text Box 22"/>
          <p:cNvSpPr txBox="1">
            <a:spLocks noChangeArrowheads="1"/>
          </p:cNvSpPr>
          <p:nvPr/>
        </p:nvSpPr>
        <p:spPr bwMode="auto">
          <a:xfrm>
            <a:off x="5214939" y="3643314"/>
            <a:ext cx="987771" cy="461665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2004" name="Text Box 23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42005" name="Text Box 24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66175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Animated Example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43026" name="Group 18"/>
          <p:cNvGrpSpPr>
            <a:grpSpLocks/>
          </p:cNvGrpSpPr>
          <p:nvPr/>
        </p:nvGrpSpPr>
        <p:grpSpPr bwMode="auto">
          <a:xfrm flipV="1">
            <a:off x="6016625" y="4138614"/>
            <a:ext cx="590550" cy="446087"/>
            <a:chOff x="1760" y="2424"/>
            <a:chExt cx="372" cy="502"/>
          </a:xfrm>
        </p:grpSpPr>
        <p:sp>
          <p:nvSpPr>
            <p:cNvPr id="4302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27" name="Text Box 23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43028" name="Text Box 24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549563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Animated Example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44050" name="Group 18"/>
          <p:cNvGrpSpPr>
            <a:grpSpLocks/>
          </p:cNvGrpSpPr>
          <p:nvPr/>
        </p:nvGrpSpPr>
        <p:grpSpPr bwMode="auto">
          <a:xfrm flipV="1">
            <a:off x="6016625" y="4138614"/>
            <a:ext cx="590550" cy="446087"/>
            <a:chOff x="1760" y="2424"/>
            <a:chExt cx="372" cy="502"/>
          </a:xfrm>
        </p:grpSpPr>
        <p:sp>
          <p:nvSpPr>
            <p:cNvPr id="44054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5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6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51" name="Text Box 22"/>
          <p:cNvSpPr txBox="1">
            <a:spLocks noChangeArrowheads="1"/>
          </p:cNvSpPr>
          <p:nvPr/>
        </p:nvSpPr>
        <p:spPr bwMode="auto">
          <a:xfrm>
            <a:off x="5802314" y="3643314"/>
            <a:ext cx="987771" cy="461665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4052" name="Text Box 23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44053" name="Text Box 24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0288754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Animated Example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45074" name="Group 18"/>
          <p:cNvGrpSpPr>
            <a:grpSpLocks/>
          </p:cNvGrpSpPr>
          <p:nvPr/>
        </p:nvGrpSpPr>
        <p:grpSpPr bwMode="auto">
          <a:xfrm flipV="1">
            <a:off x="6016625" y="4138614"/>
            <a:ext cx="590550" cy="446087"/>
            <a:chOff x="1760" y="2424"/>
            <a:chExt cx="372" cy="502"/>
          </a:xfrm>
        </p:grpSpPr>
        <p:sp>
          <p:nvSpPr>
            <p:cNvPr id="45078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9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0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75" name="Text Box 22"/>
          <p:cNvSpPr txBox="1">
            <a:spLocks noChangeArrowheads="1"/>
          </p:cNvSpPr>
          <p:nvPr/>
        </p:nvSpPr>
        <p:spPr bwMode="auto">
          <a:xfrm>
            <a:off x="5802314" y="3643314"/>
            <a:ext cx="987771" cy="461665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5076" name="Text Box 23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45077" name="Text Box 24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0320397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Animated Example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46098" name="Group 18"/>
          <p:cNvGrpSpPr>
            <a:grpSpLocks/>
          </p:cNvGrpSpPr>
          <p:nvPr/>
        </p:nvGrpSpPr>
        <p:grpSpPr bwMode="auto">
          <a:xfrm flipV="1">
            <a:off x="6604000" y="4138614"/>
            <a:ext cx="590550" cy="446087"/>
            <a:chOff x="1760" y="2424"/>
            <a:chExt cx="372" cy="502"/>
          </a:xfrm>
        </p:grpSpPr>
        <p:sp>
          <p:nvSpPr>
            <p:cNvPr id="4610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9" name="Text Box 23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46100" name="Text Box 24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0814643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Animated Example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47122" name="Group 18"/>
          <p:cNvGrpSpPr>
            <a:grpSpLocks/>
          </p:cNvGrpSpPr>
          <p:nvPr/>
        </p:nvGrpSpPr>
        <p:grpSpPr bwMode="auto">
          <a:xfrm flipV="1">
            <a:off x="6604000" y="4138614"/>
            <a:ext cx="590550" cy="446087"/>
            <a:chOff x="1760" y="2424"/>
            <a:chExt cx="372" cy="502"/>
          </a:xfrm>
        </p:grpSpPr>
        <p:sp>
          <p:nvSpPr>
            <p:cNvPr id="47126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23" name="Text Box 22"/>
          <p:cNvSpPr txBox="1">
            <a:spLocks noChangeArrowheads="1"/>
          </p:cNvSpPr>
          <p:nvPr/>
        </p:nvSpPr>
        <p:spPr bwMode="auto">
          <a:xfrm>
            <a:off x="6389689" y="3643314"/>
            <a:ext cx="987771" cy="461665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7124" name="Text Box 23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47125" name="Text Box 24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970644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"Bubbling Up" the Largest Element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/>
              <a:t>Traverse a collection of elements</a:t>
            </a:r>
          </a:p>
          <a:p>
            <a:pPr lvl="1"/>
            <a:r>
              <a:rPr lang="en-US" altLang="en-US" b="1" smtClean="0"/>
              <a:t>Move from the front to the end</a:t>
            </a:r>
          </a:p>
          <a:p>
            <a:pPr lvl="1"/>
            <a:r>
              <a:rPr lang="en-US" altLang="en-US" b="1" smtClean="0"/>
              <a:t>“Bubble” the </a:t>
            </a:r>
            <a:r>
              <a:rPr lang="en-US" altLang="en-US" b="1" smtClean="0">
                <a:solidFill>
                  <a:srgbClr val="3333FF"/>
                </a:solidFill>
              </a:rPr>
              <a:t>largest value</a:t>
            </a:r>
            <a:r>
              <a:rPr lang="en-US" altLang="en-US" b="1" smtClean="0"/>
              <a:t> to the end using </a:t>
            </a:r>
            <a:r>
              <a:rPr lang="en-US" altLang="en-US" b="1" smtClean="0">
                <a:solidFill>
                  <a:srgbClr val="3333FF"/>
                </a:solidFill>
              </a:rPr>
              <a:t>pair-wise comparisons and swapping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735264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3744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4762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5800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6910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8064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8482013" y="4767264"/>
            <a:ext cx="35747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6040439" y="4754564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12</a:t>
            </a:r>
            <a:endParaRPr lang="en-US" altLang="en-US" b="0"/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4954589" y="4767264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35</a:t>
            </a:r>
            <a:endParaRPr lang="en-US" altLang="en-US" b="0"/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3868739" y="4767264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42</a:t>
            </a:r>
            <a:endParaRPr lang="en-US" altLang="en-US" b="0"/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2900364" y="4781551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77</a:t>
            </a:r>
            <a:endParaRPr lang="en-US" altLang="en-US" b="0"/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7083426" y="4752976"/>
            <a:ext cx="7005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101</a:t>
            </a:r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3048001" y="4132264"/>
            <a:ext cx="580287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1          2          3          4            5            6</a:t>
            </a:r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42667144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Animated Example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48146" name="Group 18"/>
          <p:cNvGrpSpPr>
            <a:grpSpLocks/>
          </p:cNvGrpSpPr>
          <p:nvPr/>
        </p:nvGrpSpPr>
        <p:grpSpPr bwMode="auto">
          <a:xfrm flipV="1">
            <a:off x="6604000" y="4138614"/>
            <a:ext cx="590550" cy="446087"/>
            <a:chOff x="1760" y="2424"/>
            <a:chExt cx="372" cy="502"/>
          </a:xfrm>
        </p:grpSpPr>
        <p:sp>
          <p:nvSpPr>
            <p:cNvPr id="48150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1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2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47" name="Text Box 22"/>
          <p:cNvSpPr txBox="1">
            <a:spLocks noChangeArrowheads="1"/>
          </p:cNvSpPr>
          <p:nvPr/>
        </p:nvSpPr>
        <p:spPr bwMode="auto">
          <a:xfrm>
            <a:off x="6389689" y="3643314"/>
            <a:ext cx="987771" cy="461665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8148" name="Text Box 23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48149" name="Text Box 24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49656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Animated Example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49169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49170" name="Group 18"/>
          <p:cNvGrpSpPr>
            <a:grpSpLocks/>
          </p:cNvGrpSpPr>
          <p:nvPr/>
        </p:nvGrpSpPr>
        <p:grpSpPr bwMode="auto">
          <a:xfrm flipV="1">
            <a:off x="7194550" y="4138614"/>
            <a:ext cx="590550" cy="446087"/>
            <a:chOff x="1760" y="2424"/>
            <a:chExt cx="372" cy="502"/>
          </a:xfrm>
        </p:grpSpPr>
        <p:sp>
          <p:nvSpPr>
            <p:cNvPr id="4917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71" name="Text Box 23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49172" name="Text Box 24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1616091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Animated Example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50194" name="Group 18"/>
          <p:cNvGrpSpPr>
            <a:grpSpLocks/>
          </p:cNvGrpSpPr>
          <p:nvPr/>
        </p:nvGrpSpPr>
        <p:grpSpPr bwMode="auto">
          <a:xfrm flipV="1">
            <a:off x="7194550" y="4138614"/>
            <a:ext cx="590550" cy="446087"/>
            <a:chOff x="1760" y="2424"/>
            <a:chExt cx="372" cy="502"/>
          </a:xfrm>
        </p:grpSpPr>
        <p:sp>
          <p:nvSpPr>
            <p:cNvPr id="50198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9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0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95" name="Text Box 22"/>
          <p:cNvSpPr txBox="1">
            <a:spLocks noChangeArrowheads="1"/>
          </p:cNvSpPr>
          <p:nvPr/>
        </p:nvSpPr>
        <p:spPr bwMode="auto">
          <a:xfrm>
            <a:off x="6977064" y="3643314"/>
            <a:ext cx="987771" cy="461665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50196" name="Text Box 23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50197" name="Text Box 24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0956926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Animated Example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51218" name="Group 18"/>
          <p:cNvGrpSpPr>
            <a:grpSpLocks/>
          </p:cNvGrpSpPr>
          <p:nvPr/>
        </p:nvGrpSpPr>
        <p:grpSpPr bwMode="auto">
          <a:xfrm flipV="1">
            <a:off x="7194550" y="4138614"/>
            <a:ext cx="590550" cy="446087"/>
            <a:chOff x="1760" y="2424"/>
            <a:chExt cx="372" cy="502"/>
          </a:xfrm>
        </p:grpSpPr>
        <p:sp>
          <p:nvSpPr>
            <p:cNvPr id="51222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3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4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19" name="Text Box 22"/>
          <p:cNvSpPr txBox="1">
            <a:spLocks noChangeArrowheads="1"/>
          </p:cNvSpPr>
          <p:nvPr/>
        </p:nvSpPr>
        <p:spPr bwMode="auto">
          <a:xfrm>
            <a:off x="6977064" y="3643314"/>
            <a:ext cx="987771" cy="461665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51220" name="Text Box 23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51221" name="Text Box 24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4942942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After First Pass of Outer Loop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52242" name="Group 18"/>
          <p:cNvGrpSpPr>
            <a:grpSpLocks/>
          </p:cNvGrpSpPr>
          <p:nvPr/>
        </p:nvGrpSpPr>
        <p:grpSpPr bwMode="auto">
          <a:xfrm flipV="1">
            <a:off x="7778750" y="4138614"/>
            <a:ext cx="590550" cy="446087"/>
            <a:chOff x="1760" y="2424"/>
            <a:chExt cx="372" cy="502"/>
          </a:xfrm>
        </p:grpSpPr>
        <p:sp>
          <p:nvSpPr>
            <p:cNvPr id="52246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7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8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43" name="Text Box 23"/>
          <p:cNvSpPr txBox="1">
            <a:spLocks noChangeArrowheads="1"/>
          </p:cNvSpPr>
          <p:nvPr/>
        </p:nvSpPr>
        <p:spPr bwMode="auto">
          <a:xfrm>
            <a:off x="4652963" y="2809875"/>
            <a:ext cx="400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</a:rPr>
              <a:t>Finished first “Bubble Up”</a:t>
            </a:r>
          </a:p>
        </p:txBody>
      </p:sp>
      <p:sp>
        <p:nvSpPr>
          <p:cNvPr id="52244" name="Text Box 24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52245" name="Text Box 25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1488050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Second “Bubble Up”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53266" name="Group 18"/>
          <p:cNvGrpSpPr>
            <a:grpSpLocks/>
          </p:cNvGrpSpPr>
          <p:nvPr/>
        </p:nvGrpSpPr>
        <p:grpSpPr bwMode="auto">
          <a:xfrm flipV="1">
            <a:off x="3667125" y="4152900"/>
            <a:ext cx="590550" cy="446088"/>
            <a:chOff x="1760" y="2424"/>
            <a:chExt cx="372" cy="502"/>
          </a:xfrm>
        </p:grpSpPr>
        <p:sp>
          <p:nvSpPr>
            <p:cNvPr id="5326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267" name="Text Box 23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53268" name="Text Box 24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7969682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Second “Bubble Up”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54290" name="Group 18"/>
          <p:cNvGrpSpPr>
            <a:grpSpLocks/>
          </p:cNvGrpSpPr>
          <p:nvPr/>
        </p:nvGrpSpPr>
        <p:grpSpPr bwMode="auto">
          <a:xfrm flipV="1">
            <a:off x="3667125" y="4152900"/>
            <a:ext cx="590550" cy="446088"/>
            <a:chOff x="1760" y="2424"/>
            <a:chExt cx="372" cy="502"/>
          </a:xfrm>
        </p:grpSpPr>
        <p:sp>
          <p:nvSpPr>
            <p:cNvPr id="54294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5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6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291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54292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false</a:t>
            </a:r>
          </a:p>
        </p:txBody>
      </p:sp>
      <p:sp>
        <p:nvSpPr>
          <p:cNvPr id="54293" name="Text Box 24"/>
          <p:cNvSpPr txBox="1">
            <a:spLocks noChangeArrowheads="1"/>
          </p:cNvSpPr>
          <p:nvPr/>
        </p:nvSpPr>
        <p:spPr bwMode="auto">
          <a:xfrm>
            <a:off x="3219450" y="3657601"/>
            <a:ext cx="1483098" cy="46166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</a:rPr>
              <a:t>No Swap</a:t>
            </a:r>
          </a:p>
        </p:txBody>
      </p:sp>
    </p:spTree>
    <p:extLst>
      <p:ext uri="{BB962C8B-B14F-4D97-AF65-F5344CB8AC3E}">
        <p14:creationId xmlns:p14="http://schemas.microsoft.com/office/powerpoint/2010/main" val="21728709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Second “Bubble Up”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55314" name="Group 18"/>
          <p:cNvGrpSpPr>
            <a:grpSpLocks/>
          </p:cNvGrpSpPr>
          <p:nvPr/>
        </p:nvGrpSpPr>
        <p:grpSpPr bwMode="auto">
          <a:xfrm flipV="1">
            <a:off x="4257675" y="4152900"/>
            <a:ext cx="590550" cy="446088"/>
            <a:chOff x="1760" y="2424"/>
            <a:chExt cx="372" cy="502"/>
          </a:xfrm>
        </p:grpSpPr>
        <p:sp>
          <p:nvSpPr>
            <p:cNvPr id="5531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315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55316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3265365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Second “Bubble Up”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56338" name="Group 18"/>
          <p:cNvGrpSpPr>
            <a:grpSpLocks/>
          </p:cNvGrpSpPr>
          <p:nvPr/>
        </p:nvGrpSpPr>
        <p:grpSpPr bwMode="auto">
          <a:xfrm flipV="1">
            <a:off x="4257675" y="4152900"/>
            <a:ext cx="590550" cy="446088"/>
            <a:chOff x="1760" y="2424"/>
            <a:chExt cx="372" cy="502"/>
          </a:xfrm>
        </p:grpSpPr>
        <p:sp>
          <p:nvSpPr>
            <p:cNvPr id="56342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3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4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339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56340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false</a:t>
            </a:r>
          </a:p>
        </p:txBody>
      </p:sp>
      <p:sp>
        <p:nvSpPr>
          <p:cNvPr id="56341" name="Text Box 24"/>
          <p:cNvSpPr txBox="1">
            <a:spLocks noChangeArrowheads="1"/>
          </p:cNvSpPr>
          <p:nvPr/>
        </p:nvSpPr>
        <p:spPr bwMode="auto">
          <a:xfrm>
            <a:off x="4040189" y="3657601"/>
            <a:ext cx="987771" cy="461665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42569335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Second “Bubble Up”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57362" name="Group 18"/>
          <p:cNvGrpSpPr>
            <a:grpSpLocks/>
          </p:cNvGrpSpPr>
          <p:nvPr/>
        </p:nvGrpSpPr>
        <p:grpSpPr bwMode="auto">
          <a:xfrm flipV="1">
            <a:off x="4257675" y="4152900"/>
            <a:ext cx="590550" cy="446088"/>
            <a:chOff x="1760" y="2424"/>
            <a:chExt cx="372" cy="502"/>
          </a:xfrm>
        </p:grpSpPr>
        <p:sp>
          <p:nvSpPr>
            <p:cNvPr id="57366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7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8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63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57364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true</a:t>
            </a:r>
          </a:p>
        </p:txBody>
      </p:sp>
      <p:sp>
        <p:nvSpPr>
          <p:cNvPr id="57365" name="Text Box 24"/>
          <p:cNvSpPr txBox="1">
            <a:spLocks noChangeArrowheads="1"/>
          </p:cNvSpPr>
          <p:nvPr/>
        </p:nvSpPr>
        <p:spPr bwMode="auto">
          <a:xfrm>
            <a:off x="4040189" y="3657601"/>
            <a:ext cx="987771" cy="461665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40308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"Bubbling Up" the Largest Element</a:t>
            </a:r>
          </a:p>
        </p:txBody>
      </p:sp>
      <p:sp>
        <p:nvSpPr>
          <p:cNvPr id="8195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/>
              <a:t>Traverse a collection of elements</a:t>
            </a:r>
          </a:p>
          <a:p>
            <a:pPr lvl="1"/>
            <a:r>
              <a:rPr lang="en-US" altLang="en-US" b="1" smtClean="0"/>
              <a:t>Move from the front to the end</a:t>
            </a:r>
          </a:p>
          <a:p>
            <a:pPr lvl="1"/>
            <a:r>
              <a:rPr lang="en-US" altLang="en-US" b="1" smtClean="0"/>
              <a:t>“Bubble” the largest value to the end using pair-wise comparisons and swapping</a:t>
            </a:r>
          </a:p>
        </p:txBody>
      </p:sp>
      <p:sp>
        <p:nvSpPr>
          <p:cNvPr id="8196" name="Rectangle 2052"/>
          <p:cNvSpPr>
            <a:spLocks noChangeArrowheads="1"/>
          </p:cNvSpPr>
          <p:nvPr/>
        </p:nvSpPr>
        <p:spPr bwMode="auto">
          <a:xfrm>
            <a:off x="2735264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197" name="Line 2053"/>
          <p:cNvSpPr>
            <a:spLocks noChangeShapeType="1"/>
          </p:cNvSpPr>
          <p:nvPr/>
        </p:nvSpPr>
        <p:spPr bwMode="auto">
          <a:xfrm>
            <a:off x="3744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Line 2054"/>
          <p:cNvSpPr>
            <a:spLocks noChangeShapeType="1"/>
          </p:cNvSpPr>
          <p:nvPr/>
        </p:nvSpPr>
        <p:spPr bwMode="auto">
          <a:xfrm>
            <a:off x="4762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Line 2055"/>
          <p:cNvSpPr>
            <a:spLocks noChangeShapeType="1"/>
          </p:cNvSpPr>
          <p:nvPr/>
        </p:nvSpPr>
        <p:spPr bwMode="auto">
          <a:xfrm>
            <a:off x="5800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Line 2056"/>
          <p:cNvSpPr>
            <a:spLocks noChangeShapeType="1"/>
          </p:cNvSpPr>
          <p:nvPr/>
        </p:nvSpPr>
        <p:spPr bwMode="auto">
          <a:xfrm>
            <a:off x="6910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2057"/>
          <p:cNvSpPr>
            <a:spLocks noChangeShapeType="1"/>
          </p:cNvSpPr>
          <p:nvPr/>
        </p:nvSpPr>
        <p:spPr bwMode="auto">
          <a:xfrm>
            <a:off x="8064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Rectangle 2058"/>
          <p:cNvSpPr>
            <a:spLocks noChangeArrowheads="1"/>
          </p:cNvSpPr>
          <p:nvPr/>
        </p:nvSpPr>
        <p:spPr bwMode="auto">
          <a:xfrm>
            <a:off x="8482013" y="4767264"/>
            <a:ext cx="35747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8203" name="Rectangle 2059"/>
          <p:cNvSpPr>
            <a:spLocks noChangeArrowheads="1"/>
          </p:cNvSpPr>
          <p:nvPr/>
        </p:nvSpPr>
        <p:spPr bwMode="auto">
          <a:xfrm>
            <a:off x="6040439" y="4754564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12</a:t>
            </a:r>
            <a:endParaRPr lang="en-US" altLang="en-US" b="0"/>
          </a:p>
        </p:txBody>
      </p:sp>
      <p:sp>
        <p:nvSpPr>
          <p:cNvPr id="8204" name="Rectangle 2060"/>
          <p:cNvSpPr>
            <a:spLocks noChangeArrowheads="1"/>
          </p:cNvSpPr>
          <p:nvPr/>
        </p:nvSpPr>
        <p:spPr bwMode="auto">
          <a:xfrm>
            <a:off x="4954589" y="4767264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35</a:t>
            </a:r>
            <a:endParaRPr lang="en-US" altLang="en-US" b="0"/>
          </a:p>
        </p:txBody>
      </p:sp>
      <p:sp>
        <p:nvSpPr>
          <p:cNvPr id="8205" name="Rectangle 2061"/>
          <p:cNvSpPr>
            <a:spLocks noChangeArrowheads="1"/>
          </p:cNvSpPr>
          <p:nvPr/>
        </p:nvSpPr>
        <p:spPr bwMode="auto">
          <a:xfrm>
            <a:off x="3868739" y="4767264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42</a:t>
            </a:r>
            <a:endParaRPr lang="en-US" altLang="en-US" b="0">
              <a:solidFill>
                <a:srgbClr val="FF0033"/>
              </a:solidFill>
            </a:endParaRPr>
          </a:p>
        </p:txBody>
      </p:sp>
      <p:sp>
        <p:nvSpPr>
          <p:cNvPr id="8206" name="Rectangle 2062"/>
          <p:cNvSpPr>
            <a:spLocks noChangeArrowheads="1"/>
          </p:cNvSpPr>
          <p:nvPr/>
        </p:nvSpPr>
        <p:spPr bwMode="auto">
          <a:xfrm>
            <a:off x="2900364" y="4781551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77</a:t>
            </a:r>
            <a:endParaRPr lang="en-US" altLang="en-US" b="0">
              <a:solidFill>
                <a:srgbClr val="FF0033"/>
              </a:solidFill>
            </a:endParaRPr>
          </a:p>
        </p:txBody>
      </p:sp>
      <p:sp>
        <p:nvSpPr>
          <p:cNvPr id="8207" name="Rectangle 2063"/>
          <p:cNvSpPr>
            <a:spLocks noChangeArrowheads="1"/>
          </p:cNvSpPr>
          <p:nvPr/>
        </p:nvSpPr>
        <p:spPr bwMode="auto">
          <a:xfrm>
            <a:off x="7083426" y="4752976"/>
            <a:ext cx="7005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101</a:t>
            </a:r>
          </a:p>
        </p:txBody>
      </p:sp>
      <p:sp>
        <p:nvSpPr>
          <p:cNvPr id="8208" name="Rectangle 2064"/>
          <p:cNvSpPr>
            <a:spLocks noChangeArrowheads="1"/>
          </p:cNvSpPr>
          <p:nvPr/>
        </p:nvSpPr>
        <p:spPr bwMode="auto">
          <a:xfrm>
            <a:off x="3048001" y="4132264"/>
            <a:ext cx="580287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1          2          3          4            5            6</a:t>
            </a:r>
            <a:endParaRPr lang="en-US" altLang="en-US" b="0"/>
          </a:p>
        </p:txBody>
      </p:sp>
      <p:sp>
        <p:nvSpPr>
          <p:cNvPr id="8209" name="Rectangle 2065"/>
          <p:cNvSpPr>
            <a:spLocks noChangeArrowheads="1"/>
          </p:cNvSpPr>
          <p:nvPr/>
        </p:nvSpPr>
        <p:spPr bwMode="auto">
          <a:xfrm>
            <a:off x="2735263" y="4600576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10" name="Rectangle 2066"/>
          <p:cNvSpPr>
            <a:spLocks noChangeArrowheads="1"/>
          </p:cNvSpPr>
          <p:nvPr/>
        </p:nvSpPr>
        <p:spPr bwMode="auto">
          <a:xfrm>
            <a:off x="3744913" y="4600576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1987" name="AutoShape 2067"/>
          <p:cNvSpPr>
            <a:spLocks noChangeArrowheads="1"/>
          </p:cNvSpPr>
          <p:nvPr/>
        </p:nvSpPr>
        <p:spPr bwMode="auto">
          <a:xfrm>
            <a:off x="2535238" y="4132263"/>
            <a:ext cx="241935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Swap</a:t>
            </a:r>
          </a:p>
        </p:txBody>
      </p:sp>
      <p:grpSp>
        <p:nvGrpSpPr>
          <p:cNvPr id="211990" name="Group 2070"/>
          <p:cNvGrpSpPr>
            <a:grpSpLocks/>
          </p:cNvGrpSpPr>
          <p:nvPr/>
        </p:nvGrpSpPr>
        <p:grpSpPr bwMode="auto">
          <a:xfrm>
            <a:off x="2730500" y="4595814"/>
            <a:ext cx="2019300" cy="708025"/>
            <a:chOff x="760" y="2895"/>
            <a:chExt cx="1272" cy="446"/>
          </a:xfrm>
        </p:grpSpPr>
        <p:sp>
          <p:nvSpPr>
            <p:cNvPr id="8213" name="Rectangle 2068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42</a:t>
              </a:r>
            </a:p>
          </p:txBody>
        </p:sp>
        <p:sp>
          <p:nvSpPr>
            <p:cNvPr id="8214" name="Rectangle 2069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77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821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87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Second “Bubble Up”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58386" name="Group 18"/>
          <p:cNvGrpSpPr>
            <a:grpSpLocks/>
          </p:cNvGrpSpPr>
          <p:nvPr/>
        </p:nvGrpSpPr>
        <p:grpSpPr bwMode="auto">
          <a:xfrm flipV="1">
            <a:off x="4841875" y="4152900"/>
            <a:ext cx="590550" cy="446088"/>
            <a:chOff x="1760" y="2424"/>
            <a:chExt cx="372" cy="502"/>
          </a:xfrm>
        </p:grpSpPr>
        <p:sp>
          <p:nvSpPr>
            <p:cNvPr id="5838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387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58388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0690849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Second “Bubble Up”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59409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59410" name="Group 18"/>
          <p:cNvGrpSpPr>
            <a:grpSpLocks/>
          </p:cNvGrpSpPr>
          <p:nvPr/>
        </p:nvGrpSpPr>
        <p:grpSpPr bwMode="auto">
          <a:xfrm flipV="1">
            <a:off x="4841875" y="4152900"/>
            <a:ext cx="590550" cy="446088"/>
            <a:chOff x="1760" y="2424"/>
            <a:chExt cx="372" cy="502"/>
          </a:xfrm>
        </p:grpSpPr>
        <p:sp>
          <p:nvSpPr>
            <p:cNvPr id="59414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5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6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11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59412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true</a:t>
            </a:r>
          </a:p>
        </p:txBody>
      </p:sp>
      <p:sp>
        <p:nvSpPr>
          <p:cNvPr id="59413" name="Text Box 24"/>
          <p:cNvSpPr txBox="1">
            <a:spLocks noChangeArrowheads="1"/>
          </p:cNvSpPr>
          <p:nvPr/>
        </p:nvSpPr>
        <p:spPr bwMode="auto">
          <a:xfrm>
            <a:off x="4627564" y="3657601"/>
            <a:ext cx="987771" cy="461665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33079053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Second “Bubble Up”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60434" name="Group 18"/>
          <p:cNvGrpSpPr>
            <a:grpSpLocks/>
          </p:cNvGrpSpPr>
          <p:nvPr/>
        </p:nvGrpSpPr>
        <p:grpSpPr bwMode="auto">
          <a:xfrm flipV="1">
            <a:off x="4841875" y="4152900"/>
            <a:ext cx="590550" cy="446088"/>
            <a:chOff x="1760" y="2424"/>
            <a:chExt cx="372" cy="502"/>
          </a:xfrm>
        </p:grpSpPr>
        <p:sp>
          <p:nvSpPr>
            <p:cNvPr id="60438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9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0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435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60436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true</a:t>
            </a:r>
          </a:p>
        </p:txBody>
      </p:sp>
      <p:sp>
        <p:nvSpPr>
          <p:cNvPr id="60437" name="Text Box 24"/>
          <p:cNvSpPr txBox="1">
            <a:spLocks noChangeArrowheads="1"/>
          </p:cNvSpPr>
          <p:nvPr/>
        </p:nvSpPr>
        <p:spPr bwMode="auto">
          <a:xfrm>
            <a:off x="4627564" y="3657601"/>
            <a:ext cx="987771" cy="461665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3562860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Second “Bubble Up”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61458" name="Group 18"/>
          <p:cNvGrpSpPr>
            <a:grpSpLocks/>
          </p:cNvGrpSpPr>
          <p:nvPr/>
        </p:nvGrpSpPr>
        <p:grpSpPr bwMode="auto">
          <a:xfrm flipV="1">
            <a:off x="5432425" y="4152900"/>
            <a:ext cx="590550" cy="446088"/>
            <a:chOff x="1760" y="2424"/>
            <a:chExt cx="372" cy="502"/>
          </a:xfrm>
        </p:grpSpPr>
        <p:sp>
          <p:nvSpPr>
            <p:cNvPr id="6146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59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61460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2404338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Second “Bubble Up”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62482" name="Group 18"/>
          <p:cNvGrpSpPr>
            <a:grpSpLocks/>
          </p:cNvGrpSpPr>
          <p:nvPr/>
        </p:nvGrpSpPr>
        <p:grpSpPr bwMode="auto">
          <a:xfrm flipV="1">
            <a:off x="5432425" y="4152900"/>
            <a:ext cx="590550" cy="446088"/>
            <a:chOff x="1760" y="2424"/>
            <a:chExt cx="372" cy="502"/>
          </a:xfrm>
        </p:grpSpPr>
        <p:sp>
          <p:nvSpPr>
            <p:cNvPr id="62486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7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8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483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62484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true</a:t>
            </a:r>
          </a:p>
        </p:txBody>
      </p:sp>
      <p:sp>
        <p:nvSpPr>
          <p:cNvPr id="62485" name="Text Box 24"/>
          <p:cNvSpPr txBox="1">
            <a:spLocks noChangeArrowheads="1"/>
          </p:cNvSpPr>
          <p:nvPr/>
        </p:nvSpPr>
        <p:spPr bwMode="auto">
          <a:xfrm>
            <a:off x="5005388" y="3657601"/>
            <a:ext cx="1483098" cy="46166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</a:rPr>
              <a:t>No Swap</a:t>
            </a:r>
          </a:p>
        </p:txBody>
      </p:sp>
    </p:spTree>
    <p:extLst>
      <p:ext uri="{BB962C8B-B14F-4D97-AF65-F5344CB8AC3E}">
        <p14:creationId xmlns:p14="http://schemas.microsoft.com/office/powerpoint/2010/main" val="934261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Second “Bubble Up”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3503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63506" name="Group 18"/>
          <p:cNvGrpSpPr>
            <a:grpSpLocks/>
          </p:cNvGrpSpPr>
          <p:nvPr/>
        </p:nvGrpSpPr>
        <p:grpSpPr bwMode="auto">
          <a:xfrm flipV="1">
            <a:off x="6022975" y="4152900"/>
            <a:ext cx="590550" cy="446088"/>
            <a:chOff x="1760" y="2424"/>
            <a:chExt cx="372" cy="502"/>
          </a:xfrm>
        </p:grpSpPr>
        <p:sp>
          <p:nvSpPr>
            <p:cNvPr id="6350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507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63508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4083168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Second “Bubble Up”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64530" name="Group 18"/>
          <p:cNvGrpSpPr>
            <a:grpSpLocks/>
          </p:cNvGrpSpPr>
          <p:nvPr/>
        </p:nvGrpSpPr>
        <p:grpSpPr bwMode="auto">
          <a:xfrm flipV="1">
            <a:off x="6022975" y="4152900"/>
            <a:ext cx="590550" cy="446088"/>
            <a:chOff x="1760" y="2424"/>
            <a:chExt cx="372" cy="502"/>
          </a:xfrm>
        </p:grpSpPr>
        <p:sp>
          <p:nvSpPr>
            <p:cNvPr id="64534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5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6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531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64532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true</a:t>
            </a:r>
          </a:p>
        </p:txBody>
      </p:sp>
      <p:sp>
        <p:nvSpPr>
          <p:cNvPr id="64533" name="Text Box 24"/>
          <p:cNvSpPr txBox="1">
            <a:spLocks noChangeArrowheads="1"/>
          </p:cNvSpPr>
          <p:nvPr/>
        </p:nvSpPr>
        <p:spPr bwMode="auto">
          <a:xfrm>
            <a:off x="5857876" y="3657601"/>
            <a:ext cx="987771" cy="461665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39965897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Second “Bubble Up”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65554" name="Group 18"/>
          <p:cNvGrpSpPr>
            <a:grpSpLocks/>
          </p:cNvGrpSpPr>
          <p:nvPr/>
        </p:nvGrpSpPr>
        <p:grpSpPr bwMode="auto">
          <a:xfrm flipV="1">
            <a:off x="6022975" y="4152900"/>
            <a:ext cx="590550" cy="446088"/>
            <a:chOff x="1760" y="2424"/>
            <a:chExt cx="372" cy="502"/>
          </a:xfrm>
        </p:grpSpPr>
        <p:sp>
          <p:nvSpPr>
            <p:cNvPr id="65558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9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0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55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65556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true</a:t>
            </a:r>
          </a:p>
        </p:txBody>
      </p:sp>
      <p:sp>
        <p:nvSpPr>
          <p:cNvPr id="65557" name="Text Box 24"/>
          <p:cNvSpPr txBox="1">
            <a:spLocks noChangeArrowheads="1"/>
          </p:cNvSpPr>
          <p:nvPr/>
        </p:nvSpPr>
        <p:spPr bwMode="auto">
          <a:xfrm>
            <a:off x="5857876" y="3657601"/>
            <a:ext cx="987771" cy="461665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24081588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Second “Bubble Up”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66578" name="Group 18"/>
          <p:cNvGrpSpPr>
            <a:grpSpLocks/>
          </p:cNvGrpSpPr>
          <p:nvPr/>
        </p:nvGrpSpPr>
        <p:grpSpPr bwMode="auto">
          <a:xfrm flipV="1">
            <a:off x="6580188" y="4152900"/>
            <a:ext cx="590550" cy="446088"/>
            <a:chOff x="1760" y="2424"/>
            <a:chExt cx="372" cy="502"/>
          </a:xfrm>
        </p:grpSpPr>
        <p:sp>
          <p:nvSpPr>
            <p:cNvPr id="6658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579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66580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5791402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Second “Bubble Up”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67602" name="Group 18"/>
          <p:cNvGrpSpPr>
            <a:grpSpLocks/>
          </p:cNvGrpSpPr>
          <p:nvPr/>
        </p:nvGrpSpPr>
        <p:grpSpPr bwMode="auto">
          <a:xfrm flipV="1">
            <a:off x="6580188" y="4152900"/>
            <a:ext cx="590550" cy="446088"/>
            <a:chOff x="1760" y="2424"/>
            <a:chExt cx="372" cy="502"/>
          </a:xfrm>
        </p:grpSpPr>
        <p:sp>
          <p:nvSpPr>
            <p:cNvPr id="67606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7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8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603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67604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true</a:t>
            </a:r>
          </a:p>
        </p:txBody>
      </p:sp>
      <p:sp>
        <p:nvSpPr>
          <p:cNvPr id="67605" name="Text Box 24"/>
          <p:cNvSpPr txBox="1">
            <a:spLocks noChangeArrowheads="1"/>
          </p:cNvSpPr>
          <p:nvPr/>
        </p:nvSpPr>
        <p:spPr bwMode="auto">
          <a:xfrm>
            <a:off x="6365876" y="3657601"/>
            <a:ext cx="987771" cy="461665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114863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"Bubbling Up" the Largest Element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/>
              <a:t>Traverse a collection of elements</a:t>
            </a:r>
          </a:p>
          <a:p>
            <a:pPr lvl="1"/>
            <a:r>
              <a:rPr lang="en-US" altLang="en-US" b="1" smtClean="0"/>
              <a:t>Move from the front to the end</a:t>
            </a:r>
          </a:p>
          <a:p>
            <a:pPr lvl="1"/>
            <a:r>
              <a:rPr lang="en-US" altLang="en-US" b="1" smtClean="0"/>
              <a:t>“Bubble” the largest value to the end using pair-wise comparisons and swapping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735264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3744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4762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5800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6910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8064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8482013" y="4767264"/>
            <a:ext cx="35747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6040439" y="4754564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12</a:t>
            </a:r>
            <a:endParaRPr lang="en-US" altLang="en-US" b="0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4954589" y="4767264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35</a:t>
            </a:r>
            <a:endParaRPr lang="en-US" altLang="en-US" b="0">
              <a:solidFill>
                <a:srgbClr val="FF0033"/>
              </a:solidFill>
            </a:endParaRP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868739" y="4767264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77</a:t>
            </a:r>
            <a:endParaRPr lang="en-US" altLang="en-US" b="0">
              <a:solidFill>
                <a:srgbClr val="FF0033"/>
              </a:solidFill>
            </a:endParaRP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2900364" y="4781551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42</a:t>
            </a:r>
            <a:endParaRPr lang="en-US" altLang="en-US" b="0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7083426" y="4752976"/>
            <a:ext cx="7005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101</a:t>
            </a: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3048001" y="4132264"/>
            <a:ext cx="580287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1          2          3          4            5            6</a:t>
            </a:r>
            <a:endParaRPr lang="en-US" altLang="en-US" b="0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3744913" y="4587876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4783138" y="4587876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3011" name="AutoShape 19"/>
          <p:cNvSpPr>
            <a:spLocks noChangeArrowheads="1"/>
          </p:cNvSpPr>
          <p:nvPr/>
        </p:nvSpPr>
        <p:spPr bwMode="auto">
          <a:xfrm>
            <a:off x="3586163" y="4141788"/>
            <a:ext cx="241935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Swap</a:t>
            </a:r>
          </a:p>
        </p:txBody>
      </p:sp>
      <p:grpSp>
        <p:nvGrpSpPr>
          <p:cNvPr id="213012" name="Group 20"/>
          <p:cNvGrpSpPr>
            <a:grpSpLocks/>
          </p:cNvGrpSpPr>
          <p:nvPr/>
        </p:nvGrpSpPr>
        <p:grpSpPr bwMode="auto">
          <a:xfrm>
            <a:off x="3781425" y="4605339"/>
            <a:ext cx="2019300" cy="708025"/>
            <a:chOff x="760" y="2895"/>
            <a:chExt cx="1272" cy="446"/>
          </a:xfrm>
        </p:grpSpPr>
        <p:sp>
          <p:nvSpPr>
            <p:cNvPr id="9237" name="Rectangle 21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35</a:t>
              </a:r>
            </a:p>
          </p:txBody>
        </p:sp>
        <p:sp>
          <p:nvSpPr>
            <p:cNvPr id="9238" name="Rectangle 22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77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02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11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Second “Bubble Up”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8624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68626" name="Group 18"/>
          <p:cNvGrpSpPr>
            <a:grpSpLocks/>
          </p:cNvGrpSpPr>
          <p:nvPr/>
        </p:nvGrpSpPr>
        <p:grpSpPr bwMode="auto">
          <a:xfrm flipV="1">
            <a:off x="6580188" y="4152900"/>
            <a:ext cx="590550" cy="446088"/>
            <a:chOff x="1760" y="2424"/>
            <a:chExt cx="372" cy="502"/>
          </a:xfrm>
        </p:grpSpPr>
        <p:sp>
          <p:nvSpPr>
            <p:cNvPr id="68630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1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2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627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68628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true</a:t>
            </a:r>
          </a:p>
        </p:txBody>
      </p:sp>
      <p:sp>
        <p:nvSpPr>
          <p:cNvPr id="68629" name="Text Box 24"/>
          <p:cNvSpPr txBox="1">
            <a:spLocks noChangeArrowheads="1"/>
          </p:cNvSpPr>
          <p:nvPr/>
        </p:nvSpPr>
        <p:spPr bwMode="auto">
          <a:xfrm>
            <a:off x="6365876" y="3657601"/>
            <a:ext cx="987771" cy="461665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24140889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After Second Pass of Outer Loop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69650" name="Group 18"/>
          <p:cNvGrpSpPr>
            <a:grpSpLocks/>
          </p:cNvGrpSpPr>
          <p:nvPr/>
        </p:nvGrpSpPr>
        <p:grpSpPr bwMode="auto">
          <a:xfrm flipV="1">
            <a:off x="7191375" y="4152900"/>
            <a:ext cx="590550" cy="446088"/>
            <a:chOff x="1760" y="2424"/>
            <a:chExt cx="372" cy="502"/>
          </a:xfrm>
        </p:grpSpPr>
        <p:sp>
          <p:nvSpPr>
            <p:cNvPr id="69654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5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6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651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69652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true</a:t>
            </a:r>
          </a:p>
        </p:txBody>
      </p:sp>
      <p:sp>
        <p:nvSpPr>
          <p:cNvPr id="69653" name="Text Box 25"/>
          <p:cNvSpPr txBox="1">
            <a:spLocks noChangeArrowheads="1"/>
          </p:cNvSpPr>
          <p:nvPr/>
        </p:nvSpPr>
        <p:spPr bwMode="auto">
          <a:xfrm>
            <a:off x="4652964" y="2809875"/>
            <a:ext cx="4497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Finished second “Bubble Up”</a:t>
            </a:r>
          </a:p>
        </p:txBody>
      </p:sp>
    </p:spTree>
    <p:extLst>
      <p:ext uri="{BB962C8B-B14F-4D97-AF65-F5344CB8AC3E}">
        <p14:creationId xmlns:p14="http://schemas.microsoft.com/office/powerpoint/2010/main" val="21950280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Third “Bubble Up”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70674" name="Group 18"/>
          <p:cNvGrpSpPr>
            <a:grpSpLocks/>
          </p:cNvGrpSpPr>
          <p:nvPr/>
        </p:nvGrpSpPr>
        <p:grpSpPr bwMode="auto">
          <a:xfrm flipV="1">
            <a:off x="3667125" y="4152900"/>
            <a:ext cx="590550" cy="446088"/>
            <a:chOff x="1760" y="2424"/>
            <a:chExt cx="372" cy="502"/>
          </a:xfrm>
        </p:grpSpPr>
        <p:sp>
          <p:nvSpPr>
            <p:cNvPr id="7067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675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70676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0341523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Third “Bubble Up”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71698" name="Group 18"/>
          <p:cNvGrpSpPr>
            <a:grpSpLocks/>
          </p:cNvGrpSpPr>
          <p:nvPr/>
        </p:nvGrpSpPr>
        <p:grpSpPr bwMode="auto">
          <a:xfrm flipV="1">
            <a:off x="3667125" y="4152900"/>
            <a:ext cx="590550" cy="446088"/>
            <a:chOff x="1760" y="2424"/>
            <a:chExt cx="372" cy="502"/>
          </a:xfrm>
        </p:grpSpPr>
        <p:sp>
          <p:nvSpPr>
            <p:cNvPr id="71702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3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4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699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71700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false</a:t>
            </a:r>
          </a:p>
        </p:txBody>
      </p:sp>
      <p:sp>
        <p:nvSpPr>
          <p:cNvPr id="71701" name="Text Box 24"/>
          <p:cNvSpPr txBox="1">
            <a:spLocks noChangeArrowheads="1"/>
          </p:cNvSpPr>
          <p:nvPr/>
        </p:nvSpPr>
        <p:spPr bwMode="auto">
          <a:xfrm>
            <a:off x="3452814" y="3657601"/>
            <a:ext cx="987771" cy="461665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15682119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Third “Bubble Up”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72720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72722" name="Group 18"/>
          <p:cNvGrpSpPr>
            <a:grpSpLocks/>
          </p:cNvGrpSpPr>
          <p:nvPr/>
        </p:nvGrpSpPr>
        <p:grpSpPr bwMode="auto">
          <a:xfrm flipV="1">
            <a:off x="3667125" y="4152900"/>
            <a:ext cx="590550" cy="446088"/>
            <a:chOff x="1760" y="2424"/>
            <a:chExt cx="372" cy="502"/>
          </a:xfrm>
        </p:grpSpPr>
        <p:sp>
          <p:nvSpPr>
            <p:cNvPr id="72726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7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8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723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72724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true</a:t>
            </a:r>
          </a:p>
        </p:txBody>
      </p:sp>
      <p:sp>
        <p:nvSpPr>
          <p:cNvPr id="72725" name="Text Box 24"/>
          <p:cNvSpPr txBox="1">
            <a:spLocks noChangeArrowheads="1"/>
          </p:cNvSpPr>
          <p:nvPr/>
        </p:nvSpPr>
        <p:spPr bwMode="auto">
          <a:xfrm>
            <a:off x="3452814" y="3657601"/>
            <a:ext cx="987771" cy="461665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9088993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Third “Bubble Up”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73741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73744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73745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73746" name="Group 18"/>
          <p:cNvGrpSpPr>
            <a:grpSpLocks/>
          </p:cNvGrpSpPr>
          <p:nvPr/>
        </p:nvGrpSpPr>
        <p:grpSpPr bwMode="auto">
          <a:xfrm flipV="1">
            <a:off x="4257675" y="4152900"/>
            <a:ext cx="590550" cy="446088"/>
            <a:chOff x="1760" y="2424"/>
            <a:chExt cx="372" cy="502"/>
          </a:xfrm>
        </p:grpSpPr>
        <p:sp>
          <p:nvSpPr>
            <p:cNvPr id="7374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47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73748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4567530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Third “Bubble Up”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74768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74770" name="Group 18"/>
          <p:cNvGrpSpPr>
            <a:grpSpLocks/>
          </p:cNvGrpSpPr>
          <p:nvPr/>
        </p:nvGrpSpPr>
        <p:grpSpPr bwMode="auto">
          <a:xfrm flipV="1">
            <a:off x="4257675" y="4152900"/>
            <a:ext cx="590550" cy="446088"/>
            <a:chOff x="1760" y="2424"/>
            <a:chExt cx="372" cy="502"/>
          </a:xfrm>
        </p:grpSpPr>
        <p:sp>
          <p:nvSpPr>
            <p:cNvPr id="74774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5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6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771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74772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true</a:t>
            </a:r>
          </a:p>
        </p:txBody>
      </p:sp>
      <p:sp>
        <p:nvSpPr>
          <p:cNvPr id="74773" name="Text Box 24"/>
          <p:cNvSpPr txBox="1">
            <a:spLocks noChangeArrowheads="1"/>
          </p:cNvSpPr>
          <p:nvPr/>
        </p:nvSpPr>
        <p:spPr bwMode="auto">
          <a:xfrm>
            <a:off x="4040189" y="3657601"/>
            <a:ext cx="987771" cy="461665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13326856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Third “Bubble Up”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75792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75794" name="Group 18"/>
          <p:cNvGrpSpPr>
            <a:grpSpLocks/>
          </p:cNvGrpSpPr>
          <p:nvPr/>
        </p:nvGrpSpPr>
        <p:grpSpPr bwMode="auto">
          <a:xfrm flipV="1">
            <a:off x="4257675" y="4152900"/>
            <a:ext cx="590550" cy="446088"/>
            <a:chOff x="1760" y="2424"/>
            <a:chExt cx="372" cy="502"/>
          </a:xfrm>
        </p:grpSpPr>
        <p:sp>
          <p:nvSpPr>
            <p:cNvPr id="75798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9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00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795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75796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true</a:t>
            </a:r>
          </a:p>
        </p:txBody>
      </p:sp>
      <p:sp>
        <p:nvSpPr>
          <p:cNvPr id="75797" name="Text Box 24"/>
          <p:cNvSpPr txBox="1">
            <a:spLocks noChangeArrowheads="1"/>
          </p:cNvSpPr>
          <p:nvPr/>
        </p:nvSpPr>
        <p:spPr bwMode="auto">
          <a:xfrm>
            <a:off x="4040189" y="3657601"/>
            <a:ext cx="987771" cy="461665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6136900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Third “Bubble Up”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76817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76818" name="Group 18"/>
          <p:cNvGrpSpPr>
            <a:grpSpLocks/>
          </p:cNvGrpSpPr>
          <p:nvPr/>
        </p:nvGrpSpPr>
        <p:grpSpPr bwMode="auto">
          <a:xfrm flipV="1">
            <a:off x="4848225" y="4152900"/>
            <a:ext cx="590550" cy="446088"/>
            <a:chOff x="1760" y="2424"/>
            <a:chExt cx="372" cy="502"/>
          </a:xfrm>
        </p:grpSpPr>
        <p:sp>
          <p:nvSpPr>
            <p:cNvPr id="7682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6819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76820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633841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Third “Bubble Up”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7835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77836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77837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77838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77839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77841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77842" name="Group 18"/>
          <p:cNvGrpSpPr>
            <a:grpSpLocks/>
          </p:cNvGrpSpPr>
          <p:nvPr/>
        </p:nvGrpSpPr>
        <p:grpSpPr bwMode="auto">
          <a:xfrm flipV="1">
            <a:off x="4848225" y="4152900"/>
            <a:ext cx="590550" cy="446088"/>
            <a:chOff x="1760" y="2424"/>
            <a:chExt cx="372" cy="502"/>
          </a:xfrm>
        </p:grpSpPr>
        <p:sp>
          <p:nvSpPr>
            <p:cNvPr id="77846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7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8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843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77844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true</a:t>
            </a:r>
          </a:p>
        </p:txBody>
      </p:sp>
      <p:sp>
        <p:nvSpPr>
          <p:cNvPr id="77845" name="Text Box 24"/>
          <p:cNvSpPr txBox="1">
            <a:spLocks noChangeArrowheads="1"/>
          </p:cNvSpPr>
          <p:nvPr/>
        </p:nvSpPr>
        <p:spPr bwMode="auto">
          <a:xfrm>
            <a:off x="4383088" y="3657601"/>
            <a:ext cx="1483098" cy="46166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</a:rPr>
              <a:t>No Swap</a:t>
            </a:r>
          </a:p>
        </p:txBody>
      </p:sp>
    </p:spTree>
    <p:extLst>
      <p:ext uri="{BB962C8B-B14F-4D97-AF65-F5344CB8AC3E}">
        <p14:creationId xmlns:p14="http://schemas.microsoft.com/office/powerpoint/2010/main" val="14800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"Bubbling Up" the Largest Element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/>
              <a:t>Traverse a collection of elements</a:t>
            </a:r>
          </a:p>
          <a:p>
            <a:pPr lvl="1"/>
            <a:r>
              <a:rPr lang="en-US" altLang="en-US" b="1" smtClean="0"/>
              <a:t>Move from the front to the end</a:t>
            </a:r>
          </a:p>
          <a:p>
            <a:pPr lvl="1"/>
            <a:r>
              <a:rPr lang="en-US" altLang="en-US" b="1" smtClean="0"/>
              <a:t>“Bubble” the largest value to the end using pair-wise comparisons and swapping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735264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3744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4762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5800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6910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8064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8482013" y="4767264"/>
            <a:ext cx="35747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6040439" y="4754564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12</a:t>
            </a:r>
            <a:endParaRPr lang="en-US" altLang="en-US" b="0">
              <a:solidFill>
                <a:srgbClr val="FF0033"/>
              </a:solidFill>
            </a:endParaRP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4954589" y="4767264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77</a:t>
            </a:r>
            <a:endParaRPr lang="en-US" altLang="en-US" b="0">
              <a:solidFill>
                <a:srgbClr val="FF0033"/>
              </a:solidFill>
            </a:endParaRP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3868739" y="4767264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35</a:t>
            </a:r>
            <a:endParaRPr lang="en-US" altLang="en-US" b="0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2900364" y="4781551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42</a:t>
            </a:r>
            <a:endParaRPr lang="en-US" altLang="en-US" b="0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7083426" y="4752976"/>
            <a:ext cx="7005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101</a:t>
            </a:r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3048001" y="4132264"/>
            <a:ext cx="580287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1          2          3          4            5            6</a:t>
            </a:r>
            <a:endParaRPr lang="en-US" altLang="en-US" b="0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4791075" y="4600576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5800726" y="4600576"/>
            <a:ext cx="109537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4035" name="AutoShape 19"/>
          <p:cNvSpPr>
            <a:spLocks noChangeArrowheads="1"/>
          </p:cNvSpPr>
          <p:nvPr/>
        </p:nvSpPr>
        <p:spPr bwMode="auto">
          <a:xfrm>
            <a:off x="4581525" y="4132263"/>
            <a:ext cx="250190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Swap</a:t>
            </a:r>
          </a:p>
        </p:txBody>
      </p:sp>
      <p:grpSp>
        <p:nvGrpSpPr>
          <p:cNvPr id="214036" name="Group 20"/>
          <p:cNvGrpSpPr>
            <a:grpSpLocks/>
          </p:cNvGrpSpPr>
          <p:nvPr/>
        </p:nvGrpSpPr>
        <p:grpSpPr bwMode="auto">
          <a:xfrm>
            <a:off x="4791076" y="4595814"/>
            <a:ext cx="2087563" cy="708025"/>
            <a:chOff x="760" y="2895"/>
            <a:chExt cx="1272" cy="446"/>
          </a:xfrm>
        </p:grpSpPr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12</a:t>
              </a:r>
            </a:p>
          </p:txBody>
        </p:sp>
        <p:sp>
          <p:nvSpPr>
            <p:cNvPr id="10262" name="Rectangle 22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77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580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35" grpId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Third “Bubble Up”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78863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78864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78865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78866" name="Group 18"/>
          <p:cNvGrpSpPr>
            <a:grpSpLocks/>
          </p:cNvGrpSpPr>
          <p:nvPr/>
        </p:nvGrpSpPr>
        <p:grpSpPr bwMode="auto">
          <a:xfrm flipV="1">
            <a:off x="5438775" y="4152900"/>
            <a:ext cx="590550" cy="446088"/>
            <a:chOff x="1760" y="2424"/>
            <a:chExt cx="372" cy="502"/>
          </a:xfrm>
        </p:grpSpPr>
        <p:sp>
          <p:nvSpPr>
            <p:cNvPr id="7886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867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78868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0563039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Third “Bubble Up”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79886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79887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79888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79889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79890" name="Group 18"/>
          <p:cNvGrpSpPr>
            <a:grpSpLocks/>
          </p:cNvGrpSpPr>
          <p:nvPr/>
        </p:nvGrpSpPr>
        <p:grpSpPr bwMode="auto">
          <a:xfrm flipV="1">
            <a:off x="5438775" y="4152900"/>
            <a:ext cx="590550" cy="446088"/>
            <a:chOff x="1760" y="2424"/>
            <a:chExt cx="372" cy="502"/>
          </a:xfrm>
        </p:grpSpPr>
        <p:sp>
          <p:nvSpPr>
            <p:cNvPr id="79894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5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6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91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79892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true</a:t>
            </a:r>
          </a:p>
        </p:txBody>
      </p:sp>
      <p:sp>
        <p:nvSpPr>
          <p:cNvPr id="79893" name="Text Box 24"/>
          <p:cNvSpPr txBox="1">
            <a:spLocks noChangeArrowheads="1"/>
          </p:cNvSpPr>
          <p:nvPr/>
        </p:nvSpPr>
        <p:spPr bwMode="auto">
          <a:xfrm>
            <a:off x="5214939" y="3657601"/>
            <a:ext cx="987771" cy="461665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41156850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Third “Bubble Up”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80911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80912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80913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80914" name="Group 18"/>
          <p:cNvGrpSpPr>
            <a:grpSpLocks/>
          </p:cNvGrpSpPr>
          <p:nvPr/>
        </p:nvGrpSpPr>
        <p:grpSpPr bwMode="auto">
          <a:xfrm flipV="1">
            <a:off x="5438775" y="4152900"/>
            <a:ext cx="590550" cy="446088"/>
            <a:chOff x="1760" y="2424"/>
            <a:chExt cx="372" cy="502"/>
          </a:xfrm>
        </p:grpSpPr>
        <p:sp>
          <p:nvSpPr>
            <p:cNvPr id="80918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9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20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915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80916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true</a:t>
            </a:r>
          </a:p>
        </p:txBody>
      </p:sp>
      <p:sp>
        <p:nvSpPr>
          <p:cNvPr id="80917" name="Text Box 24"/>
          <p:cNvSpPr txBox="1">
            <a:spLocks noChangeArrowheads="1"/>
          </p:cNvSpPr>
          <p:nvPr/>
        </p:nvSpPr>
        <p:spPr bwMode="auto">
          <a:xfrm>
            <a:off x="5214939" y="3657601"/>
            <a:ext cx="987771" cy="461665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34140278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Third “Bubble Up”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81933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81937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81938" name="Group 18"/>
          <p:cNvGrpSpPr>
            <a:grpSpLocks/>
          </p:cNvGrpSpPr>
          <p:nvPr/>
        </p:nvGrpSpPr>
        <p:grpSpPr bwMode="auto">
          <a:xfrm flipV="1">
            <a:off x="6029325" y="4152900"/>
            <a:ext cx="590550" cy="446088"/>
            <a:chOff x="1760" y="2424"/>
            <a:chExt cx="372" cy="502"/>
          </a:xfrm>
        </p:grpSpPr>
        <p:sp>
          <p:nvSpPr>
            <p:cNvPr id="8194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4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4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39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81940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2331317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Third “Bubble Up”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2955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82956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82957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82958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82959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82960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82961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82962" name="Group 18"/>
          <p:cNvGrpSpPr>
            <a:grpSpLocks/>
          </p:cNvGrpSpPr>
          <p:nvPr/>
        </p:nvGrpSpPr>
        <p:grpSpPr bwMode="auto">
          <a:xfrm flipV="1">
            <a:off x="6029325" y="4152900"/>
            <a:ext cx="590550" cy="446088"/>
            <a:chOff x="1760" y="2424"/>
            <a:chExt cx="372" cy="502"/>
          </a:xfrm>
        </p:grpSpPr>
        <p:sp>
          <p:nvSpPr>
            <p:cNvPr id="82966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7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8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963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82964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true</a:t>
            </a:r>
          </a:p>
        </p:txBody>
      </p:sp>
      <p:sp>
        <p:nvSpPr>
          <p:cNvPr id="82965" name="Text Box 24"/>
          <p:cNvSpPr txBox="1">
            <a:spLocks noChangeArrowheads="1"/>
          </p:cNvSpPr>
          <p:nvPr/>
        </p:nvSpPr>
        <p:spPr bwMode="auto">
          <a:xfrm>
            <a:off x="5802314" y="3657601"/>
            <a:ext cx="987771" cy="461665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26028805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Third “Bubble Up”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83982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83983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83986" name="Group 18"/>
          <p:cNvGrpSpPr>
            <a:grpSpLocks/>
          </p:cNvGrpSpPr>
          <p:nvPr/>
        </p:nvGrpSpPr>
        <p:grpSpPr bwMode="auto">
          <a:xfrm flipV="1">
            <a:off x="6029325" y="4152900"/>
            <a:ext cx="590550" cy="446088"/>
            <a:chOff x="1760" y="2424"/>
            <a:chExt cx="372" cy="502"/>
          </a:xfrm>
        </p:grpSpPr>
        <p:sp>
          <p:nvSpPr>
            <p:cNvPr id="83990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91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92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987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83988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true</a:t>
            </a:r>
          </a:p>
        </p:txBody>
      </p:sp>
      <p:sp>
        <p:nvSpPr>
          <p:cNvPr id="83989" name="Text Box 24"/>
          <p:cNvSpPr txBox="1">
            <a:spLocks noChangeArrowheads="1"/>
          </p:cNvSpPr>
          <p:nvPr/>
        </p:nvSpPr>
        <p:spPr bwMode="auto">
          <a:xfrm>
            <a:off x="5802314" y="3657601"/>
            <a:ext cx="987771" cy="461665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32839318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After Third Pass of Outer Loop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85006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85007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85009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85010" name="Group 18"/>
          <p:cNvGrpSpPr>
            <a:grpSpLocks/>
          </p:cNvGrpSpPr>
          <p:nvPr/>
        </p:nvGrpSpPr>
        <p:grpSpPr bwMode="auto">
          <a:xfrm flipV="1">
            <a:off x="6619875" y="4152900"/>
            <a:ext cx="590550" cy="446088"/>
            <a:chOff x="1760" y="2424"/>
            <a:chExt cx="372" cy="502"/>
          </a:xfrm>
        </p:grpSpPr>
        <p:sp>
          <p:nvSpPr>
            <p:cNvPr id="85014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5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6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011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85012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true</a:t>
            </a:r>
          </a:p>
        </p:txBody>
      </p:sp>
      <p:sp>
        <p:nvSpPr>
          <p:cNvPr id="85013" name="Text Box 25"/>
          <p:cNvSpPr txBox="1">
            <a:spLocks noChangeArrowheads="1"/>
          </p:cNvSpPr>
          <p:nvPr/>
        </p:nvSpPr>
        <p:spPr bwMode="auto">
          <a:xfrm>
            <a:off x="4652963" y="2809875"/>
            <a:ext cx="4106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Finished third “Bubble Up”</a:t>
            </a:r>
          </a:p>
        </p:txBody>
      </p:sp>
    </p:spTree>
    <p:extLst>
      <p:ext uri="{BB962C8B-B14F-4D97-AF65-F5344CB8AC3E}">
        <p14:creationId xmlns:p14="http://schemas.microsoft.com/office/powerpoint/2010/main" val="29888960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Fourth “Bubble Up”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86028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86029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86032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86033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86034" name="Group 18"/>
          <p:cNvGrpSpPr>
            <a:grpSpLocks/>
          </p:cNvGrpSpPr>
          <p:nvPr/>
        </p:nvGrpSpPr>
        <p:grpSpPr bwMode="auto">
          <a:xfrm flipV="1">
            <a:off x="3667125" y="4152900"/>
            <a:ext cx="590550" cy="446088"/>
            <a:chOff x="1760" y="2424"/>
            <a:chExt cx="372" cy="502"/>
          </a:xfrm>
        </p:grpSpPr>
        <p:sp>
          <p:nvSpPr>
            <p:cNvPr id="8603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035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86036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5133754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Fourth “Bubble Up”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7051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87052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87053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87054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87055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87056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87058" name="Group 18"/>
          <p:cNvGrpSpPr>
            <a:grpSpLocks/>
          </p:cNvGrpSpPr>
          <p:nvPr/>
        </p:nvGrpSpPr>
        <p:grpSpPr bwMode="auto">
          <a:xfrm flipV="1">
            <a:off x="3667125" y="4152900"/>
            <a:ext cx="590550" cy="446088"/>
            <a:chOff x="1760" y="2424"/>
            <a:chExt cx="372" cy="502"/>
          </a:xfrm>
        </p:grpSpPr>
        <p:sp>
          <p:nvSpPr>
            <p:cNvPr id="87062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3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4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059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87060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false</a:t>
            </a:r>
          </a:p>
        </p:txBody>
      </p:sp>
      <p:sp>
        <p:nvSpPr>
          <p:cNvPr id="87061" name="Text Box 24"/>
          <p:cNvSpPr txBox="1">
            <a:spLocks noChangeArrowheads="1"/>
          </p:cNvSpPr>
          <p:nvPr/>
        </p:nvSpPr>
        <p:spPr bwMode="auto">
          <a:xfrm>
            <a:off x="3452814" y="3657601"/>
            <a:ext cx="987771" cy="461665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20259196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Fourth “Bubble Up”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88078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88079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88082" name="Group 18"/>
          <p:cNvGrpSpPr>
            <a:grpSpLocks/>
          </p:cNvGrpSpPr>
          <p:nvPr/>
        </p:nvGrpSpPr>
        <p:grpSpPr bwMode="auto">
          <a:xfrm flipV="1">
            <a:off x="3667125" y="4152900"/>
            <a:ext cx="590550" cy="446088"/>
            <a:chOff x="1760" y="2424"/>
            <a:chExt cx="372" cy="502"/>
          </a:xfrm>
        </p:grpSpPr>
        <p:sp>
          <p:nvSpPr>
            <p:cNvPr id="88086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87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88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083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88084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true</a:t>
            </a:r>
          </a:p>
        </p:txBody>
      </p:sp>
      <p:sp>
        <p:nvSpPr>
          <p:cNvPr id="88085" name="Text Box 24"/>
          <p:cNvSpPr txBox="1">
            <a:spLocks noChangeArrowheads="1"/>
          </p:cNvSpPr>
          <p:nvPr/>
        </p:nvSpPr>
        <p:spPr bwMode="auto">
          <a:xfrm>
            <a:off x="3452814" y="3657601"/>
            <a:ext cx="987771" cy="461665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3177810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"Bubbling Up" the Largest Element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/>
              <a:t>Traverse a collection of elements</a:t>
            </a:r>
          </a:p>
          <a:p>
            <a:pPr lvl="1"/>
            <a:r>
              <a:rPr lang="en-US" altLang="en-US" b="1" smtClean="0"/>
              <a:t>Move from the front to the end</a:t>
            </a:r>
          </a:p>
          <a:p>
            <a:pPr lvl="1"/>
            <a:r>
              <a:rPr lang="en-US" altLang="en-US" b="1" smtClean="0"/>
              <a:t>“Bubble” the largest value to the end using pair-wise comparisons and swapping</a:t>
            </a:r>
          </a:p>
        </p:txBody>
      </p:sp>
      <p:sp>
        <p:nvSpPr>
          <p:cNvPr id="11268" name="Rectangle 1028"/>
          <p:cNvSpPr>
            <a:spLocks noChangeArrowheads="1"/>
          </p:cNvSpPr>
          <p:nvPr/>
        </p:nvSpPr>
        <p:spPr bwMode="auto">
          <a:xfrm>
            <a:off x="2735264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69" name="Line 1029"/>
          <p:cNvSpPr>
            <a:spLocks noChangeShapeType="1"/>
          </p:cNvSpPr>
          <p:nvPr/>
        </p:nvSpPr>
        <p:spPr bwMode="auto">
          <a:xfrm>
            <a:off x="3744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Line 1030"/>
          <p:cNvSpPr>
            <a:spLocks noChangeShapeType="1"/>
          </p:cNvSpPr>
          <p:nvPr/>
        </p:nvSpPr>
        <p:spPr bwMode="auto">
          <a:xfrm>
            <a:off x="4762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Line 1031"/>
          <p:cNvSpPr>
            <a:spLocks noChangeShapeType="1"/>
          </p:cNvSpPr>
          <p:nvPr/>
        </p:nvSpPr>
        <p:spPr bwMode="auto">
          <a:xfrm>
            <a:off x="5800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1032"/>
          <p:cNvSpPr>
            <a:spLocks noChangeShapeType="1"/>
          </p:cNvSpPr>
          <p:nvPr/>
        </p:nvSpPr>
        <p:spPr bwMode="auto">
          <a:xfrm>
            <a:off x="6910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1033"/>
          <p:cNvSpPr>
            <a:spLocks noChangeShapeType="1"/>
          </p:cNvSpPr>
          <p:nvPr/>
        </p:nvSpPr>
        <p:spPr bwMode="auto">
          <a:xfrm>
            <a:off x="8064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Rectangle 1034"/>
          <p:cNvSpPr>
            <a:spLocks noChangeArrowheads="1"/>
          </p:cNvSpPr>
          <p:nvPr/>
        </p:nvSpPr>
        <p:spPr bwMode="auto">
          <a:xfrm>
            <a:off x="8482013" y="4767264"/>
            <a:ext cx="35747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1275" name="Rectangle 1035"/>
          <p:cNvSpPr>
            <a:spLocks noChangeArrowheads="1"/>
          </p:cNvSpPr>
          <p:nvPr/>
        </p:nvSpPr>
        <p:spPr bwMode="auto">
          <a:xfrm>
            <a:off x="6040439" y="4754564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77</a:t>
            </a:r>
            <a:endParaRPr lang="en-US" altLang="en-US" b="0">
              <a:solidFill>
                <a:srgbClr val="FF0033"/>
              </a:solidFill>
            </a:endParaRPr>
          </a:p>
        </p:txBody>
      </p:sp>
      <p:sp>
        <p:nvSpPr>
          <p:cNvPr id="11276" name="Rectangle 1036"/>
          <p:cNvSpPr>
            <a:spLocks noChangeArrowheads="1"/>
          </p:cNvSpPr>
          <p:nvPr/>
        </p:nvSpPr>
        <p:spPr bwMode="auto">
          <a:xfrm>
            <a:off x="4954589" y="4767264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12</a:t>
            </a:r>
            <a:endParaRPr lang="en-US" altLang="en-US" b="0"/>
          </a:p>
        </p:txBody>
      </p:sp>
      <p:sp>
        <p:nvSpPr>
          <p:cNvPr id="11277" name="Rectangle 1037"/>
          <p:cNvSpPr>
            <a:spLocks noChangeArrowheads="1"/>
          </p:cNvSpPr>
          <p:nvPr/>
        </p:nvSpPr>
        <p:spPr bwMode="auto">
          <a:xfrm>
            <a:off x="3868739" y="4767264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35</a:t>
            </a:r>
            <a:endParaRPr lang="en-US" altLang="en-US" b="0"/>
          </a:p>
        </p:txBody>
      </p:sp>
      <p:sp>
        <p:nvSpPr>
          <p:cNvPr id="11278" name="Rectangle 1038"/>
          <p:cNvSpPr>
            <a:spLocks noChangeArrowheads="1"/>
          </p:cNvSpPr>
          <p:nvPr/>
        </p:nvSpPr>
        <p:spPr bwMode="auto">
          <a:xfrm>
            <a:off x="2900364" y="4781551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42</a:t>
            </a:r>
            <a:endParaRPr lang="en-US" altLang="en-US" b="0"/>
          </a:p>
        </p:txBody>
      </p:sp>
      <p:sp>
        <p:nvSpPr>
          <p:cNvPr id="11279" name="Rectangle 1039"/>
          <p:cNvSpPr>
            <a:spLocks noChangeArrowheads="1"/>
          </p:cNvSpPr>
          <p:nvPr/>
        </p:nvSpPr>
        <p:spPr bwMode="auto">
          <a:xfrm>
            <a:off x="7083426" y="4752976"/>
            <a:ext cx="7005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101</a:t>
            </a:r>
          </a:p>
        </p:txBody>
      </p:sp>
      <p:sp>
        <p:nvSpPr>
          <p:cNvPr id="11280" name="Rectangle 1040"/>
          <p:cNvSpPr>
            <a:spLocks noChangeArrowheads="1"/>
          </p:cNvSpPr>
          <p:nvPr/>
        </p:nvSpPr>
        <p:spPr bwMode="auto">
          <a:xfrm>
            <a:off x="3048001" y="4132264"/>
            <a:ext cx="580287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1          2          3          4            5            6</a:t>
            </a:r>
            <a:endParaRPr lang="en-US" altLang="en-US" b="0"/>
          </a:p>
        </p:txBody>
      </p:sp>
      <p:sp>
        <p:nvSpPr>
          <p:cNvPr id="11281" name="Rectangle 1041"/>
          <p:cNvSpPr>
            <a:spLocks noChangeArrowheads="1"/>
          </p:cNvSpPr>
          <p:nvPr/>
        </p:nvSpPr>
        <p:spPr bwMode="auto">
          <a:xfrm>
            <a:off x="5815014" y="4587876"/>
            <a:ext cx="1081087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82" name="Rectangle 1042"/>
          <p:cNvSpPr>
            <a:spLocks noChangeArrowheads="1"/>
          </p:cNvSpPr>
          <p:nvPr/>
        </p:nvSpPr>
        <p:spPr bwMode="auto">
          <a:xfrm>
            <a:off x="6910389" y="4587876"/>
            <a:ext cx="11525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83" name="Text Box 1047"/>
          <p:cNvSpPr txBox="1">
            <a:spLocks noChangeArrowheads="1"/>
          </p:cNvSpPr>
          <p:nvPr/>
        </p:nvSpPr>
        <p:spPr bwMode="auto">
          <a:xfrm>
            <a:off x="5681663" y="5454650"/>
            <a:ext cx="260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</a:rPr>
              <a:t>No need to swap</a:t>
            </a:r>
          </a:p>
        </p:txBody>
      </p:sp>
    </p:spTree>
    <p:extLst>
      <p:ext uri="{BB962C8B-B14F-4D97-AF65-F5344CB8AC3E}">
        <p14:creationId xmlns:p14="http://schemas.microsoft.com/office/powerpoint/2010/main" val="10137592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Fourth “Bubble Up”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9098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9099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89100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89101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89102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89103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89104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89105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89106" name="Group 18"/>
          <p:cNvGrpSpPr>
            <a:grpSpLocks/>
          </p:cNvGrpSpPr>
          <p:nvPr/>
        </p:nvGrpSpPr>
        <p:grpSpPr bwMode="auto">
          <a:xfrm flipV="1">
            <a:off x="4257675" y="4152900"/>
            <a:ext cx="590550" cy="446088"/>
            <a:chOff x="1760" y="2424"/>
            <a:chExt cx="372" cy="502"/>
          </a:xfrm>
        </p:grpSpPr>
        <p:sp>
          <p:nvSpPr>
            <p:cNvPr id="8910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107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89108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1271280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Fourth “Bubble Up”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0122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0123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90124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90125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90126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90127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90129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90130" name="Group 18"/>
          <p:cNvGrpSpPr>
            <a:grpSpLocks/>
          </p:cNvGrpSpPr>
          <p:nvPr/>
        </p:nvGrpSpPr>
        <p:grpSpPr bwMode="auto">
          <a:xfrm flipV="1">
            <a:off x="4257675" y="4152900"/>
            <a:ext cx="590550" cy="446088"/>
            <a:chOff x="1760" y="2424"/>
            <a:chExt cx="372" cy="502"/>
          </a:xfrm>
        </p:grpSpPr>
        <p:sp>
          <p:nvSpPr>
            <p:cNvPr id="90134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35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36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131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90132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true</a:t>
            </a:r>
          </a:p>
        </p:txBody>
      </p:sp>
      <p:sp>
        <p:nvSpPr>
          <p:cNvPr id="90133" name="Text Box 24"/>
          <p:cNvSpPr txBox="1">
            <a:spLocks noChangeArrowheads="1"/>
          </p:cNvSpPr>
          <p:nvPr/>
        </p:nvSpPr>
        <p:spPr bwMode="auto">
          <a:xfrm>
            <a:off x="3795713" y="3657601"/>
            <a:ext cx="1483098" cy="46166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</a:rPr>
              <a:t>No Swap</a:t>
            </a:r>
          </a:p>
        </p:txBody>
      </p:sp>
    </p:spTree>
    <p:extLst>
      <p:ext uri="{BB962C8B-B14F-4D97-AF65-F5344CB8AC3E}">
        <p14:creationId xmlns:p14="http://schemas.microsoft.com/office/powerpoint/2010/main" val="5238358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Fourth “Bubble Up”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1147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91148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91149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91150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91152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91154" name="Group 18"/>
          <p:cNvGrpSpPr>
            <a:grpSpLocks/>
          </p:cNvGrpSpPr>
          <p:nvPr/>
        </p:nvGrpSpPr>
        <p:grpSpPr bwMode="auto">
          <a:xfrm flipV="1">
            <a:off x="4848225" y="4152900"/>
            <a:ext cx="590550" cy="446088"/>
            <a:chOff x="1760" y="2424"/>
            <a:chExt cx="372" cy="502"/>
          </a:xfrm>
        </p:grpSpPr>
        <p:sp>
          <p:nvSpPr>
            <p:cNvPr id="9115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1155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91156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6173246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Fourth “Bubble Up”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92172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92173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92174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92175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92176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92177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92178" name="Group 18"/>
          <p:cNvGrpSpPr>
            <a:grpSpLocks/>
          </p:cNvGrpSpPr>
          <p:nvPr/>
        </p:nvGrpSpPr>
        <p:grpSpPr bwMode="auto">
          <a:xfrm flipV="1">
            <a:off x="4848225" y="4152900"/>
            <a:ext cx="590550" cy="446088"/>
            <a:chOff x="1760" y="2424"/>
            <a:chExt cx="372" cy="502"/>
          </a:xfrm>
        </p:grpSpPr>
        <p:sp>
          <p:nvSpPr>
            <p:cNvPr id="92182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83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84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179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92180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true</a:t>
            </a:r>
          </a:p>
        </p:txBody>
      </p:sp>
      <p:sp>
        <p:nvSpPr>
          <p:cNvPr id="92181" name="Text Box 24"/>
          <p:cNvSpPr txBox="1">
            <a:spLocks noChangeArrowheads="1"/>
          </p:cNvSpPr>
          <p:nvPr/>
        </p:nvSpPr>
        <p:spPr bwMode="auto">
          <a:xfrm>
            <a:off x="4383088" y="3657601"/>
            <a:ext cx="1483098" cy="46166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</a:rPr>
              <a:t>No Swap</a:t>
            </a:r>
          </a:p>
        </p:txBody>
      </p:sp>
    </p:spTree>
    <p:extLst>
      <p:ext uri="{BB962C8B-B14F-4D97-AF65-F5344CB8AC3E}">
        <p14:creationId xmlns:p14="http://schemas.microsoft.com/office/powerpoint/2010/main" val="36785151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Fourth “Bubble Up”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93197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93198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93200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93201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93202" name="Group 18"/>
          <p:cNvGrpSpPr>
            <a:grpSpLocks/>
          </p:cNvGrpSpPr>
          <p:nvPr/>
        </p:nvGrpSpPr>
        <p:grpSpPr bwMode="auto">
          <a:xfrm flipV="1">
            <a:off x="5438775" y="4152900"/>
            <a:ext cx="590550" cy="446088"/>
            <a:chOff x="1760" y="2424"/>
            <a:chExt cx="372" cy="502"/>
          </a:xfrm>
        </p:grpSpPr>
        <p:sp>
          <p:nvSpPr>
            <p:cNvPr id="9320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203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93204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69686785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Fourth “Bubble Up”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4219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94220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94221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94222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94223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94224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94225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94226" name="Group 18"/>
          <p:cNvGrpSpPr>
            <a:grpSpLocks/>
          </p:cNvGrpSpPr>
          <p:nvPr/>
        </p:nvGrpSpPr>
        <p:grpSpPr bwMode="auto">
          <a:xfrm flipV="1">
            <a:off x="5438775" y="4152900"/>
            <a:ext cx="590550" cy="446088"/>
            <a:chOff x="1760" y="2424"/>
            <a:chExt cx="372" cy="502"/>
          </a:xfrm>
        </p:grpSpPr>
        <p:sp>
          <p:nvSpPr>
            <p:cNvPr id="94230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1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2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4227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94228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true</a:t>
            </a:r>
          </a:p>
        </p:txBody>
      </p:sp>
      <p:sp>
        <p:nvSpPr>
          <p:cNvPr id="94229" name="Text Box 24"/>
          <p:cNvSpPr txBox="1">
            <a:spLocks noChangeArrowheads="1"/>
          </p:cNvSpPr>
          <p:nvPr/>
        </p:nvSpPr>
        <p:spPr bwMode="auto">
          <a:xfrm>
            <a:off x="4970463" y="3657601"/>
            <a:ext cx="1483098" cy="46166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</a:rPr>
              <a:t>No Swap</a:t>
            </a:r>
          </a:p>
        </p:txBody>
      </p:sp>
    </p:spTree>
    <p:extLst>
      <p:ext uri="{BB962C8B-B14F-4D97-AF65-F5344CB8AC3E}">
        <p14:creationId xmlns:p14="http://schemas.microsoft.com/office/powerpoint/2010/main" val="201958255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After Fourth Pass of Outer Loop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95245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95246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95247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95248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95249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95250" name="Group 18"/>
          <p:cNvGrpSpPr>
            <a:grpSpLocks/>
          </p:cNvGrpSpPr>
          <p:nvPr/>
        </p:nvGrpSpPr>
        <p:grpSpPr bwMode="auto">
          <a:xfrm flipV="1">
            <a:off x="6016625" y="4152900"/>
            <a:ext cx="590550" cy="446088"/>
            <a:chOff x="1760" y="2424"/>
            <a:chExt cx="372" cy="502"/>
          </a:xfrm>
        </p:grpSpPr>
        <p:sp>
          <p:nvSpPr>
            <p:cNvPr id="95254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5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6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251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95252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true</a:t>
            </a:r>
          </a:p>
        </p:txBody>
      </p:sp>
      <p:sp>
        <p:nvSpPr>
          <p:cNvPr id="95253" name="Text Box 25"/>
          <p:cNvSpPr txBox="1">
            <a:spLocks noChangeArrowheads="1"/>
          </p:cNvSpPr>
          <p:nvPr/>
        </p:nvSpPr>
        <p:spPr bwMode="auto">
          <a:xfrm>
            <a:off x="4652963" y="2809875"/>
            <a:ext cx="4310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Finished fourth “Bubble Up”</a:t>
            </a:r>
          </a:p>
        </p:txBody>
      </p:sp>
    </p:spTree>
    <p:extLst>
      <p:ext uri="{BB962C8B-B14F-4D97-AF65-F5344CB8AC3E}">
        <p14:creationId xmlns:p14="http://schemas.microsoft.com/office/powerpoint/2010/main" val="149427409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Fifth “Bubble Up”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96270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96271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96272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96273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96274" name="Group 18"/>
          <p:cNvGrpSpPr>
            <a:grpSpLocks/>
          </p:cNvGrpSpPr>
          <p:nvPr/>
        </p:nvGrpSpPr>
        <p:grpSpPr bwMode="auto">
          <a:xfrm flipV="1">
            <a:off x="3667125" y="4152900"/>
            <a:ext cx="590550" cy="446088"/>
            <a:chOff x="1760" y="2424"/>
            <a:chExt cx="372" cy="502"/>
          </a:xfrm>
        </p:grpSpPr>
        <p:sp>
          <p:nvSpPr>
            <p:cNvPr id="9627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275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96276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17804313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Fifth “Bubble Up”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7289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7290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97292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97293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97294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97295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97296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97297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97298" name="Group 18"/>
          <p:cNvGrpSpPr>
            <a:grpSpLocks/>
          </p:cNvGrpSpPr>
          <p:nvPr/>
        </p:nvGrpSpPr>
        <p:grpSpPr bwMode="auto">
          <a:xfrm flipV="1">
            <a:off x="3667125" y="4152900"/>
            <a:ext cx="590550" cy="446088"/>
            <a:chOff x="1760" y="2424"/>
            <a:chExt cx="372" cy="502"/>
          </a:xfrm>
        </p:grpSpPr>
        <p:sp>
          <p:nvSpPr>
            <p:cNvPr id="97302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3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4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299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97300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false</a:t>
            </a:r>
          </a:p>
        </p:txBody>
      </p:sp>
      <p:sp>
        <p:nvSpPr>
          <p:cNvPr id="97301" name="Text Box 24"/>
          <p:cNvSpPr txBox="1">
            <a:spLocks noChangeArrowheads="1"/>
          </p:cNvSpPr>
          <p:nvPr/>
        </p:nvSpPr>
        <p:spPr bwMode="auto">
          <a:xfrm>
            <a:off x="3227388" y="3657601"/>
            <a:ext cx="1483098" cy="46166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</a:rPr>
              <a:t>No Swap</a:t>
            </a:r>
          </a:p>
        </p:txBody>
      </p:sp>
    </p:spTree>
    <p:extLst>
      <p:ext uri="{BB962C8B-B14F-4D97-AF65-F5344CB8AC3E}">
        <p14:creationId xmlns:p14="http://schemas.microsoft.com/office/powerpoint/2010/main" val="3118912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Fifth “Bubble Up”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98319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98321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98322" name="Group 18"/>
          <p:cNvGrpSpPr>
            <a:grpSpLocks/>
          </p:cNvGrpSpPr>
          <p:nvPr/>
        </p:nvGrpSpPr>
        <p:grpSpPr bwMode="auto">
          <a:xfrm flipV="1">
            <a:off x="4257675" y="4152900"/>
            <a:ext cx="590550" cy="446088"/>
            <a:chOff x="1760" y="2424"/>
            <a:chExt cx="372" cy="502"/>
          </a:xfrm>
        </p:grpSpPr>
        <p:sp>
          <p:nvSpPr>
            <p:cNvPr id="9832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323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98324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82637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"Bubbling Up" the Largest Element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/>
              <a:t>Traverse a collection of elements</a:t>
            </a:r>
          </a:p>
          <a:p>
            <a:pPr lvl="1"/>
            <a:r>
              <a:rPr lang="en-US" altLang="en-US" b="1" smtClean="0"/>
              <a:t>Move from the front to the end</a:t>
            </a:r>
          </a:p>
          <a:p>
            <a:pPr lvl="1"/>
            <a:r>
              <a:rPr lang="en-US" altLang="en-US" b="1" smtClean="0"/>
              <a:t>“Bubble” the largest value to the end using pair-wise comparisons and swapping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735264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3744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4762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5800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6910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8064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8482013" y="4767264"/>
            <a:ext cx="35747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5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6040439" y="4754564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77</a:t>
            </a:r>
            <a:endParaRPr lang="en-US" altLang="en-US" b="0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4954589" y="4767264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12</a:t>
            </a:r>
            <a:endParaRPr lang="en-US" altLang="en-US" b="0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3868739" y="4767264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35</a:t>
            </a:r>
            <a:endParaRPr lang="en-US" altLang="en-US" b="0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2900364" y="4781551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42</a:t>
            </a:r>
            <a:endParaRPr lang="en-US" altLang="en-US" b="0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7083426" y="4752976"/>
            <a:ext cx="7005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101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3048001" y="4132264"/>
            <a:ext cx="580287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1          2          3          4            5            6</a:t>
            </a:r>
            <a:endParaRPr lang="en-US" altLang="en-US" b="0"/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6924676" y="4584701"/>
            <a:ext cx="11398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8077201" y="4584701"/>
            <a:ext cx="11525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083" name="AutoShape 19"/>
          <p:cNvSpPr>
            <a:spLocks noChangeArrowheads="1"/>
          </p:cNvSpPr>
          <p:nvPr/>
        </p:nvSpPr>
        <p:spPr bwMode="auto">
          <a:xfrm>
            <a:off x="6813550" y="4156075"/>
            <a:ext cx="250190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Swap</a:t>
            </a:r>
          </a:p>
        </p:txBody>
      </p:sp>
      <p:grpSp>
        <p:nvGrpSpPr>
          <p:cNvPr id="216084" name="Group 20"/>
          <p:cNvGrpSpPr>
            <a:grpSpLocks/>
          </p:cNvGrpSpPr>
          <p:nvPr/>
        </p:nvGrpSpPr>
        <p:grpSpPr bwMode="auto">
          <a:xfrm>
            <a:off x="6924676" y="4591051"/>
            <a:ext cx="2328863" cy="708025"/>
            <a:chOff x="760" y="2895"/>
            <a:chExt cx="1272" cy="446"/>
          </a:xfrm>
        </p:grpSpPr>
        <p:sp>
          <p:nvSpPr>
            <p:cNvPr id="12309" name="Rectangle 21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12310" name="Rectangle 22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51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83" grpId="0" animBg="1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Fifth “Bubble Up”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9338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9339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99340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99341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99342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99343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99344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99345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99346" name="Group 18"/>
          <p:cNvGrpSpPr>
            <a:grpSpLocks/>
          </p:cNvGrpSpPr>
          <p:nvPr/>
        </p:nvGrpSpPr>
        <p:grpSpPr bwMode="auto">
          <a:xfrm flipV="1">
            <a:off x="4257675" y="4152900"/>
            <a:ext cx="590550" cy="446088"/>
            <a:chOff x="1760" y="2424"/>
            <a:chExt cx="372" cy="502"/>
          </a:xfrm>
        </p:grpSpPr>
        <p:sp>
          <p:nvSpPr>
            <p:cNvPr id="99350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51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52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9347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99348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false</a:t>
            </a:r>
          </a:p>
        </p:txBody>
      </p:sp>
      <p:sp>
        <p:nvSpPr>
          <p:cNvPr id="99349" name="Text Box 24"/>
          <p:cNvSpPr txBox="1">
            <a:spLocks noChangeArrowheads="1"/>
          </p:cNvSpPr>
          <p:nvPr/>
        </p:nvSpPr>
        <p:spPr bwMode="auto">
          <a:xfrm>
            <a:off x="3795713" y="3657601"/>
            <a:ext cx="1483098" cy="46166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</a:rPr>
              <a:t>No Swap</a:t>
            </a:r>
          </a:p>
        </p:txBody>
      </p:sp>
    </p:spTree>
    <p:extLst>
      <p:ext uri="{BB962C8B-B14F-4D97-AF65-F5344CB8AC3E}">
        <p14:creationId xmlns:p14="http://schemas.microsoft.com/office/powerpoint/2010/main" val="390732454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Fifth “Bubble Up”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00361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00363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100365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100366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100367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100368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100369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100370" name="Group 18"/>
          <p:cNvGrpSpPr>
            <a:grpSpLocks/>
          </p:cNvGrpSpPr>
          <p:nvPr/>
        </p:nvGrpSpPr>
        <p:grpSpPr bwMode="auto">
          <a:xfrm flipV="1">
            <a:off x="4848225" y="4152900"/>
            <a:ext cx="590550" cy="446088"/>
            <a:chOff x="1760" y="2424"/>
            <a:chExt cx="372" cy="502"/>
          </a:xfrm>
        </p:grpSpPr>
        <p:sp>
          <p:nvSpPr>
            <p:cNvPr id="10037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0371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100372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29898397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Fifth “Bubble Up”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01385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101391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101392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101393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101394" name="Group 18"/>
          <p:cNvGrpSpPr>
            <a:grpSpLocks/>
          </p:cNvGrpSpPr>
          <p:nvPr/>
        </p:nvGrpSpPr>
        <p:grpSpPr bwMode="auto">
          <a:xfrm flipV="1">
            <a:off x="4848225" y="4152900"/>
            <a:ext cx="590550" cy="446088"/>
            <a:chOff x="1760" y="2424"/>
            <a:chExt cx="372" cy="502"/>
          </a:xfrm>
        </p:grpSpPr>
        <p:sp>
          <p:nvSpPr>
            <p:cNvPr id="101398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9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0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1395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101396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false</a:t>
            </a:r>
          </a:p>
        </p:txBody>
      </p:sp>
      <p:sp>
        <p:nvSpPr>
          <p:cNvPr id="101397" name="Text Box 24"/>
          <p:cNvSpPr txBox="1">
            <a:spLocks noChangeArrowheads="1"/>
          </p:cNvSpPr>
          <p:nvPr/>
        </p:nvSpPr>
        <p:spPr bwMode="auto">
          <a:xfrm>
            <a:off x="4383088" y="3657601"/>
            <a:ext cx="1483098" cy="46166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</a:rPr>
              <a:t>No Swap</a:t>
            </a:r>
          </a:p>
        </p:txBody>
      </p:sp>
    </p:spTree>
    <p:extLst>
      <p:ext uri="{BB962C8B-B14F-4D97-AF65-F5344CB8AC3E}">
        <p14:creationId xmlns:p14="http://schemas.microsoft.com/office/powerpoint/2010/main" val="64381393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After Fifth Pass of Outer Loop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63119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45497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396240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51371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57245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689927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3375026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7486651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3535364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102412" name="Text Box 12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102413" name="Text Box 13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102414" name="Text Box 14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102416" name="Text Box 16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102417" name="Text Box 17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102418" name="Group 18"/>
          <p:cNvGrpSpPr>
            <a:grpSpLocks/>
          </p:cNvGrpSpPr>
          <p:nvPr/>
        </p:nvGrpSpPr>
        <p:grpSpPr bwMode="auto">
          <a:xfrm flipV="1">
            <a:off x="5429250" y="4152900"/>
            <a:ext cx="590550" cy="446088"/>
            <a:chOff x="1760" y="2424"/>
            <a:chExt cx="372" cy="502"/>
          </a:xfrm>
        </p:grpSpPr>
        <p:sp>
          <p:nvSpPr>
            <p:cNvPr id="102422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23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24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19" name="Text Box 22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102420" name="Text Box 23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false</a:t>
            </a:r>
          </a:p>
        </p:txBody>
      </p:sp>
      <p:sp>
        <p:nvSpPr>
          <p:cNvPr id="102421" name="Text Box 25"/>
          <p:cNvSpPr txBox="1">
            <a:spLocks noChangeArrowheads="1"/>
          </p:cNvSpPr>
          <p:nvPr/>
        </p:nvSpPr>
        <p:spPr bwMode="auto">
          <a:xfrm>
            <a:off x="4652963" y="2809875"/>
            <a:ext cx="4005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Finished fifth “Bubble Up”</a:t>
            </a:r>
          </a:p>
        </p:txBody>
      </p:sp>
    </p:spTree>
    <p:extLst>
      <p:ext uri="{BB962C8B-B14F-4D97-AF65-F5344CB8AC3E}">
        <p14:creationId xmlns:p14="http://schemas.microsoft.com/office/powerpoint/2010/main" val="395702111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Finished “Early”</a:t>
            </a:r>
          </a:p>
        </p:txBody>
      </p:sp>
      <p:sp>
        <p:nvSpPr>
          <p:cNvPr id="103427" name="Text Box 1027"/>
          <p:cNvSpPr txBox="1">
            <a:spLocks noChangeArrowheads="1"/>
          </p:cNvSpPr>
          <p:nvPr/>
        </p:nvSpPr>
        <p:spPr bwMode="auto">
          <a:xfrm>
            <a:off x="6311901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03428" name="Text Box 1028"/>
          <p:cNvSpPr txBox="1">
            <a:spLocks noChangeArrowheads="1"/>
          </p:cNvSpPr>
          <p:nvPr/>
        </p:nvSpPr>
        <p:spPr bwMode="auto">
          <a:xfrm>
            <a:off x="4549776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03429" name="Text Box 1029"/>
          <p:cNvSpPr txBox="1">
            <a:spLocks noChangeArrowheads="1"/>
          </p:cNvSpPr>
          <p:nvPr/>
        </p:nvSpPr>
        <p:spPr bwMode="auto">
          <a:xfrm>
            <a:off x="3962401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03430" name="Text Box 1030"/>
          <p:cNvSpPr txBox="1">
            <a:spLocks noChangeArrowheads="1"/>
          </p:cNvSpPr>
          <p:nvPr/>
        </p:nvSpPr>
        <p:spPr bwMode="auto">
          <a:xfrm>
            <a:off x="5137151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03431" name="Text Box 1031"/>
          <p:cNvSpPr txBox="1">
            <a:spLocks noChangeArrowheads="1"/>
          </p:cNvSpPr>
          <p:nvPr/>
        </p:nvSpPr>
        <p:spPr bwMode="auto">
          <a:xfrm>
            <a:off x="5724526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03432" name="Text Box 1032"/>
          <p:cNvSpPr txBox="1">
            <a:spLocks noChangeArrowheads="1"/>
          </p:cNvSpPr>
          <p:nvPr/>
        </p:nvSpPr>
        <p:spPr bwMode="auto">
          <a:xfrm>
            <a:off x="6899276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03433" name="Text Box 1033"/>
          <p:cNvSpPr txBox="1">
            <a:spLocks noChangeArrowheads="1"/>
          </p:cNvSpPr>
          <p:nvPr/>
        </p:nvSpPr>
        <p:spPr bwMode="auto">
          <a:xfrm>
            <a:off x="3375026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03434" name="Text Box 1034"/>
          <p:cNvSpPr txBox="1">
            <a:spLocks noChangeArrowheads="1"/>
          </p:cNvSpPr>
          <p:nvPr/>
        </p:nvSpPr>
        <p:spPr bwMode="auto">
          <a:xfrm>
            <a:off x="7486651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03435" name="Text Box 1035"/>
          <p:cNvSpPr txBox="1">
            <a:spLocks noChangeArrowheads="1"/>
          </p:cNvSpPr>
          <p:nvPr/>
        </p:nvSpPr>
        <p:spPr bwMode="auto">
          <a:xfrm>
            <a:off x="3535364" y="57499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1     2    3     4      5    6     7     8</a:t>
            </a:r>
          </a:p>
        </p:txBody>
      </p:sp>
      <p:sp>
        <p:nvSpPr>
          <p:cNvPr id="103436" name="Text Box 1036"/>
          <p:cNvSpPr txBox="1">
            <a:spLocks noChangeArrowheads="1"/>
          </p:cNvSpPr>
          <p:nvPr/>
        </p:nvSpPr>
        <p:spPr bwMode="auto">
          <a:xfrm>
            <a:off x="2130426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to_do</a:t>
            </a:r>
          </a:p>
        </p:txBody>
      </p:sp>
      <p:sp>
        <p:nvSpPr>
          <p:cNvPr id="103437" name="Text Box 1037"/>
          <p:cNvSpPr txBox="1">
            <a:spLocks noChangeArrowheads="1"/>
          </p:cNvSpPr>
          <p:nvPr/>
        </p:nvSpPr>
        <p:spPr bwMode="auto">
          <a:xfrm>
            <a:off x="2130426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103438" name="Text Box 1038"/>
          <p:cNvSpPr txBox="1">
            <a:spLocks noChangeArrowheads="1"/>
          </p:cNvSpPr>
          <p:nvPr/>
        </p:nvSpPr>
        <p:spPr bwMode="auto">
          <a:xfrm>
            <a:off x="3273426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103439" name="Text Box 1039"/>
          <p:cNvSpPr txBox="1">
            <a:spLocks noChangeArrowheads="1"/>
          </p:cNvSpPr>
          <p:nvPr/>
        </p:nvSpPr>
        <p:spPr bwMode="auto">
          <a:xfrm>
            <a:off x="3273426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103440" name="Text Box 1040"/>
          <p:cNvSpPr txBox="1">
            <a:spLocks noChangeArrowheads="1"/>
          </p:cNvSpPr>
          <p:nvPr/>
        </p:nvSpPr>
        <p:spPr bwMode="auto">
          <a:xfrm>
            <a:off x="2122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N    </a:t>
            </a:r>
          </a:p>
        </p:txBody>
      </p:sp>
      <p:sp>
        <p:nvSpPr>
          <p:cNvPr id="103441" name="Text Box 1041"/>
          <p:cNvSpPr txBox="1">
            <a:spLocks noChangeArrowheads="1"/>
          </p:cNvSpPr>
          <p:nvPr/>
        </p:nvSpPr>
        <p:spPr bwMode="auto">
          <a:xfrm>
            <a:off x="3263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103442" name="Text Box 1046"/>
          <p:cNvSpPr txBox="1">
            <a:spLocks noChangeArrowheads="1"/>
          </p:cNvSpPr>
          <p:nvPr/>
        </p:nvSpPr>
        <p:spPr bwMode="auto">
          <a:xfrm>
            <a:off x="5137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did_swap    </a:t>
            </a:r>
          </a:p>
        </p:txBody>
      </p:sp>
      <p:sp>
        <p:nvSpPr>
          <p:cNvPr id="103443" name="Text Box 1047"/>
          <p:cNvSpPr txBox="1">
            <a:spLocks noChangeArrowheads="1"/>
          </p:cNvSpPr>
          <p:nvPr/>
        </p:nvSpPr>
        <p:spPr bwMode="auto">
          <a:xfrm>
            <a:off x="6875464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false</a:t>
            </a:r>
          </a:p>
        </p:txBody>
      </p:sp>
      <p:sp>
        <p:nvSpPr>
          <p:cNvPr id="103444" name="Text Box 1048"/>
          <p:cNvSpPr txBox="1">
            <a:spLocks noChangeArrowheads="1"/>
          </p:cNvSpPr>
          <p:nvPr/>
        </p:nvSpPr>
        <p:spPr bwMode="auto">
          <a:xfrm>
            <a:off x="4652963" y="2613025"/>
            <a:ext cx="422346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We didn’t do any swapping,</a:t>
            </a:r>
            <a:br>
              <a:rPr lang="en-US" altLang="en-US">
                <a:solidFill>
                  <a:srgbClr val="FF0033"/>
                </a:solidFill>
              </a:rPr>
            </a:br>
            <a:r>
              <a:rPr lang="en-US" altLang="en-US">
                <a:solidFill>
                  <a:srgbClr val="FF0033"/>
                </a:solidFill>
              </a:rPr>
              <a:t>so all of the other elements</a:t>
            </a:r>
            <a:br>
              <a:rPr lang="en-US" altLang="en-US">
                <a:solidFill>
                  <a:srgbClr val="FF0033"/>
                </a:solidFill>
              </a:rPr>
            </a:br>
            <a:r>
              <a:rPr lang="en-US" altLang="en-US">
                <a:solidFill>
                  <a:srgbClr val="FF0033"/>
                </a:solidFill>
              </a:rPr>
              <a:t>must be correctly placed.</a:t>
            </a:r>
          </a:p>
          <a:p>
            <a:endParaRPr lang="en-US" altLang="en-US">
              <a:solidFill>
                <a:srgbClr val="FF0033"/>
              </a:solidFill>
            </a:endParaRPr>
          </a:p>
          <a:p>
            <a:r>
              <a:rPr lang="en-US" altLang="en-US">
                <a:solidFill>
                  <a:srgbClr val="3333FF"/>
                </a:solidFill>
              </a:rPr>
              <a:t>We can “skip” the last two</a:t>
            </a:r>
            <a:br>
              <a:rPr lang="en-US" altLang="en-US">
                <a:solidFill>
                  <a:srgbClr val="3333FF"/>
                </a:solidFill>
              </a:rPr>
            </a:br>
            <a:r>
              <a:rPr lang="en-US" altLang="en-US">
                <a:solidFill>
                  <a:srgbClr val="3333FF"/>
                </a:solidFill>
              </a:rPr>
              <a:t>passes of the outer loop.</a:t>
            </a:r>
          </a:p>
        </p:txBody>
      </p:sp>
    </p:spTree>
    <p:extLst>
      <p:ext uri="{BB962C8B-B14F-4D97-AF65-F5344CB8AC3E}">
        <p14:creationId xmlns:p14="http://schemas.microsoft.com/office/powerpoint/2010/main" val="20894151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965200"/>
          </a:xfrm>
        </p:spPr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104451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2209800" y="1574800"/>
            <a:ext cx="7772400" cy="4400550"/>
          </a:xfrm>
        </p:spPr>
        <p:txBody>
          <a:bodyPr/>
          <a:lstStyle/>
          <a:p>
            <a:r>
              <a:rPr lang="en-US" altLang="en-US" sz="2800" b="1"/>
              <a:t>“Bubble Up” algorithm will </a:t>
            </a:r>
            <a:r>
              <a:rPr lang="en-US" altLang="en-US" sz="2800" b="1">
                <a:solidFill>
                  <a:srgbClr val="3333FF"/>
                </a:solidFill>
              </a:rPr>
              <a:t>move largest value to its correct location</a:t>
            </a:r>
            <a:r>
              <a:rPr lang="en-US" altLang="en-US" sz="2800" b="1"/>
              <a:t> (to the right)</a:t>
            </a:r>
          </a:p>
          <a:p>
            <a:r>
              <a:rPr lang="en-US" altLang="en-US" sz="2800" b="1"/>
              <a:t>Repeat “Bubble Up” until all elements are correctly placed:</a:t>
            </a:r>
          </a:p>
          <a:p>
            <a:pPr lvl="1"/>
            <a:r>
              <a:rPr lang="en-US" altLang="en-US" sz="2800" b="1">
                <a:solidFill>
                  <a:srgbClr val="3333FF"/>
                </a:solidFill>
              </a:rPr>
              <a:t>Maximum of N-1 times</a:t>
            </a:r>
          </a:p>
          <a:p>
            <a:pPr lvl="1"/>
            <a:r>
              <a:rPr lang="en-US" altLang="en-US" sz="2800" b="1"/>
              <a:t>Can finish early if </a:t>
            </a:r>
            <a:r>
              <a:rPr lang="en-US" altLang="en-US" sz="2800" b="1">
                <a:solidFill>
                  <a:srgbClr val="3333FF"/>
                </a:solidFill>
              </a:rPr>
              <a:t>no swapping</a:t>
            </a:r>
            <a:r>
              <a:rPr lang="en-US" altLang="en-US" sz="2800" b="1"/>
              <a:t> occurs</a:t>
            </a:r>
          </a:p>
          <a:p>
            <a:r>
              <a:rPr lang="en-US" altLang="en-US" sz="2800" b="1"/>
              <a:t>We reduce the number of elements we compare each time one is correctly placed</a:t>
            </a:r>
          </a:p>
        </p:txBody>
      </p:sp>
    </p:spTree>
    <p:extLst>
      <p:ext uri="{BB962C8B-B14F-4D97-AF65-F5344CB8AC3E}">
        <p14:creationId xmlns:p14="http://schemas.microsoft.com/office/powerpoint/2010/main" val="3377228167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</TotalTime>
  <Words>3215</Words>
  <Application>Microsoft Office PowerPoint</Application>
  <PresentationFormat>Widescreen</PresentationFormat>
  <Paragraphs>1645</Paragraphs>
  <Slides>95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0" baseType="lpstr">
      <vt:lpstr>Arial</vt:lpstr>
      <vt:lpstr>Calibri</vt:lpstr>
      <vt:lpstr>Courier New</vt:lpstr>
      <vt:lpstr>Garamond</vt:lpstr>
      <vt:lpstr>Organic</vt:lpstr>
      <vt:lpstr>Discrete Structures</vt:lpstr>
      <vt:lpstr>Bubble Sort</vt:lpstr>
      <vt:lpstr>Sorting</vt:lpstr>
      <vt:lpstr>"Bubbling Up" the Largest Element</vt:lpstr>
      <vt:lpstr>"Bubbling Up" the Largest Element</vt:lpstr>
      <vt:lpstr>"Bubbling Up" the Largest Element</vt:lpstr>
      <vt:lpstr>"Bubbling Up" the Largest Element</vt:lpstr>
      <vt:lpstr>"Bubbling Up" the Largest Element</vt:lpstr>
      <vt:lpstr>"Bubbling Up" the Largest Element</vt:lpstr>
      <vt:lpstr>Items of Interest</vt:lpstr>
      <vt:lpstr>Repeat “Bubble Up” How Many Times?</vt:lpstr>
      <vt:lpstr>The “Bubble sort” Algorithm</vt:lpstr>
      <vt:lpstr>“Bubbling” All the Elements</vt:lpstr>
      <vt:lpstr>Reducing the Number of Comparisons</vt:lpstr>
      <vt:lpstr>Reducing the Number of Comparisons</vt:lpstr>
      <vt:lpstr>Putting It All Together</vt:lpstr>
      <vt:lpstr>PowerPoint Presentation</vt:lpstr>
      <vt:lpstr>PowerPoint Presentation</vt:lpstr>
      <vt:lpstr>Already Sorted Collections?</vt:lpstr>
      <vt:lpstr>Using a Boolean “Flag”</vt:lpstr>
      <vt:lpstr>PowerPoint Presentation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After First Pass of Outer Loop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After Second Pass of Outer Loop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After Third Pass of Outer Loop</vt:lpstr>
      <vt:lpstr>The Fourth “Bubble Up”</vt:lpstr>
      <vt:lpstr>The Fourth “Bubble Up”</vt:lpstr>
      <vt:lpstr>The Fourth “Bubble Up”</vt:lpstr>
      <vt:lpstr>The Fourth “Bubble Up”</vt:lpstr>
      <vt:lpstr>The Fourth “Bubble Up”</vt:lpstr>
      <vt:lpstr>The Fourth “Bubble Up”</vt:lpstr>
      <vt:lpstr>The Fourth “Bubble Up”</vt:lpstr>
      <vt:lpstr>The Fourth “Bubble Up”</vt:lpstr>
      <vt:lpstr>The Fourth “Bubble Up”</vt:lpstr>
      <vt:lpstr>After Fourth Pass of Outer Loop</vt:lpstr>
      <vt:lpstr>The Fifth “Bubble Up”</vt:lpstr>
      <vt:lpstr>The Fifth “Bubble Up”</vt:lpstr>
      <vt:lpstr>The Fifth “Bubble Up”</vt:lpstr>
      <vt:lpstr>The Fifth “Bubble Up”</vt:lpstr>
      <vt:lpstr>The Fifth “Bubble Up”</vt:lpstr>
      <vt:lpstr>The Fifth “Bubble Up”</vt:lpstr>
      <vt:lpstr>After Fifth Pass of Outer Loop</vt:lpstr>
      <vt:lpstr>Finished “Early”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</dc:title>
  <dc:creator>Bahria</dc:creator>
  <cp:lastModifiedBy>Bahria</cp:lastModifiedBy>
  <cp:revision>5</cp:revision>
  <dcterms:created xsi:type="dcterms:W3CDTF">2021-03-19T10:14:49Z</dcterms:created>
  <dcterms:modified xsi:type="dcterms:W3CDTF">2021-03-24T07:09:32Z</dcterms:modified>
</cp:coreProperties>
</file>