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6" r:id="rId2"/>
    <p:sldId id="269" r:id="rId3"/>
    <p:sldId id="286" r:id="rId4"/>
    <p:sldId id="285" r:id="rId5"/>
    <p:sldId id="270" r:id="rId6"/>
    <p:sldId id="287" r:id="rId7"/>
    <p:sldId id="302" r:id="rId8"/>
    <p:sldId id="289" r:id="rId9"/>
    <p:sldId id="271" r:id="rId10"/>
    <p:sldId id="274" r:id="rId11"/>
    <p:sldId id="276" r:id="rId12"/>
    <p:sldId id="304" r:id="rId13"/>
    <p:sldId id="284" r:id="rId14"/>
    <p:sldId id="283" r:id="rId15"/>
    <p:sldId id="298" r:id="rId16"/>
    <p:sldId id="305" r:id="rId17"/>
    <p:sldId id="303" r:id="rId18"/>
    <p:sldId id="279" r:id="rId19"/>
    <p:sldId id="280" r:id="rId20"/>
    <p:sldId id="28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16490-3CA6-48F1-AF3B-F62E822B3A2F}"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A11AD-CB3C-4B8E-AFBF-0E9E2A5368BC}" type="slidenum">
              <a:rPr lang="en-US" smtClean="0"/>
              <a:t>‹#›</a:t>
            </a:fld>
            <a:endParaRPr lang="en-US"/>
          </a:p>
        </p:txBody>
      </p:sp>
    </p:spTree>
    <p:extLst>
      <p:ext uri="{BB962C8B-B14F-4D97-AF65-F5344CB8AC3E}">
        <p14:creationId xmlns:p14="http://schemas.microsoft.com/office/powerpoint/2010/main" val="311089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0D2CFEC-640A-431C-973C-0AC6B4583D7B}"/>
              </a:ext>
            </a:extLst>
          </p:cNvPr>
          <p:cNvSpPr>
            <a:spLocks noGrp="1" noChangeArrowheads="1"/>
          </p:cNvSpPr>
          <p:nvPr>
            <p:ph type="sldNum" sz="quarter" idx="5"/>
          </p:nvPr>
        </p:nvSpPr>
        <p:spPr>
          <a:ln/>
        </p:spPr>
        <p:txBody>
          <a:bodyPr/>
          <a:lstStyle/>
          <a:p>
            <a:fld id="{CC68B1AC-4AD8-4C3C-8572-DFC5CB799B7C}" type="slidenum">
              <a:rPr lang="en-US" altLang="en-US"/>
              <a:pPr/>
              <a:t>2</a:t>
            </a:fld>
            <a:endParaRPr lang="en-US" altLang="en-US"/>
          </a:p>
        </p:txBody>
      </p:sp>
      <p:sp>
        <p:nvSpPr>
          <p:cNvPr id="137218" name="Rectangle 2">
            <a:extLst>
              <a:ext uri="{FF2B5EF4-FFF2-40B4-BE49-F238E27FC236}">
                <a16:creationId xmlns="" xmlns:a16="http://schemas.microsoft.com/office/drawing/2014/main" id="{AB799DF0-1D66-497C-818A-8C745F2DB150}"/>
              </a:ext>
            </a:extLst>
          </p:cNvPr>
          <p:cNvSpPr>
            <a:spLocks noGrp="1" noRot="1" noChangeAspect="1" noChangeArrowheads="1" noTextEdit="1"/>
          </p:cNvSpPr>
          <p:nvPr>
            <p:ph type="sldImg"/>
          </p:nvPr>
        </p:nvSpPr>
        <p:spPr>
          <a:ln/>
        </p:spPr>
      </p:sp>
      <p:sp>
        <p:nvSpPr>
          <p:cNvPr id="137219" name="Rectangle 3">
            <a:extLst>
              <a:ext uri="{FF2B5EF4-FFF2-40B4-BE49-F238E27FC236}">
                <a16:creationId xmlns="" xmlns:a16="http://schemas.microsoft.com/office/drawing/2014/main" id="{1B960E16-5B7D-41D0-ACC3-6DB8EF0C8D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0234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E3A858D-042E-4AC2-9AF7-92D78D9D01D3}"/>
              </a:ext>
            </a:extLst>
          </p:cNvPr>
          <p:cNvSpPr>
            <a:spLocks noGrp="1" noChangeArrowheads="1"/>
          </p:cNvSpPr>
          <p:nvPr>
            <p:ph type="sldNum" sz="quarter" idx="5"/>
          </p:nvPr>
        </p:nvSpPr>
        <p:spPr>
          <a:ln/>
        </p:spPr>
        <p:txBody>
          <a:bodyPr/>
          <a:lstStyle/>
          <a:p>
            <a:fld id="{2A3C4AA6-0087-4FE1-9F73-740BA05CC307}" type="slidenum">
              <a:rPr lang="en-US" altLang="en-US"/>
              <a:pPr/>
              <a:t>11</a:t>
            </a:fld>
            <a:endParaRPr lang="en-US" altLang="en-US"/>
          </a:p>
        </p:txBody>
      </p:sp>
      <p:sp>
        <p:nvSpPr>
          <p:cNvPr id="146434" name="Rectangle 2">
            <a:extLst>
              <a:ext uri="{FF2B5EF4-FFF2-40B4-BE49-F238E27FC236}">
                <a16:creationId xmlns="" xmlns:a16="http://schemas.microsoft.com/office/drawing/2014/main" id="{39EDA560-40E6-4973-8672-E2524210A55B}"/>
              </a:ext>
            </a:extLst>
          </p:cNvPr>
          <p:cNvSpPr>
            <a:spLocks noGrp="1" noRot="1" noChangeAspect="1" noChangeArrowheads="1" noTextEdit="1"/>
          </p:cNvSpPr>
          <p:nvPr>
            <p:ph type="sldImg"/>
          </p:nvPr>
        </p:nvSpPr>
        <p:spPr>
          <a:ln/>
        </p:spPr>
      </p:sp>
      <p:sp>
        <p:nvSpPr>
          <p:cNvPr id="146435" name="Rectangle 3">
            <a:extLst>
              <a:ext uri="{FF2B5EF4-FFF2-40B4-BE49-F238E27FC236}">
                <a16:creationId xmlns="" xmlns:a16="http://schemas.microsoft.com/office/drawing/2014/main" id="{979DFAD4-4D51-45E7-9DFC-8A454BAF074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7362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FDA287D-4AB0-4DCD-87E2-A680D9518FC8}"/>
              </a:ext>
            </a:extLst>
          </p:cNvPr>
          <p:cNvSpPr>
            <a:spLocks noGrp="1" noChangeArrowheads="1"/>
          </p:cNvSpPr>
          <p:nvPr>
            <p:ph type="sldNum" sz="quarter" idx="5"/>
          </p:nvPr>
        </p:nvSpPr>
        <p:spPr>
          <a:ln/>
        </p:spPr>
        <p:txBody>
          <a:bodyPr/>
          <a:lstStyle/>
          <a:p>
            <a:fld id="{5292BC83-AAF8-459B-BFF5-F46B267AB805}" type="slidenum">
              <a:rPr lang="en-US" altLang="en-US"/>
              <a:pPr/>
              <a:t>13</a:t>
            </a:fld>
            <a:endParaRPr lang="en-US" altLang="en-US"/>
          </a:p>
        </p:txBody>
      </p:sp>
      <p:sp>
        <p:nvSpPr>
          <p:cNvPr id="147458" name="Rectangle 2">
            <a:extLst>
              <a:ext uri="{FF2B5EF4-FFF2-40B4-BE49-F238E27FC236}">
                <a16:creationId xmlns="" xmlns:a16="http://schemas.microsoft.com/office/drawing/2014/main" id="{8C7EB25E-00F9-4EDE-9C08-EA7D2598C345}"/>
              </a:ext>
            </a:extLst>
          </p:cNvPr>
          <p:cNvSpPr>
            <a:spLocks noGrp="1" noRot="1" noChangeAspect="1" noChangeArrowheads="1" noTextEdit="1"/>
          </p:cNvSpPr>
          <p:nvPr>
            <p:ph type="sldImg"/>
          </p:nvPr>
        </p:nvSpPr>
        <p:spPr>
          <a:ln/>
        </p:spPr>
      </p:sp>
      <p:sp>
        <p:nvSpPr>
          <p:cNvPr id="147459" name="Rectangle 3">
            <a:extLst>
              <a:ext uri="{FF2B5EF4-FFF2-40B4-BE49-F238E27FC236}">
                <a16:creationId xmlns="" xmlns:a16="http://schemas.microsoft.com/office/drawing/2014/main" id="{4B78C205-CCD2-4C4A-99AC-1D459CA51D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657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ADE02F8-30D9-4521-BA4C-3DFDB53D7FCB}"/>
              </a:ext>
            </a:extLst>
          </p:cNvPr>
          <p:cNvSpPr>
            <a:spLocks noGrp="1" noChangeArrowheads="1"/>
          </p:cNvSpPr>
          <p:nvPr>
            <p:ph type="sldNum" sz="quarter" idx="5"/>
          </p:nvPr>
        </p:nvSpPr>
        <p:spPr>
          <a:ln/>
        </p:spPr>
        <p:txBody>
          <a:bodyPr/>
          <a:lstStyle/>
          <a:p>
            <a:fld id="{0E286CA8-6AF1-46B1-A768-C5CF9ACE7825}" type="slidenum">
              <a:rPr lang="en-US" altLang="en-US"/>
              <a:pPr/>
              <a:t>14</a:t>
            </a:fld>
            <a:endParaRPr lang="en-US" altLang="en-US"/>
          </a:p>
        </p:txBody>
      </p:sp>
      <p:sp>
        <p:nvSpPr>
          <p:cNvPr id="150530" name="Rectangle 2">
            <a:extLst>
              <a:ext uri="{FF2B5EF4-FFF2-40B4-BE49-F238E27FC236}">
                <a16:creationId xmlns="" xmlns:a16="http://schemas.microsoft.com/office/drawing/2014/main" id="{F28B44B0-1B33-42E0-B1E9-D6C1D311E8D3}"/>
              </a:ext>
            </a:extLst>
          </p:cNvPr>
          <p:cNvSpPr>
            <a:spLocks noGrp="1" noRot="1" noChangeAspect="1" noChangeArrowheads="1" noTextEdit="1"/>
          </p:cNvSpPr>
          <p:nvPr>
            <p:ph type="sldImg"/>
          </p:nvPr>
        </p:nvSpPr>
        <p:spPr>
          <a:ln/>
        </p:spPr>
      </p:sp>
      <p:sp>
        <p:nvSpPr>
          <p:cNvPr id="150531" name="Rectangle 3">
            <a:extLst>
              <a:ext uri="{FF2B5EF4-FFF2-40B4-BE49-F238E27FC236}">
                <a16:creationId xmlns="" xmlns:a16="http://schemas.microsoft.com/office/drawing/2014/main" id="{D276FBD2-D7DB-4DDA-A0A8-07C9257436A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99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4FADE10-3AFC-4A20-B961-925675DEE7BD}"/>
              </a:ext>
            </a:extLst>
          </p:cNvPr>
          <p:cNvSpPr>
            <a:spLocks noGrp="1" noChangeArrowheads="1"/>
          </p:cNvSpPr>
          <p:nvPr>
            <p:ph type="sldNum" sz="quarter" idx="5"/>
          </p:nvPr>
        </p:nvSpPr>
        <p:spPr>
          <a:ln/>
        </p:spPr>
        <p:txBody>
          <a:bodyPr/>
          <a:lstStyle/>
          <a:p>
            <a:fld id="{F84AECC7-9CE6-473D-9127-6F6325761731}" type="slidenum">
              <a:rPr lang="en-US" altLang="en-US"/>
              <a:pPr/>
              <a:t>15</a:t>
            </a:fld>
            <a:endParaRPr lang="en-US" altLang="en-US"/>
          </a:p>
        </p:txBody>
      </p:sp>
      <p:sp>
        <p:nvSpPr>
          <p:cNvPr id="151554" name="Rectangle 2">
            <a:extLst>
              <a:ext uri="{FF2B5EF4-FFF2-40B4-BE49-F238E27FC236}">
                <a16:creationId xmlns="" xmlns:a16="http://schemas.microsoft.com/office/drawing/2014/main" id="{AD7BBDA2-0401-4900-BA33-C29892CA038A}"/>
              </a:ext>
            </a:extLst>
          </p:cNvPr>
          <p:cNvSpPr>
            <a:spLocks noGrp="1" noRot="1" noChangeAspect="1" noChangeArrowheads="1" noTextEdit="1"/>
          </p:cNvSpPr>
          <p:nvPr>
            <p:ph type="sldImg"/>
          </p:nvPr>
        </p:nvSpPr>
        <p:spPr>
          <a:ln/>
        </p:spPr>
      </p:sp>
      <p:sp>
        <p:nvSpPr>
          <p:cNvPr id="151555" name="Rectangle 3">
            <a:extLst>
              <a:ext uri="{FF2B5EF4-FFF2-40B4-BE49-F238E27FC236}">
                <a16:creationId xmlns="" xmlns:a16="http://schemas.microsoft.com/office/drawing/2014/main" id="{99E9C75E-8659-420D-9E80-E8BE9F5D06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836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61247B1-5366-4B62-A379-68385DBAAF90}"/>
              </a:ext>
            </a:extLst>
          </p:cNvPr>
          <p:cNvSpPr>
            <a:spLocks noGrp="1" noChangeArrowheads="1"/>
          </p:cNvSpPr>
          <p:nvPr>
            <p:ph type="sldNum" sz="quarter" idx="5"/>
          </p:nvPr>
        </p:nvSpPr>
        <p:spPr>
          <a:ln/>
        </p:spPr>
        <p:txBody>
          <a:bodyPr/>
          <a:lstStyle/>
          <a:p>
            <a:fld id="{B96EC2DF-04AC-4D40-95AF-B39AE3DEB288}" type="slidenum">
              <a:rPr lang="en-US" altLang="en-US"/>
              <a:pPr/>
              <a:t>18</a:t>
            </a:fld>
            <a:endParaRPr lang="en-US" altLang="en-US"/>
          </a:p>
        </p:txBody>
      </p:sp>
      <p:sp>
        <p:nvSpPr>
          <p:cNvPr id="154626" name="Rectangle 2">
            <a:extLst>
              <a:ext uri="{FF2B5EF4-FFF2-40B4-BE49-F238E27FC236}">
                <a16:creationId xmlns="" xmlns:a16="http://schemas.microsoft.com/office/drawing/2014/main" id="{E052F4D0-EA9A-410D-AE62-419AC556FA0D}"/>
              </a:ext>
            </a:extLst>
          </p:cNvPr>
          <p:cNvSpPr>
            <a:spLocks noGrp="1" noRot="1" noChangeAspect="1" noChangeArrowheads="1" noTextEdit="1"/>
          </p:cNvSpPr>
          <p:nvPr>
            <p:ph type="sldImg"/>
          </p:nvPr>
        </p:nvSpPr>
        <p:spPr>
          <a:ln/>
        </p:spPr>
      </p:sp>
      <p:sp>
        <p:nvSpPr>
          <p:cNvPr id="154627" name="Rectangle 3">
            <a:extLst>
              <a:ext uri="{FF2B5EF4-FFF2-40B4-BE49-F238E27FC236}">
                <a16:creationId xmlns="" xmlns:a16="http://schemas.microsoft.com/office/drawing/2014/main" id="{15FA8FD0-2562-409A-BD66-58B6FF1C141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252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2E38652-C2FF-40D1-AFCD-4649A5009A7E}"/>
              </a:ext>
            </a:extLst>
          </p:cNvPr>
          <p:cNvSpPr>
            <a:spLocks noGrp="1" noChangeArrowheads="1"/>
          </p:cNvSpPr>
          <p:nvPr>
            <p:ph type="sldNum" sz="quarter" idx="5"/>
          </p:nvPr>
        </p:nvSpPr>
        <p:spPr>
          <a:ln/>
        </p:spPr>
        <p:txBody>
          <a:bodyPr/>
          <a:lstStyle/>
          <a:p>
            <a:fld id="{A7A9DC80-C6F2-4F95-9E42-7B8AEC591587}" type="slidenum">
              <a:rPr lang="en-US" altLang="en-US"/>
              <a:pPr/>
              <a:t>19</a:t>
            </a:fld>
            <a:endParaRPr lang="en-US" altLang="en-US"/>
          </a:p>
        </p:txBody>
      </p:sp>
      <p:sp>
        <p:nvSpPr>
          <p:cNvPr id="155650" name="Rectangle 2">
            <a:extLst>
              <a:ext uri="{FF2B5EF4-FFF2-40B4-BE49-F238E27FC236}">
                <a16:creationId xmlns="" xmlns:a16="http://schemas.microsoft.com/office/drawing/2014/main" id="{41890AD5-6043-4206-BA90-D970ABD0A5D0}"/>
              </a:ext>
            </a:extLst>
          </p:cNvPr>
          <p:cNvSpPr>
            <a:spLocks noGrp="1" noRot="1" noChangeAspect="1" noChangeArrowheads="1" noTextEdit="1"/>
          </p:cNvSpPr>
          <p:nvPr>
            <p:ph type="sldImg"/>
          </p:nvPr>
        </p:nvSpPr>
        <p:spPr>
          <a:ln/>
        </p:spPr>
      </p:sp>
      <p:sp>
        <p:nvSpPr>
          <p:cNvPr id="155651" name="Rectangle 3">
            <a:extLst>
              <a:ext uri="{FF2B5EF4-FFF2-40B4-BE49-F238E27FC236}">
                <a16:creationId xmlns="" xmlns:a16="http://schemas.microsoft.com/office/drawing/2014/main" id="{679943BE-2B84-4792-ACFA-C682EC0A817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345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B87784F-DBF7-4B53-96C6-107044118139}"/>
              </a:ext>
            </a:extLst>
          </p:cNvPr>
          <p:cNvSpPr>
            <a:spLocks noGrp="1" noChangeArrowheads="1"/>
          </p:cNvSpPr>
          <p:nvPr>
            <p:ph type="sldNum" sz="quarter" idx="5"/>
          </p:nvPr>
        </p:nvSpPr>
        <p:spPr>
          <a:ln/>
        </p:spPr>
        <p:txBody>
          <a:bodyPr/>
          <a:lstStyle/>
          <a:p>
            <a:fld id="{3C73C80F-A584-45A4-A01F-2A7CE54F3820}" type="slidenum">
              <a:rPr lang="en-US" altLang="en-US"/>
              <a:pPr/>
              <a:t>20</a:t>
            </a:fld>
            <a:endParaRPr lang="en-US" altLang="en-US"/>
          </a:p>
        </p:txBody>
      </p:sp>
      <p:sp>
        <p:nvSpPr>
          <p:cNvPr id="156674" name="Rectangle 2">
            <a:extLst>
              <a:ext uri="{FF2B5EF4-FFF2-40B4-BE49-F238E27FC236}">
                <a16:creationId xmlns="" xmlns:a16="http://schemas.microsoft.com/office/drawing/2014/main" id="{FD7D2073-587A-4020-A196-32677A914E96}"/>
              </a:ext>
            </a:extLst>
          </p:cNvPr>
          <p:cNvSpPr>
            <a:spLocks noGrp="1" noRot="1" noChangeAspect="1" noChangeArrowheads="1" noTextEdit="1"/>
          </p:cNvSpPr>
          <p:nvPr>
            <p:ph type="sldImg"/>
          </p:nvPr>
        </p:nvSpPr>
        <p:spPr>
          <a:ln/>
        </p:spPr>
      </p:sp>
      <p:sp>
        <p:nvSpPr>
          <p:cNvPr id="156675" name="Rectangle 3">
            <a:extLst>
              <a:ext uri="{FF2B5EF4-FFF2-40B4-BE49-F238E27FC236}">
                <a16:creationId xmlns="" xmlns:a16="http://schemas.microsoft.com/office/drawing/2014/main" id="{A1DCD020-3467-498A-94DF-FB7D4BD5902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0765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E9654B3-D9BD-4998-B170-0F7FF877BD6F}"/>
              </a:ext>
            </a:extLst>
          </p:cNvPr>
          <p:cNvSpPr>
            <a:spLocks noGrp="1" noChangeArrowheads="1"/>
          </p:cNvSpPr>
          <p:nvPr>
            <p:ph type="sldNum" sz="quarter" idx="5"/>
          </p:nvPr>
        </p:nvSpPr>
        <p:spPr>
          <a:ln/>
        </p:spPr>
        <p:txBody>
          <a:bodyPr/>
          <a:lstStyle/>
          <a:p>
            <a:fld id="{9B68ED4C-332D-486F-8D20-75017160D104}" type="slidenum">
              <a:rPr lang="en-US" altLang="en-US"/>
              <a:pPr/>
              <a:t>21</a:t>
            </a:fld>
            <a:endParaRPr lang="en-US" altLang="en-US"/>
          </a:p>
        </p:txBody>
      </p:sp>
      <p:sp>
        <p:nvSpPr>
          <p:cNvPr id="161794" name="Rectangle 2">
            <a:extLst>
              <a:ext uri="{FF2B5EF4-FFF2-40B4-BE49-F238E27FC236}">
                <a16:creationId xmlns="" xmlns:a16="http://schemas.microsoft.com/office/drawing/2014/main" id="{40BF22BE-25EF-4D2F-9D89-D8ABC4990324}"/>
              </a:ext>
            </a:extLst>
          </p:cNvPr>
          <p:cNvSpPr>
            <a:spLocks noGrp="1" noRot="1" noChangeAspect="1" noChangeArrowheads="1" noTextEdit="1"/>
          </p:cNvSpPr>
          <p:nvPr>
            <p:ph type="sldImg"/>
          </p:nvPr>
        </p:nvSpPr>
        <p:spPr>
          <a:ln/>
        </p:spPr>
      </p:sp>
      <p:sp>
        <p:nvSpPr>
          <p:cNvPr id="161795" name="Rectangle 3">
            <a:extLst>
              <a:ext uri="{FF2B5EF4-FFF2-40B4-BE49-F238E27FC236}">
                <a16:creationId xmlns="" xmlns:a16="http://schemas.microsoft.com/office/drawing/2014/main" id="{9BE89DDC-7A0E-4688-83B6-B2216EFD1AA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373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EE22925-B7E7-47CC-AB8E-94344664911C}"/>
              </a:ext>
            </a:extLst>
          </p:cNvPr>
          <p:cNvSpPr>
            <a:spLocks noGrp="1" noChangeArrowheads="1"/>
          </p:cNvSpPr>
          <p:nvPr>
            <p:ph type="sldNum" sz="quarter" idx="5"/>
          </p:nvPr>
        </p:nvSpPr>
        <p:spPr>
          <a:ln/>
        </p:spPr>
        <p:txBody>
          <a:bodyPr/>
          <a:lstStyle/>
          <a:p>
            <a:fld id="{927A95D6-996C-45F6-A0E3-E026AF99270B}" type="slidenum">
              <a:rPr lang="en-US" altLang="en-US"/>
              <a:pPr/>
              <a:t>3</a:t>
            </a:fld>
            <a:endParaRPr lang="en-US" altLang="en-US"/>
          </a:p>
        </p:txBody>
      </p:sp>
      <p:sp>
        <p:nvSpPr>
          <p:cNvPr id="138242" name="Rectangle 2">
            <a:extLst>
              <a:ext uri="{FF2B5EF4-FFF2-40B4-BE49-F238E27FC236}">
                <a16:creationId xmlns="" xmlns:a16="http://schemas.microsoft.com/office/drawing/2014/main" id="{31B49A62-6E71-49D2-85B5-0D37D16B8F6C}"/>
              </a:ext>
            </a:extLst>
          </p:cNvPr>
          <p:cNvSpPr>
            <a:spLocks noGrp="1" noRot="1" noChangeAspect="1" noChangeArrowheads="1" noTextEdit="1"/>
          </p:cNvSpPr>
          <p:nvPr>
            <p:ph type="sldImg"/>
          </p:nvPr>
        </p:nvSpPr>
        <p:spPr>
          <a:ln/>
        </p:spPr>
      </p:sp>
      <p:sp>
        <p:nvSpPr>
          <p:cNvPr id="138243" name="Rectangle 3">
            <a:extLst>
              <a:ext uri="{FF2B5EF4-FFF2-40B4-BE49-F238E27FC236}">
                <a16:creationId xmlns="" xmlns:a16="http://schemas.microsoft.com/office/drawing/2014/main" id="{A887C73B-B874-4709-9F4C-742ADDE6D11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1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C53DC73-0A98-47EC-BA62-21937D717718}"/>
              </a:ext>
            </a:extLst>
          </p:cNvPr>
          <p:cNvSpPr>
            <a:spLocks noGrp="1" noChangeArrowheads="1"/>
          </p:cNvSpPr>
          <p:nvPr>
            <p:ph type="sldNum" sz="quarter" idx="5"/>
          </p:nvPr>
        </p:nvSpPr>
        <p:spPr>
          <a:ln/>
        </p:spPr>
        <p:txBody>
          <a:bodyPr/>
          <a:lstStyle/>
          <a:p>
            <a:fld id="{EA829ACC-AC4A-40A3-B3CB-D1E8B428A5C1}" type="slidenum">
              <a:rPr lang="en-US" altLang="en-US"/>
              <a:pPr/>
              <a:t>4</a:t>
            </a:fld>
            <a:endParaRPr lang="en-US" altLang="en-US"/>
          </a:p>
        </p:txBody>
      </p:sp>
      <p:sp>
        <p:nvSpPr>
          <p:cNvPr id="139266" name="Rectangle 2">
            <a:extLst>
              <a:ext uri="{FF2B5EF4-FFF2-40B4-BE49-F238E27FC236}">
                <a16:creationId xmlns="" xmlns:a16="http://schemas.microsoft.com/office/drawing/2014/main" id="{02BBD0D4-D89F-47AD-97C1-B0CAF55C8064}"/>
              </a:ext>
            </a:extLst>
          </p:cNvPr>
          <p:cNvSpPr>
            <a:spLocks noGrp="1" noRot="1" noChangeAspect="1" noChangeArrowheads="1" noTextEdit="1"/>
          </p:cNvSpPr>
          <p:nvPr>
            <p:ph type="sldImg"/>
          </p:nvPr>
        </p:nvSpPr>
        <p:spPr>
          <a:ln/>
        </p:spPr>
      </p:sp>
      <p:sp>
        <p:nvSpPr>
          <p:cNvPr id="139267" name="Rectangle 3">
            <a:extLst>
              <a:ext uri="{FF2B5EF4-FFF2-40B4-BE49-F238E27FC236}">
                <a16:creationId xmlns="" xmlns:a16="http://schemas.microsoft.com/office/drawing/2014/main" id="{5308F810-B6E4-40E0-BAD9-6F4C1EB69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310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C8EC9FD-12F6-4564-A07B-B024AA9B6195}"/>
              </a:ext>
            </a:extLst>
          </p:cNvPr>
          <p:cNvSpPr>
            <a:spLocks noGrp="1" noChangeArrowheads="1"/>
          </p:cNvSpPr>
          <p:nvPr>
            <p:ph type="sldNum" sz="quarter" idx="5"/>
          </p:nvPr>
        </p:nvSpPr>
        <p:spPr>
          <a:ln/>
        </p:spPr>
        <p:txBody>
          <a:bodyPr/>
          <a:lstStyle/>
          <a:p>
            <a:fld id="{8A15228D-7AEC-457A-BC7C-136A52BED790}" type="slidenum">
              <a:rPr lang="en-US" altLang="en-US"/>
              <a:pPr/>
              <a:t>5</a:t>
            </a:fld>
            <a:endParaRPr lang="en-US" altLang="en-US"/>
          </a:p>
        </p:txBody>
      </p:sp>
      <p:sp>
        <p:nvSpPr>
          <p:cNvPr id="140290" name="Rectangle 2">
            <a:extLst>
              <a:ext uri="{FF2B5EF4-FFF2-40B4-BE49-F238E27FC236}">
                <a16:creationId xmlns="" xmlns:a16="http://schemas.microsoft.com/office/drawing/2014/main" id="{AB6657A6-9DD6-4BB3-9EDE-D03839C1B39C}"/>
              </a:ext>
            </a:extLst>
          </p:cNvPr>
          <p:cNvSpPr>
            <a:spLocks noGrp="1" noRot="1" noChangeAspect="1" noChangeArrowheads="1" noTextEdit="1"/>
          </p:cNvSpPr>
          <p:nvPr>
            <p:ph type="sldImg"/>
          </p:nvPr>
        </p:nvSpPr>
        <p:spPr>
          <a:ln/>
        </p:spPr>
      </p:sp>
      <p:sp>
        <p:nvSpPr>
          <p:cNvPr id="140291" name="Rectangle 3">
            <a:extLst>
              <a:ext uri="{FF2B5EF4-FFF2-40B4-BE49-F238E27FC236}">
                <a16:creationId xmlns="" xmlns:a16="http://schemas.microsoft.com/office/drawing/2014/main" id="{FC322542-28C1-4B22-A6BE-19C9AC396E8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486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F9C6D3F-3348-4667-AB72-CE1C110EC9CD}"/>
              </a:ext>
            </a:extLst>
          </p:cNvPr>
          <p:cNvSpPr>
            <a:spLocks noGrp="1" noChangeArrowheads="1"/>
          </p:cNvSpPr>
          <p:nvPr>
            <p:ph type="sldNum" sz="quarter" idx="5"/>
          </p:nvPr>
        </p:nvSpPr>
        <p:spPr>
          <a:ln/>
        </p:spPr>
        <p:txBody>
          <a:bodyPr/>
          <a:lstStyle/>
          <a:p>
            <a:fld id="{4240E0EA-B1B2-4DEF-BB32-9D678BF2A590}" type="slidenum">
              <a:rPr lang="en-US" altLang="en-US"/>
              <a:pPr/>
              <a:t>6</a:t>
            </a:fld>
            <a:endParaRPr lang="en-US" altLang="en-US"/>
          </a:p>
        </p:txBody>
      </p:sp>
      <p:sp>
        <p:nvSpPr>
          <p:cNvPr id="141314" name="Rectangle 2">
            <a:extLst>
              <a:ext uri="{FF2B5EF4-FFF2-40B4-BE49-F238E27FC236}">
                <a16:creationId xmlns="" xmlns:a16="http://schemas.microsoft.com/office/drawing/2014/main" id="{E7FC3E01-AD50-4589-9EC6-4A6F93581A03}"/>
              </a:ext>
            </a:extLst>
          </p:cNvPr>
          <p:cNvSpPr>
            <a:spLocks noGrp="1" noRot="1" noChangeAspect="1" noChangeArrowheads="1" noTextEdit="1"/>
          </p:cNvSpPr>
          <p:nvPr>
            <p:ph type="sldImg"/>
          </p:nvPr>
        </p:nvSpPr>
        <p:spPr>
          <a:ln/>
        </p:spPr>
      </p:sp>
      <p:sp>
        <p:nvSpPr>
          <p:cNvPr id="141315" name="Rectangle 3">
            <a:extLst>
              <a:ext uri="{FF2B5EF4-FFF2-40B4-BE49-F238E27FC236}">
                <a16:creationId xmlns="" xmlns:a16="http://schemas.microsoft.com/office/drawing/2014/main" id="{197516EA-512B-4F0A-957F-5EDE2350F8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689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846CAFB-7037-4A64-845D-AFB11B594FBB}"/>
              </a:ext>
            </a:extLst>
          </p:cNvPr>
          <p:cNvSpPr>
            <a:spLocks noGrp="1" noChangeArrowheads="1"/>
          </p:cNvSpPr>
          <p:nvPr>
            <p:ph type="sldNum" sz="quarter" idx="5"/>
          </p:nvPr>
        </p:nvSpPr>
        <p:spPr>
          <a:ln/>
        </p:spPr>
        <p:txBody>
          <a:bodyPr/>
          <a:lstStyle/>
          <a:p>
            <a:fld id="{79899890-13D7-4BE1-9701-DE3AD25C6EFC}" type="slidenum">
              <a:rPr lang="en-US" altLang="en-US"/>
              <a:pPr/>
              <a:t>7</a:t>
            </a:fld>
            <a:endParaRPr lang="en-US" altLang="en-US"/>
          </a:p>
        </p:txBody>
      </p:sp>
      <p:sp>
        <p:nvSpPr>
          <p:cNvPr id="142338" name="Rectangle 2">
            <a:extLst>
              <a:ext uri="{FF2B5EF4-FFF2-40B4-BE49-F238E27FC236}">
                <a16:creationId xmlns="" xmlns:a16="http://schemas.microsoft.com/office/drawing/2014/main" id="{B7610FF2-F45A-46A1-A583-8F86334F65EE}"/>
              </a:ext>
            </a:extLst>
          </p:cNvPr>
          <p:cNvSpPr>
            <a:spLocks noGrp="1" noRot="1" noChangeAspect="1" noChangeArrowheads="1" noTextEdit="1"/>
          </p:cNvSpPr>
          <p:nvPr>
            <p:ph type="sldImg"/>
          </p:nvPr>
        </p:nvSpPr>
        <p:spPr>
          <a:ln/>
        </p:spPr>
      </p:sp>
      <p:sp>
        <p:nvSpPr>
          <p:cNvPr id="142339" name="Rectangle 3">
            <a:extLst>
              <a:ext uri="{FF2B5EF4-FFF2-40B4-BE49-F238E27FC236}">
                <a16:creationId xmlns="" xmlns:a16="http://schemas.microsoft.com/office/drawing/2014/main" id="{F1DCCB33-2A9A-42EE-B767-6E3EA6BBF4F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6513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5706A63-1E21-4BF3-BE7F-89A7D2C288B4}"/>
              </a:ext>
            </a:extLst>
          </p:cNvPr>
          <p:cNvSpPr>
            <a:spLocks noGrp="1" noChangeArrowheads="1"/>
          </p:cNvSpPr>
          <p:nvPr>
            <p:ph type="sldNum" sz="quarter" idx="5"/>
          </p:nvPr>
        </p:nvSpPr>
        <p:spPr>
          <a:ln/>
        </p:spPr>
        <p:txBody>
          <a:bodyPr/>
          <a:lstStyle/>
          <a:p>
            <a:fld id="{7CBC2110-48AE-47F1-8F34-5481CEF0E87F}" type="slidenum">
              <a:rPr lang="en-US" altLang="en-US"/>
              <a:pPr/>
              <a:t>8</a:t>
            </a:fld>
            <a:endParaRPr lang="en-US" altLang="en-US"/>
          </a:p>
        </p:txBody>
      </p:sp>
      <p:sp>
        <p:nvSpPr>
          <p:cNvPr id="143362" name="Rectangle 2">
            <a:extLst>
              <a:ext uri="{FF2B5EF4-FFF2-40B4-BE49-F238E27FC236}">
                <a16:creationId xmlns="" xmlns:a16="http://schemas.microsoft.com/office/drawing/2014/main" id="{E984EBE6-29B8-478D-8640-8A6653126DCF}"/>
              </a:ext>
            </a:extLst>
          </p:cNvPr>
          <p:cNvSpPr>
            <a:spLocks noGrp="1" noRot="1" noChangeAspect="1" noChangeArrowheads="1" noTextEdit="1"/>
          </p:cNvSpPr>
          <p:nvPr>
            <p:ph type="sldImg"/>
          </p:nvPr>
        </p:nvSpPr>
        <p:spPr>
          <a:ln/>
        </p:spPr>
      </p:sp>
      <p:sp>
        <p:nvSpPr>
          <p:cNvPr id="143363" name="Rectangle 3">
            <a:extLst>
              <a:ext uri="{FF2B5EF4-FFF2-40B4-BE49-F238E27FC236}">
                <a16:creationId xmlns="" xmlns:a16="http://schemas.microsoft.com/office/drawing/2014/main" id="{364D3848-5D63-45EC-AEE0-4C4A17B8DB9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357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C3FF1C1-2693-4091-A972-FDDDA6A59BB5}"/>
              </a:ext>
            </a:extLst>
          </p:cNvPr>
          <p:cNvSpPr>
            <a:spLocks noGrp="1" noChangeArrowheads="1"/>
          </p:cNvSpPr>
          <p:nvPr>
            <p:ph type="sldNum" sz="quarter" idx="5"/>
          </p:nvPr>
        </p:nvSpPr>
        <p:spPr>
          <a:ln/>
        </p:spPr>
        <p:txBody>
          <a:bodyPr/>
          <a:lstStyle/>
          <a:p>
            <a:fld id="{9187C8C3-BF63-41E8-BB03-CA8CB7E9C16C}" type="slidenum">
              <a:rPr lang="en-US" altLang="en-US"/>
              <a:pPr/>
              <a:t>9</a:t>
            </a:fld>
            <a:endParaRPr lang="en-US" altLang="en-US"/>
          </a:p>
        </p:txBody>
      </p:sp>
      <p:sp>
        <p:nvSpPr>
          <p:cNvPr id="144386" name="Rectangle 2">
            <a:extLst>
              <a:ext uri="{FF2B5EF4-FFF2-40B4-BE49-F238E27FC236}">
                <a16:creationId xmlns="" xmlns:a16="http://schemas.microsoft.com/office/drawing/2014/main" id="{D3C5E5E9-C951-42AA-B578-C81B8F7B825F}"/>
              </a:ext>
            </a:extLst>
          </p:cNvPr>
          <p:cNvSpPr>
            <a:spLocks noGrp="1" noRot="1" noChangeAspect="1" noChangeArrowheads="1" noTextEdit="1"/>
          </p:cNvSpPr>
          <p:nvPr>
            <p:ph type="sldImg"/>
          </p:nvPr>
        </p:nvSpPr>
        <p:spPr>
          <a:ln/>
        </p:spPr>
      </p:sp>
      <p:sp>
        <p:nvSpPr>
          <p:cNvPr id="144387" name="Rectangle 3">
            <a:extLst>
              <a:ext uri="{FF2B5EF4-FFF2-40B4-BE49-F238E27FC236}">
                <a16:creationId xmlns="" xmlns:a16="http://schemas.microsoft.com/office/drawing/2014/main" id="{8C1E3B95-C083-43D9-8126-66D588028D4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2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CCE10F1F-DFA8-480C-8D8B-C0FC3D1ACC68}"/>
              </a:ext>
            </a:extLst>
          </p:cNvPr>
          <p:cNvSpPr>
            <a:spLocks noGrp="1" noChangeArrowheads="1"/>
          </p:cNvSpPr>
          <p:nvPr>
            <p:ph type="sldNum" sz="quarter" idx="5"/>
          </p:nvPr>
        </p:nvSpPr>
        <p:spPr>
          <a:ln/>
        </p:spPr>
        <p:txBody>
          <a:bodyPr/>
          <a:lstStyle/>
          <a:p>
            <a:fld id="{F049209B-FAD7-455F-A292-4DA248029BF6}" type="slidenum">
              <a:rPr lang="en-US" altLang="en-US"/>
              <a:pPr/>
              <a:t>10</a:t>
            </a:fld>
            <a:endParaRPr lang="en-US" altLang="en-US"/>
          </a:p>
        </p:txBody>
      </p:sp>
      <p:sp>
        <p:nvSpPr>
          <p:cNvPr id="145410" name="Rectangle 2">
            <a:extLst>
              <a:ext uri="{FF2B5EF4-FFF2-40B4-BE49-F238E27FC236}">
                <a16:creationId xmlns="" xmlns:a16="http://schemas.microsoft.com/office/drawing/2014/main" id="{F2BEA9A9-C158-4B58-BEBD-5B8BB0690040}"/>
              </a:ext>
            </a:extLst>
          </p:cNvPr>
          <p:cNvSpPr>
            <a:spLocks noGrp="1" noRot="1" noChangeAspect="1" noChangeArrowheads="1" noTextEdit="1"/>
          </p:cNvSpPr>
          <p:nvPr>
            <p:ph type="sldImg"/>
          </p:nvPr>
        </p:nvSpPr>
        <p:spPr>
          <a:ln/>
        </p:spPr>
      </p:sp>
      <p:sp>
        <p:nvSpPr>
          <p:cNvPr id="145411" name="Rectangle 3">
            <a:extLst>
              <a:ext uri="{FF2B5EF4-FFF2-40B4-BE49-F238E27FC236}">
                <a16:creationId xmlns="" xmlns:a16="http://schemas.microsoft.com/office/drawing/2014/main" id="{77C8962D-4390-4AB3-8110-1A813B0EF5F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768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305738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19794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835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327419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78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334928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3487260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409692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8002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91EB2-0576-45CC-AD3C-4D4FCDBCE81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422110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E91EB2-0576-45CC-AD3C-4D4FCDBCE81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32827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E91EB2-0576-45CC-AD3C-4D4FCDBCE81B}"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67900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E91EB2-0576-45CC-AD3C-4D4FCDBCE81B}"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281422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91EB2-0576-45CC-AD3C-4D4FCDBCE81B}"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9103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91EB2-0576-45CC-AD3C-4D4FCDBCE81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187459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91EB2-0576-45CC-AD3C-4D4FCDBCE81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8F028-F619-43D6-A9DD-949A6A7D6C5D}" type="slidenum">
              <a:rPr lang="en-US" smtClean="0"/>
              <a:t>‹#›</a:t>
            </a:fld>
            <a:endParaRPr lang="en-US"/>
          </a:p>
        </p:txBody>
      </p:sp>
    </p:spTree>
    <p:extLst>
      <p:ext uri="{BB962C8B-B14F-4D97-AF65-F5344CB8AC3E}">
        <p14:creationId xmlns:p14="http://schemas.microsoft.com/office/powerpoint/2010/main" val="2306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E91EB2-0576-45CC-AD3C-4D4FCDBCE81B}" type="datetimeFigureOut">
              <a:rPr lang="en-US" smtClean="0"/>
              <a:t>2/20/2023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F8F028-F619-43D6-A9DD-949A6A7D6C5D}" type="slidenum">
              <a:rPr lang="en-US" smtClean="0"/>
              <a:t>‹#›</a:t>
            </a:fld>
            <a:endParaRPr lang="en-US"/>
          </a:p>
        </p:txBody>
      </p:sp>
    </p:spTree>
    <p:extLst>
      <p:ext uri="{BB962C8B-B14F-4D97-AF65-F5344CB8AC3E}">
        <p14:creationId xmlns:p14="http://schemas.microsoft.com/office/powerpoint/2010/main" val="19280908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terpretation_(logic)" TargetMode="External"/><Relationship Id="rId2" Type="http://schemas.openxmlformats.org/officeDocument/2006/relationships/hyperlink" Target="https://en.wikipedia.org/wiki/Formal_language" TargetMode="External"/><Relationship Id="rId1" Type="http://schemas.openxmlformats.org/officeDocument/2006/relationships/slideLayout" Target="../slideLayouts/slideLayout2.xml"/><Relationship Id="rId4" Type="http://schemas.openxmlformats.org/officeDocument/2006/relationships/hyperlink" Target="https://en.wikipedia.org/wiki/Tautology_(logi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302308-496B-4691-8819-CCC3F26180C7}"/>
              </a:ext>
            </a:extLst>
          </p:cNvPr>
          <p:cNvSpPr>
            <a:spLocks noGrp="1"/>
          </p:cNvSpPr>
          <p:nvPr>
            <p:ph type="ctrTitle"/>
          </p:nvPr>
        </p:nvSpPr>
        <p:spPr/>
        <p:txBody>
          <a:bodyPr/>
          <a:lstStyle/>
          <a:p>
            <a:r>
              <a:rPr lang="en-US" dirty="0"/>
              <a:t>Discrete Structure</a:t>
            </a:r>
          </a:p>
        </p:txBody>
      </p:sp>
      <p:sp>
        <p:nvSpPr>
          <p:cNvPr id="3" name="Subtitle 2">
            <a:extLst>
              <a:ext uri="{FF2B5EF4-FFF2-40B4-BE49-F238E27FC236}">
                <a16:creationId xmlns="" xmlns:a16="http://schemas.microsoft.com/office/drawing/2014/main" id="{17F052A7-24D2-4C68-A5F7-24B2C77DEE83}"/>
              </a:ext>
            </a:extLst>
          </p:cNvPr>
          <p:cNvSpPr>
            <a:spLocks noGrp="1"/>
          </p:cNvSpPr>
          <p:nvPr>
            <p:ph type="subTitle" idx="1"/>
          </p:nvPr>
        </p:nvSpPr>
        <p:spPr/>
        <p:txBody>
          <a:bodyPr/>
          <a:lstStyle/>
          <a:p>
            <a:r>
              <a:rPr lang="en-US" dirty="0"/>
              <a:t>Lecture 2. Propositional logic</a:t>
            </a:r>
          </a:p>
          <a:p>
            <a:r>
              <a:rPr lang="en-US" dirty="0"/>
              <a:t> Prof. Engr Faiz ul haque Zeya</a:t>
            </a:r>
          </a:p>
        </p:txBody>
      </p:sp>
    </p:spTree>
    <p:extLst>
      <p:ext uri="{BB962C8B-B14F-4D97-AF65-F5344CB8AC3E}">
        <p14:creationId xmlns:p14="http://schemas.microsoft.com/office/powerpoint/2010/main" val="359028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65D81E57-F57F-48E6-A8B3-211776D11F09}"/>
              </a:ext>
            </a:extLst>
          </p:cNvPr>
          <p:cNvSpPr>
            <a:spLocks noGrp="1" noChangeArrowheads="1"/>
          </p:cNvSpPr>
          <p:nvPr>
            <p:ph type="title"/>
          </p:nvPr>
        </p:nvSpPr>
        <p:spPr>
          <a:xfrm>
            <a:off x="2209800" y="228600"/>
            <a:ext cx="7772400" cy="1143000"/>
          </a:xfrm>
        </p:spPr>
        <p:txBody>
          <a:bodyPr/>
          <a:lstStyle/>
          <a:p>
            <a:r>
              <a:rPr lang="en-US" altLang="en-US"/>
              <a:t>Models of complex sentences</a:t>
            </a:r>
          </a:p>
        </p:txBody>
      </p:sp>
      <p:sp>
        <p:nvSpPr>
          <p:cNvPr id="4" name="Slide Number Placeholder 3">
            <a:extLst>
              <a:ext uri="{FF2B5EF4-FFF2-40B4-BE49-F238E27FC236}">
                <a16:creationId xmlns="" xmlns:a16="http://schemas.microsoft.com/office/drawing/2014/main" id="{4E7FCD94-C44C-4E78-BB6F-F7CC444986DF}"/>
              </a:ext>
            </a:extLst>
          </p:cNvPr>
          <p:cNvSpPr>
            <a:spLocks noGrp="1"/>
          </p:cNvSpPr>
          <p:nvPr>
            <p:ph type="sldNum" sz="quarter" idx="12"/>
          </p:nvPr>
        </p:nvSpPr>
        <p:spPr/>
        <p:txBody>
          <a:bodyPr/>
          <a:lstStyle/>
          <a:p>
            <a:fld id="{8453D29F-8081-42C0-93F3-77664BE8E2CA}" type="slidenum">
              <a:rPr lang="en-US" altLang="en-US"/>
              <a:pPr/>
              <a:t>10</a:t>
            </a:fld>
            <a:endParaRPr lang="en-US" altLang="en-US"/>
          </a:p>
        </p:txBody>
      </p:sp>
      <p:pic>
        <p:nvPicPr>
          <p:cNvPr id="95236" name="Picture 4">
            <a:extLst>
              <a:ext uri="{FF2B5EF4-FFF2-40B4-BE49-F238E27FC236}">
                <a16:creationId xmlns="" xmlns:a16="http://schemas.microsoft.com/office/drawing/2014/main" id="{DB19B65E-45ED-4ED4-A35F-2AE702B8A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524000"/>
            <a:ext cx="5791200" cy="491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4760D456-9746-435A-AF2A-8B7EDC3297E0}"/>
              </a:ext>
            </a:extLst>
          </p:cNvPr>
          <p:cNvSpPr>
            <a:spLocks noGrp="1" noChangeArrowheads="1"/>
          </p:cNvSpPr>
          <p:nvPr>
            <p:ph type="title"/>
          </p:nvPr>
        </p:nvSpPr>
        <p:spPr/>
        <p:txBody>
          <a:bodyPr/>
          <a:lstStyle/>
          <a:p>
            <a:r>
              <a:rPr lang="en-US" altLang="en-US"/>
              <a:t>Inference rules</a:t>
            </a:r>
          </a:p>
        </p:txBody>
      </p:sp>
      <p:sp>
        <p:nvSpPr>
          <p:cNvPr id="97283" name="Rectangle 3">
            <a:extLst>
              <a:ext uri="{FF2B5EF4-FFF2-40B4-BE49-F238E27FC236}">
                <a16:creationId xmlns="" xmlns:a16="http://schemas.microsoft.com/office/drawing/2014/main" id="{C021DAAD-2DBB-46B5-A052-983900ED7975}"/>
              </a:ext>
            </a:extLst>
          </p:cNvPr>
          <p:cNvSpPr>
            <a:spLocks noGrp="1" noChangeArrowheads="1"/>
          </p:cNvSpPr>
          <p:nvPr>
            <p:ph idx="1"/>
          </p:nvPr>
        </p:nvSpPr>
        <p:spPr>
          <a:xfrm>
            <a:off x="2209800" y="1981200"/>
            <a:ext cx="7772400" cy="3810000"/>
          </a:xfrm>
        </p:spPr>
        <p:txBody>
          <a:bodyPr>
            <a:normAutofit/>
          </a:bodyPr>
          <a:lstStyle/>
          <a:p>
            <a:pPr>
              <a:lnSpc>
                <a:spcPct val="90000"/>
              </a:lnSpc>
            </a:pPr>
            <a:r>
              <a:rPr lang="en-US" altLang="en-US" b="1">
                <a:solidFill>
                  <a:schemeClr val="accent2"/>
                </a:solidFill>
              </a:rPr>
              <a:t>Logical inference</a:t>
            </a:r>
            <a:r>
              <a:rPr lang="en-US" altLang="en-US"/>
              <a:t> is used to create new sentences that logically follow from a given set of predicate calculus sentences (KB).</a:t>
            </a:r>
          </a:p>
          <a:p>
            <a:pPr>
              <a:lnSpc>
                <a:spcPct val="90000"/>
              </a:lnSpc>
            </a:pPr>
            <a:r>
              <a:rPr lang="en-US" altLang="en-US"/>
              <a:t>An inference rule is </a:t>
            </a:r>
            <a:r>
              <a:rPr lang="en-US" altLang="en-US" b="1">
                <a:solidFill>
                  <a:schemeClr val="accent2"/>
                </a:solidFill>
              </a:rPr>
              <a:t>sound</a:t>
            </a:r>
            <a:r>
              <a:rPr lang="en-US" altLang="en-US"/>
              <a:t> if every sentence X produced by an inference rule operating on a KB logically follows from the KB. (That is, the inference rule does not create any contradictions)</a:t>
            </a:r>
          </a:p>
          <a:p>
            <a:pPr>
              <a:lnSpc>
                <a:spcPct val="90000"/>
              </a:lnSpc>
            </a:pPr>
            <a:r>
              <a:rPr lang="en-US" altLang="en-US"/>
              <a:t>An inference rule is </a:t>
            </a:r>
            <a:r>
              <a:rPr lang="en-US" altLang="en-US" b="1">
                <a:solidFill>
                  <a:schemeClr val="accent2"/>
                </a:solidFill>
              </a:rPr>
              <a:t>complete</a:t>
            </a:r>
            <a:r>
              <a:rPr lang="en-US" altLang="en-US"/>
              <a:t> if it is able to produce every expression that logically follows from (is entailed by) the KB. (Note the analogy to complete search algorithms.)</a:t>
            </a:r>
          </a:p>
        </p:txBody>
      </p:sp>
      <p:sp>
        <p:nvSpPr>
          <p:cNvPr id="4" name="Slide Number Placeholder 3">
            <a:extLst>
              <a:ext uri="{FF2B5EF4-FFF2-40B4-BE49-F238E27FC236}">
                <a16:creationId xmlns="" xmlns:a16="http://schemas.microsoft.com/office/drawing/2014/main" id="{4AE648FC-E365-42CB-8CFE-37E62B934325}"/>
              </a:ext>
            </a:extLst>
          </p:cNvPr>
          <p:cNvSpPr>
            <a:spLocks noGrp="1"/>
          </p:cNvSpPr>
          <p:nvPr>
            <p:ph type="sldNum" sz="quarter" idx="12"/>
          </p:nvPr>
        </p:nvSpPr>
        <p:spPr/>
        <p:txBody>
          <a:bodyPr/>
          <a:lstStyle/>
          <a:p>
            <a:fld id="{3496C5D5-2558-4694-9D01-95075D792CDE}"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and complete</a:t>
            </a:r>
            <a:endParaRPr lang="en-US" dirty="0"/>
          </a:p>
        </p:txBody>
      </p:sp>
      <p:sp>
        <p:nvSpPr>
          <p:cNvPr id="3" name="Content Placeholder 2"/>
          <p:cNvSpPr>
            <a:spLocks noGrp="1"/>
          </p:cNvSpPr>
          <p:nvPr>
            <p:ph idx="1"/>
          </p:nvPr>
        </p:nvSpPr>
        <p:spPr/>
        <p:txBody>
          <a:bodyPr/>
          <a:lstStyle/>
          <a:p>
            <a:pPr fontAlgn="base"/>
            <a:r>
              <a:rPr lang="en-US" dirty="0"/>
              <a:t> </a:t>
            </a:r>
            <a:r>
              <a:rPr lang="en-US" dirty="0" smtClean="0"/>
              <a:t>Soundness </a:t>
            </a:r>
            <a:r>
              <a:rPr lang="en-US" dirty="0"/>
              <a:t>(of an algorithm) means that the algorithm doesn't yield any results that are untrue. If, for instance, I have a sorting algorithm that sometimes does not return a sorted list, the algorithm is not sound.</a:t>
            </a:r>
          </a:p>
          <a:p>
            <a:pPr fontAlgn="base"/>
            <a:r>
              <a:rPr lang="en-US" dirty="0"/>
              <a:t>Completeness, on the other hand, means that the algorithm addresses all possible inputs and doesn't miss any. So, if my sorting algorithm never returned an unsorted list, but simply refused to work on lists that contained the number 7, it would not be complete.</a:t>
            </a:r>
          </a:p>
          <a:p>
            <a:pPr fontAlgn="base"/>
            <a:r>
              <a:rPr lang="en-US" dirty="0"/>
              <a:t>It is complete and sound if it works on all inputs (semantically valid in the world of the program) and always gets the answer right.</a:t>
            </a:r>
          </a:p>
        </p:txBody>
      </p:sp>
    </p:spTree>
    <p:extLst>
      <p:ext uri="{BB962C8B-B14F-4D97-AF65-F5344CB8AC3E}">
        <p14:creationId xmlns:p14="http://schemas.microsoft.com/office/powerpoint/2010/main" val="376646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 xmlns:a16="http://schemas.microsoft.com/office/drawing/2014/main" id="{7AC1F751-0806-4B80-849E-8AF5D45BEBE8}"/>
              </a:ext>
            </a:extLst>
          </p:cNvPr>
          <p:cNvSpPr>
            <a:spLocks noGrp="1" noChangeArrowheads="1"/>
          </p:cNvSpPr>
          <p:nvPr>
            <p:ph type="title"/>
          </p:nvPr>
        </p:nvSpPr>
        <p:spPr>
          <a:xfrm>
            <a:off x="2209800" y="304800"/>
            <a:ext cx="7772400" cy="1143000"/>
          </a:xfrm>
        </p:spPr>
        <p:txBody>
          <a:bodyPr/>
          <a:lstStyle/>
          <a:p>
            <a:r>
              <a:rPr lang="en-US" altLang="en-US"/>
              <a:t>Sound rules of inference</a:t>
            </a:r>
          </a:p>
        </p:txBody>
      </p:sp>
      <p:sp>
        <p:nvSpPr>
          <p:cNvPr id="105475" name="Rectangle 3">
            <a:extLst>
              <a:ext uri="{FF2B5EF4-FFF2-40B4-BE49-F238E27FC236}">
                <a16:creationId xmlns="" xmlns:a16="http://schemas.microsoft.com/office/drawing/2014/main" id="{5702940D-AB92-4321-88D9-B83770AD6A64}"/>
              </a:ext>
            </a:extLst>
          </p:cNvPr>
          <p:cNvSpPr>
            <a:spLocks noGrp="1" noChangeArrowheads="1"/>
          </p:cNvSpPr>
          <p:nvPr>
            <p:ph idx="1"/>
          </p:nvPr>
        </p:nvSpPr>
        <p:spPr>
          <a:xfrm>
            <a:off x="1828800" y="1371600"/>
            <a:ext cx="8610600" cy="5105400"/>
          </a:xfrm>
        </p:spPr>
        <p:txBody>
          <a:bodyPr/>
          <a:lstStyle/>
          <a:p>
            <a:r>
              <a:rPr lang="en-US" altLang="en-US"/>
              <a:t>Here are some examples of sound rules of inference</a:t>
            </a:r>
          </a:p>
          <a:p>
            <a:pPr lvl="1"/>
            <a:r>
              <a:rPr lang="en-US" altLang="en-US" i="1"/>
              <a:t>A rule is sound if its conclusion is true whenever the premise is true</a:t>
            </a:r>
          </a:p>
          <a:p>
            <a:r>
              <a:rPr lang="en-US" altLang="en-US"/>
              <a:t>Each can be shown to be sound using a truth table</a:t>
            </a:r>
          </a:p>
          <a:p>
            <a:pPr lvl="1">
              <a:buFontTx/>
              <a:buNone/>
            </a:pPr>
            <a:r>
              <a:rPr lang="en-US" altLang="en-US" sz="1800" b="1" u="sng"/>
              <a:t>RULE</a:t>
            </a:r>
            <a:r>
              <a:rPr lang="en-US" altLang="en-US" sz="1800" u="sng"/>
              <a:t>			</a:t>
            </a:r>
            <a:r>
              <a:rPr lang="en-US" altLang="en-US" sz="1800" b="1" u="sng"/>
              <a:t>PREMISE		CONCLUSION</a:t>
            </a:r>
            <a:endParaRPr lang="en-US" altLang="en-US"/>
          </a:p>
          <a:p>
            <a:pPr lvl="1">
              <a:buFontTx/>
              <a:buNone/>
            </a:pPr>
            <a:r>
              <a:rPr lang="en-US" altLang="en-US"/>
              <a:t>Modus Ponens		A, A </a:t>
            </a:r>
            <a:r>
              <a:rPr lang="en-US" altLang="en-US">
                <a:sym typeface="Symbol" panose="05050102010706020507" pitchFamily="18" charset="2"/>
              </a:rPr>
              <a:t></a:t>
            </a:r>
            <a:r>
              <a:rPr lang="en-US" altLang="en-US"/>
              <a:t> B		B</a:t>
            </a:r>
          </a:p>
          <a:p>
            <a:pPr lvl="1">
              <a:buFontTx/>
              <a:buNone/>
            </a:pPr>
            <a:r>
              <a:rPr lang="en-US" altLang="en-US"/>
              <a:t>And Introduction		A, B			A </a:t>
            </a:r>
            <a:r>
              <a:rPr lang="en-US" altLang="en-US">
                <a:sym typeface="Symbol" panose="05050102010706020507" pitchFamily="18" charset="2"/>
              </a:rPr>
              <a:t></a:t>
            </a:r>
            <a:r>
              <a:rPr lang="en-US" altLang="en-US"/>
              <a:t> B</a:t>
            </a:r>
          </a:p>
          <a:p>
            <a:pPr lvl="1">
              <a:buFontTx/>
              <a:buNone/>
            </a:pPr>
            <a:r>
              <a:rPr lang="en-US" altLang="en-US"/>
              <a:t>And Elimination		A </a:t>
            </a:r>
            <a:r>
              <a:rPr lang="en-US" altLang="en-US">
                <a:sym typeface="Symbol" panose="05050102010706020507" pitchFamily="18" charset="2"/>
              </a:rPr>
              <a:t></a:t>
            </a:r>
            <a:r>
              <a:rPr lang="en-US" altLang="en-US"/>
              <a:t> B			A</a:t>
            </a:r>
          </a:p>
          <a:p>
            <a:pPr lvl="1">
              <a:buFontTx/>
              <a:buNone/>
            </a:pPr>
            <a:r>
              <a:rPr lang="en-US" altLang="en-US"/>
              <a:t>Double Negation		</a:t>
            </a:r>
            <a:r>
              <a:rPr lang="en-US" altLang="en-US">
                <a:sym typeface="Symbol" panose="05050102010706020507" pitchFamily="18" charset="2"/>
              </a:rPr>
              <a:t></a:t>
            </a:r>
            <a:r>
              <a:rPr lang="en-US" altLang="en-US"/>
              <a:t>A			A</a:t>
            </a:r>
          </a:p>
          <a:p>
            <a:pPr lvl="1">
              <a:buFontTx/>
              <a:buNone/>
            </a:pPr>
            <a:r>
              <a:rPr lang="en-US" altLang="en-US"/>
              <a:t>Unit Resolution		A </a:t>
            </a:r>
            <a:r>
              <a:rPr lang="en-US" altLang="en-US">
                <a:sym typeface="Symbol" panose="05050102010706020507" pitchFamily="18" charset="2"/>
              </a:rPr>
              <a:t></a:t>
            </a:r>
            <a:r>
              <a:rPr lang="en-US" altLang="en-US"/>
              <a:t> B, </a:t>
            </a:r>
            <a:r>
              <a:rPr lang="en-US" altLang="en-US">
                <a:sym typeface="Symbol" panose="05050102010706020507" pitchFamily="18" charset="2"/>
              </a:rPr>
              <a:t></a:t>
            </a:r>
            <a:r>
              <a:rPr lang="en-US" altLang="en-US"/>
              <a:t>B		A</a:t>
            </a:r>
          </a:p>
          <a:p>
            <a:pPr lvl="1">
              <a:buFontTx/>
              <a:buNone/>
            </a:pPr>
            <a:r>
              <a:rPr lang="en-US" altLang="en-US" b="1">
                <a:solidFill>
                  <a:schemeClr val="hlink"/>
                </a:solidFill>
              </a:rPr>
              <a:t>Resolution			A </a:t>
            </a:r>
            <a:r>
              <a:rPr lang="en-US" altLang="en-US" b="1">
                <a:solidFill>
                  <a:schemeClr val="hlink"/>
                </a:solidFill>
                <a:sym typeface="Symbol" panose="05050102010706020507" pitchFamily="18" charset="2"/>
              </a:rPr>
              <a:t></a:t>
            </a:r>
            <a:r>
              <a:rPr lang="en-US" altLang="en-US" b="1">
                <a:solidFill>
                  <a:schemeClr val="hlink"/>
                </a:solidFill>
              </a:rPr>
              <a:t> B, </a:t>
            </a:r>
            <a:r>
              <a:rPr lang="en-US" altLang="en-US" b="1">
                <a:solidFill>
                  <a:schemeClr val="hlink"/>
                </a:solidFill>
                <a:sym typeface="Symbol" panose="05050102010706020507" pitchFamily="18" charset="2"/>
              </a:rPr>
              <a:t></a:t>
            </a:r>
            <a:r>
              <a:rPr lang="en-US" altLang="en-US" b="1">
                <a:solidFill>
                  <a:schemeClr val="hlink"/>
                </a:solidFill>
              </a:rPr>
              <a:t>B </a:t>
            </a:r>
            <a:r>
              <a:rPr lang="en-US" altLang="en-US" b="1">
                <a:solidFill>
                  <a:schemeClr val="hlink"/>
                </a:solidFill>
                <a:sym typeface="Symbol" panose="05050102010706020507" pitchFamily="18" charset="2"/>
              </a:rPr>
              <a:t></a:t>
            </a:r>
            <a:r>
              <a:rPr lang="en-US" altLang="en-US" b="1">
                <a:solidFill>
                  <a:schemeClr val="hlink"/>
                </a:solidFill>
              </a:rPr>
              <a:t> C	A </a:t>
            </a:r>
            <a:r>
              <a:rPr lang="en-US" altLang="en-US" b="1">
                <a:solidFill>
                  <a:schemeClr val="hlink"/>
                </a:solidFill>
                <a:sym typeface="Symbol" panose="05050102010706020507" pitchFamily="18" charset="2"/>
              </a:rPr>
              <a:t></a:t>
            </a:r>
            <a:r>
              <a:rPr lang="en-US" altLang="en-US" b="1">
                <a:solidFill>
                  <a:schemeClr val="hlink"/>
                </a:solidFill>
              </a:rPr>
              <a:t> C</a:t>
            </a:r>
          </a:p>
        </p:txBody>
      </p:sp>
      <p:sp>
        <p:nvSpPr>
          <p:cNvPr id="4" name="Slide Number Placeholder 3">
            <a:extLst>
              <a:ext uri="{FF2B5EF4-FFF2-40B4-BE49-F238E27FC236}">
                <a16:creationId xmlns="" xmlns:a16="http://schemas.microsoft.com/office/drawing/2014/main" id="{DDD68223-2F78-4907-9CCE-9A1A1CD38ECE}"/>
              </a:ext>
            </a:extLst>
          </p:cNvPr>
          <p:cNvSpPr>
            <a:spLocks noGrp="1"/>
          </p:cNvSpPr>
          <p:nvPr>
            <p:ph type="sldNum" sz="quarter" idx="12"/>
          </p:nvPr>
        </p:nvSpPr>
        <p:spPr/>
        <p:txBody>
          <a:bodyPr/>
          <a:lstStyle/>
          <a:p>
            <a:fld id="{9978B5CA-9C7F-4865-83F7-219D03CCF887}"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 xmlns:a16="http://schemas.microsoft.com/office/drawing/2014/main" id="{18AE4EB4-BF1F-4569-A441-F02796F3CFA5}"/>
              </a:ext>
            </a:extLst>
          </p:cNvPr>
          <p:cNvSpPr>
            <a:spLocks noGrp="1" noChangeArrowheads="1"/>
          </p:cNvSpPr>
          <p:nvPr>
            <p:ph type="title"/>
          </p:nvPr>
        </p:nvSpPr>
        <p:spPr>
          <a:xfrm>
            <a:off x="2209800" y="228600"/>
            <a:ext cx="7772400" cy="1143000"/>
          </a:xfrm>
        </p:spPr>
        <p:txBody>
          <a:bodyPr/>
          <a:lstStyle/>
          <a:p>
            <a:r>
              <a:rPr lang="en-US" altLang="en-US"/>
              <a:t>Proving things</a:t>
            </a:r>
          </a:p>
        </p:txBody>
      </p:sp>
      <p:sp>
        <p:nvSpPr>
          <p:cNvPr id="104451" name="Rectangle 3">
            <a:extLst>
              <a:ext uri="{FF2B5EF4-FFF2-40B4-BE49-F238E27FC236}">
                <a16:creationId xmlns="" xmlns:a16="http://schemas.microsoft.com/office/drawing/2014/main" id="{410988D3-F982-49F2-A1F4-0DDD1CDE1E23}"/>
              </a:ext>
            </a:extLst>
          </p:cNvPr>
          <p:cNvSpPr>
            <a:spLocks noGrp="1" noChangeArrowheads="1"/>
          </p:cNvSpPr>
          <p:nvPr>
            <p:ph idx="1"/>
          </p:nvPr>
        </p:nvSpPr>
        <p:spPr>
          <a:xfrm>
            <a:off x="1828800" y="1524000"/>
            <a:ext cx="8610600" cy="5029200"/>
          </a:xfrm>
        </p:spPr>
        <p:txBody>
          <a:bodyPr>
            <a:normAutofit/>
          </a:bodyPr>
          <a:lstStyle/>
          <a:p>
            <a:pPr>
              <a:tabLst>
                <a:tab pos="2060575" algn="l"/>
              </a:tabLst>
            </a:pPr>
            <a:r>
              <a:rPr lang="en-US" altLang="en-US"/>
              <a:t>A </a:t>
            </a:r>
            <a:r>
              <a:rPr lang="en-US" altLang="en-US" b="1"/>
              <a:t>proof</a:t>
            </a:r>
            <a:r>
              <a:rPr lang="en-US" altLang="en-US"/>
              <a:t> is a sequence of sentences, where each sentence is either a premise or a sentence derived from earlier sentences in the proof by one of the rules of inference. </a:t>
            </a:r>
          </a:p>
          <a:p>
            <a:pPr>
              <a:tabLst>
                <a:tab pos="2060575" algn="l"/>
              </a:tabLst>
            </a:pPr>
            <a:r>
              <a:rPr lang="en-US" altLang="en-US"/>
              <a:t>The last sentence is the </a:t>
            </a:r>
            <a:r>
              <a:rPr lang="en-US" altLang="en-US" b="1"/>
              <a:t>theorem </a:t>
            </a:r>
            <a:r>
              <a:rPr lang="en-US" altLang="en-US"/>
              <a:t>(also called goal or query) that we want to prove.</a:t>
            </a:r>
          </a:p>
          <a:p>
            <a:pPr>
              <a:tabLst>
                <a:tab pos="2060575" algn="l"/>
              </a:tabLst>
            </a:pPr>
            <a:r>
              <a:rPr lang="en-US" altLang="en-US"/>
              <a:t>Example for the “weather problem” given above.</a:t>
            </a:r>
          </a:p>
          <a:p>
            <a:pPr lvl="1">
              <a:buNone/>
              <a:tabLst>
                <a:tab pos="2060575" algn="l"/>
              </a:tabLst>
            </a:pPr>
            <a:r>
              <a:rPr lang="en-US" altLang="en-US"/>
              <a:t>1 Humid		</a:t>
            </a:r>
            <a:r>
              <a:rPr lang="en-US" altLang="en-US" sz="1600"/>
              <a:t>Premise			“It is humid”</a:t>
            </a:r>
          </a:p>
          <a:p>
            <a:pPr lvl="1">
              <a:buNone/>
              <a:tabLst>
                <a:tab pos="2060575" algn="l"/>
              </a:tabLst>
            </a:pPr>
            <a:r>
              <a:rPr lang="en-US" altLang="en-US"/>
              <a:t>2 Humid</a:t>
            </a:r>
            <a:r>
              <a:rPr lang="en-US" altLang="en-US">
                <a:sym typeface="Symbol" panose="05050102010706020507" pitchFamily="18" charset="2"/>
              </a:rPr>
              <a:t></a:t>
            </a:r>
            <a:r>
              <a:rPr lang="en-US" altLang="en-US"/>
              <a:t>Hot 		</a:t>
            </a:r>
            <a:r>
              <a:rPr lang="en-US" altLang="en-US" sz="1600"/>
              <a:t>Premise			“If it is humid, it is hot”</a:t>
            </a:r>
          </a:p>
          <a:p>
            <a:pPr lvl="1">
              <a:buNone/>
              <a:tabLst>
                <a:tab pos="2060575" algn="l"/>
              </a:tabLst>
            </a:pPr>
            <a:r>
              <a:rPr lang="en-US" altLang="en-US"/>
              <a:t>3 Hot 		</a:t>
            </a:r>
            <a:r>
              <a:rPr lang="en-US" altLang="en-US" sz="1600"/>
              <a:t>Modus Ponens(1,2)		“It is hot”</a:t>
            </a:r>
            <a:endParaRPr lang="en-US" altLang="en-US"/>
          </a:p>
          <a:p>
            <a:pPr lvl="1">
              <a:buNone/>
              <a:tabLst>
                <a:tab pos="2060575" algn="l"/>
              </a:tabLst>
            </a:pPr>
            <a:r>
              <a:rPr lang="en-US" altLang="en-US"/>
              <a:t>4 (Hot</a:t>
            </a:r>
            <a:r>
              <a:rPr lang="en-US" altLang="en-US">
                <a:sym typeface="Symbol" panose="05050102010706020507" pitchFamily="18" charset="2"/>
              </a:rPr>
              <a:t></a:t>
            </a:r>
            <a:r>
              <a:rPr lang="en-US" altLang="en-US"/>
              <a:t>Humid)</a:t>
            </a:r>
            <a:r>
              <a:rPr lang="en-US" altLang="en-US">
                <a:sym typeface="Symbol" panose="05050102010706020507" pitchFamily="18" charset="2"/>
              </a:rPr>
              <a:t></a:t>
            </a:r>
            <a:r>
              <a:rPr lang="en-US" altLang="en-US"/>
              <a:t>Rain	</a:t>
            </a:r>
            <a:r>
              <a:rPr lang="en-US" altLang="en-US" sz="1600"/>
              <a:t>Premise			“If it’s hot &amp; humid, it’s raining”</a:t>
            </a:r>
            <a:endParaRPr lang="en-US" altLang="en-US"/>
          </a:p>
          <a:p>
            <a:pPr lvl="1">
              <a:buNone/>
              <a:tabLst>
                <a:tab pos="2060575" algn="l"/>
              </a:tabLst>
            </a:pPr>
            <a:r>
              <a:rPr lang="en-US" altLang="en-US"/>
              <a:t>5 Hot</a:t>
            </a:r>
            <a:r>
              <a:rPr lang="en-US" altLang="en-US">
                <a:sym typeface="Symbol" panose="05050102010706020507" pitchFamily="18" charset="2"/>
              </a:rPr>
              <a:t></a:t>
            </a:r>
            <a:r>
              <a:rPr lang="en-US" altLang="en-US"/>
              <a:t>Humid 		</a:t>
            </a:r>
            <a:r>
              <a:rPr lang="en-US" altLang="en-US" sz="1600"/>
              <a:t>And Introduction(1,2)	“It is hot and humid”</a:t>
            </a:r>
            <a:endParaRPr lang="en-US" altLang="en-US"/>
          </a:p>
          <a:p>
            <a:pPr lvl="1">
              <a:buNone/>
              <a:tabLst>
                <a:tab pos="2060575" algn="l"/>
              </a:tabLst>
            </a:pPr>
            <a:r>
              <a:rPr lang="en-US" altLang="en-US"/>
              <a:t>6 Rain 		</a:t>
            </a:r>
            <a:r>
              <a:rPr lang="en-US" altLang="en-US" sz="1600"/>
              <a:t>Modus Ponens(4,5)		“It is raining”</a:t>
            </a:r>
            <a:endParaRPr lang="en-US" altLang="en-US"/>
          </a:p>
        </p:txBody>
      </p:sp>
      <p:sp>
        <p:nvSpPr>
          <p:cNvPr id="4" name="Slide Number Placeholder 3">
            <a:extLst>
              <a:ext uri="{FF2B5EF4-FFF2-40B4-BE49-F238E27FC236}">
                <a16:creationId xmlns="" xmlns:a16="http://schemas.microsoft.com/office/drawing/2014/main" id="{5DE5BEE3-8939-4B9E-816F-88EDB73F348F}"/>
              </a:ext>
            </a:extLst>
          </p:cNvPr>
          <p:cNvSpPr>
            <a:spLocks noGrp="1"/>
          </p:cNvSpPr>
          <p:nvPr>
            <p:ph type="sldNum" sz="quarter" idx="12"/>
          </p:nvPr>
        </p:nvSpPr>
        <p:spPr/>
        <p:txBody>
          <a:bodyPr/>
          <a:lstStyle/>
          <a:p>
            <a:fld id="{240DB0D4-F2BC-4C65-B6CF-07C9328E626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 xmlns:a16="http://schemas.microsoft.com/office/drawing/2014/main" id="{41554E0E-BF10-4AB8-B3DB-F67B2F82378F}"/>
              </a:ext>
            </a:extLst>
          </p:cNvPr>
          <p:cNvSpPr>
            <a:spLocks noGrp="1" noChangeArrowheads="1"/>
          </p:cNvSpPr>
          <p:nvPr>
            <p:ph type="title"/>
          </p:nvPr>
        </p:nvSpPr>
        <p:spPr/>
        <p:txBody>
          <a:bodyPr/>
          <a:lstStyle/>
          <a:p>
            <a:r>
              <a:rPr lang="en-US" altLang="en-US"/>
              <a:t>Horn sentences</a:t>
            </a:r>
          </a:p>
        </p:txBody>
      </p:sp>
      <p:sp>
        <p:nvSpPr>
          <p:cNvPr id="119811" name="Rectangle 3">
            <a:extLst>
              <a:ext uri="{FF2B5EF4-FFF2-40B4-BE49-F238E27FC236}">
                <a16:creationId xmlns="" xmlns:a16="http://schemas.microsoft.com/office/drawing/2014/main" id="{33EE1771-9BBF-4142-91A7-EBF0396C282C}"/>
              </a:ext>
            </a:extLst>
          </p:cNvPr>
          <p:cNvSpPr>
            <a:spLocks noGrp="1" noChangeArrowheads="1"/>
          </p:cNvSpPr>
          <p:nvPr>
            <p:ph idx="1"/>
          </p:nvPr>
        </p:nvSpPr>
        <p:spPr/>
        <p:txBody>
          <a:bodyPr/>
          <a:lstStyle/>
          <a:p>
            <a:r>
              <a:rPr lang="en-US" altLang="en-US"/>
              <a:t>A </a:t>
            </a:r>
            <a:r>
              <a:rPr lang="en-US" altLang="en-US" b="1">
                <a:solidFill>
                  <a:schemeClr val="accent2"/>
                </a:solidFill>
              </a:rPr>
              <a:t>Horn sentence</a:t>
            </a:r>
            <a:r>
              <a:rPr lang="en-US" altLang="en-US"/>
              <a:t> or </a:t>
            </a:r>
            <a:r>
              <a:rPr lang="en-US" altLang="en-US" b="1">
                <a:solidFill>
                  <a:schemeClr val="accent2"/>
                </a:solidFill>
              </a:rPr>
              <a:t>Horn clause</a:t>
            </a:r>
            <a:r>
              <a:rPr lang="en-US" altLang="en-US"/>
              <a:t> has the form:</a:t>
            </a:r>
          </a:p>
          <a:p>
            <a:pPr lvl="1">
              <a:buFontTx/>
              <a:buNone/>
            </a:pPr>
            <a:r>
              <a:rPr lang="en-US" altLang="en-US"/>
              <a:t>P1 </a:t>
            </a:r>
            <a:r>
              <a:rPr lang="en-US" altLang="en-US">
                <a:sym typeface="Symbol" panose="05050102010706020507" pitchFamily="18" charset="2"/>
              </a:rPr>
              <a:t></a:t>
            </a:r>
            <a:r>
              <a:rPr lang="en-US" altLang="en-US"/>
              <a:t> P2 </a:t>
            </a:r>
            <a:r>
              <a:rPr lang="en-US" altLang="en-US">
                <a:sym typeface="Symbol" panose="05050102010706020507" pitchFamily="18" charset="2"/>
              </a:rPr>
              <a:t></a:t>
            </a:r>
            <a:r>
              <a:rPr lang="en-US" altLang="en-US"/>
              <a:t> P3 ... </a:t>
            </a:r>
            <a:r>
              <a:rPr lang="en-US" altLang="en-US">
                <a:sym typeface="Symbol" panose="05050102010706020507" pitchFamily="18" charset="2"/>
              </a:rPr>
              <a:t></a:t>
            </a:r>
            <a:r>
              <a:rPr lang="en-US" altLang="en-US"/>
              <a:t> Pn  </a:t>
            </a:r>
            <a:r>
              <a:rPr lang="en-US" altLang="en-US">
                <a:sym typeface="Symbol" panose="05050102010706020507" pitchFamily="18" charset="2"/>
              </a:rPr>
              <a:t></a:t>
            </a:r>
            <a:r>
              <a:rPr lang="en-US" altLang="en-US"/>
              <a:t>  Q</a:t>
            </a:r>
          </a:p>
          <a:p>
            <a:pPr>
              <a:buFontTx/>
              <a:buNone/>
            </a:pPr>
            <a:r>
              <a:rPr lang="en-US" altLang="en-US"/>
              <a:t>or alternatively</a:t>
            </a:r>
          </a:p>
          <a:p>
            <a:pPr lvl="1">
              <a:buFontTx/>
              <a:buNone/>
            </a:pPr>
            <a:r>
              <a:rPr lang="en-US" altLang="en-US">
                <a:sym typeface="Symbol" panose="05050102010706020507" pitchFamily="18" charset="2"/>
              </a:rPr>
              <a:t></a:t>
            </a:r>
            <a:r>
              <a:rPr lang="en-US" altLang="en-US"/>
              <a:t>P1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P2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P3 ...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Pn </a:t>
            </a:r>
            <a:r>
              <a:rPr lang="en-US" altLang="en-US">
                <a:sym typeface="Symbol" panose="05050102010706020507" pitchFamily="18" charset="2"/>
              </a:rPr>
              <a:t></a:t>
            </a:r>
            <a:r>
              <a:rPr lang="en-US" altLang="en-US"/>
              <a:t> Q</a:t>
            </a:r>
          </a:p>
          <a:p>
            <a:pPr>
              <a:buFontTx/>
              <a:buNone/>
            </a:pPr>
            <a:r>
              <a:rPr lang="en-US" altLang="en-US"/>
              <a:t>where Ps and Q are non-negated atoms</a:t>
            </a:r>
          </a:p>
          <a:p>
            <a:r>
              <a:rPr lang="en-US" altLang="en-US"/>
              <a:t>To get a proof for Horn sentences, apply Modus Ponens repeatedly until nothing can be done</a:t>
            </a:r>
          </a:p>
          <a:p>
            <a:r>
              <a:rPr lang="en-US" altLang="en-US"/>
              <a:t>We will use the Horn clause form later</a:t>
            </a:r>
          </a:p>
        </p:txBody>
      </p:sp>
      <p:sp>
        <p:nvSpPr>
          <p:cNvPr id="5" name="Slide Number Placeholder 3">
            <a:extLst>
              <a:ext uri="{FF2B5EF4-FFF2-40B4-BE49-F238E27FC236}">
                <a16:creationId xmlns="" xmlns:a16="http://schemas.microsoft.com/office/drawing/2014/main" id="{EF6FCB39-0125-4A90-A931-1EE30010EB45}"/>
              </a:ext>
            </a:extLst>
          </p:cNvPr>
          <p:cNvSpPr>
            <a:spLocks noGrp="1"/>
          </p:cNvSpPr>
          <p:nvPr>
            <p:ph type="sldNum" sz="quarter" idx="12"/>
          </p:nvPr>
        </p:nvSpPr>
        <p:spPr/>
        <p:txBody>
          <a:bodyPr/>
          <a:lstStyle/>
          <a:p>
            <a:fld id="{CD3C5098-3F4D-4C35-AACA-BB247527514A}" type="slidenum">
              <a:rPr lang="en-US" altLang="en-US"/>
              <a:pPr/>
              <a:t>15</a:t>
            </a:fld>
            <a:endParaRPr lang="en-US" altLang="en-US"/>
          </a:p>
        </p:txBody>
      </p:sp>
      <p:sp>
        <p:nvSpPr>
          <p:cNvPr id="119812" name="Text Box 4">
            <a:extLst>
              <a:ext uri="{FF2B5EF4-FFF2-40B4-BE49-F238E27FC236}">
                <a16:creationId xmlns="" xmlns:a16="http://schemas.microsoft.com/office/drawing/2014/main" id="{F74FC38B-6A87-4B4E-BE29-FD86B27935A2}"/>
              </a:ext>
            </a:extLst>
          </p:cNvPr>
          <p:cNvSpPr txBox="1">
            <a:spLocks noChangeArrowheads="1"/>
          </p:cNvSpPr>
          <p:nvPr/>
        </p:nvSpPr>
        <p:spPr bwMode="auto">
          <a:xfrm>
            <a:off x="7239000" y="3003550"/>
            <a:ext cx="2971800" cy="369332"/>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ctr">
              <a:spcBef>
                <a:spcPct val="50000"/>
              </a:spcBef>
            </a:pPr>
            <a:r>
              <a:rPr lang="en-US" altLang="en-US" b="1" i="1">
                <a:solidFill>
                  <a:srgbClr val="FF0000"/>
                </a:solidFill>
              </a:rPr>
              <a:t>(P </a:t>
            </a:r>
            <a:r>
              <a:rPr lang="en-US" altLang="en-US" b="1" i="1">
                <a:solidFill>
                  <a:srgbClr val="FF0000"/>
                </a:solidFill>
                <a:sym typeface="Symbol" panose="05050102010706020507" pitchFamily="18" charset="2"/>
              </a:rPr>
              <a:t></a:t>
            </a:r>
            <a:r>
              <a:rPr lang="en-US" altLang="en-US" b="1" i="1">
                <a:solidFill>
                  <a:srgbClr val="FF0000"/>
                </a:solidFill>
              </a:rPr>
              <a:t> Q)  = (</a:t>
            </a:r>
            <a:r>
              <a:rPr lang="en-US" altLang="en-US" b="1" i="1">
                <a:solidFill>
                  <a:srgbClr val="FF0000"/>
                </a:solidFill>
                <a:sym typeface="Symbol" panose="05050102010706020507" pitchFamily="18" charset="2"/>
              </a:rPr>
              <a:t></a:t>
            </a:r>
            <a:r>
              <a:rPr lang="en-US" altLang="en-US" b="1" i="1">
                <a:solidFill>
                  <a:srgbClr val="FF0000"/>
                </a:solidFill>
              </a:rPr>
              <a:t>P </a:t>
            </a:r>
            <a:r>
              <a:rPr lang="en-US" altLang="en-US" b="1" i="1">
                <a:solidFill>
                  <a:srgbClr val="FF0000"/>
                </a:solidFill>
                <a:sym typeface="Symbol" panose="05050102010706020507" pitchFamily="18" charset="2"/>
              </a:rPr>
              <a:t></a:t>
            </a:r>
            <a:r>
              <a:rPr lang="en-US" altLang="en-US" b="1" i="1">
                <a:solidFill>
                  <a:srgbClr val="FF0000"/>
                </a:solidFill>
              </a:rPr>
              <a:t> Q)</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	</a:t>
            </a:r>
            <a:endParaRPr lang="en-US" dirty="0"/>
          </a:p>
        </p:txBody>
      </p:sp>
      <p:sp>
        <p:nvSpPr>
          <p:cNvPr id="3" name="Content Placeholder 2"/>
          <p:cNvSpPr>
            <a:spLocks noGrp="1"/>
          </p:cNvSpPr>
          <p:nvPr>
            <p:ph idx="1"/>
          </p:nvPr>
        </p:nvSpPr>
        <p:spPr/>
        <p:txBody>
          <a:bodyPr/>
          <a:lstStyle/>
          <a:p>
            <a:r>
              <a:rPr lang="en-US" dirty="0"/>
              <a:t>The formula  x+3=y is </a:t>
            </a:r>
            <a:r>
              <a:rPr lang="en-US" dirty="0" err="1"/>
              <a:t>satisfiable</a:t>
            </a:r>
            <a:r>
              <a:rPr lang="en-US" dirty="0"/>
              <a:t> because it is true when x=3 and y=6, while the formula </a:t>
            </a:r>
          </a:p>
          <a:p>
            <a:r>
              <a:rPr lang="en-US" dirty="0"/>
              <a:t>x+1=x is not </a:t>
            </a:r>
            <a:r>
              <a:rPr lang="en-US" dirty="0" err="1"/>
              <a:t>satisfiable</a:t>
            </a:r>
            <a:r>
              <a:rPr lang="en-US" dirty="0"/>
              <a:t> over the </a:t>
            </a:r>
            <a:r>
              <a:rPr lang="en-US" dirty="0" smtClean="0"/>
              <a:t>integers.</a:t>
            </a:r>
          </a:p>
          <a:p>
            <a:endParaRPr lang="en-US" dirty="0"/>
          </a:p>
          <a:p>
            <a:endParaRPr lang="en-US" dirty="0" smtClean="0"/>
          </a:p>
          <a:p>
            <a:r>
              <a:rPr lang="en-US" dirty="0" smtClean="0"/>
              <a:t>Validity.</a:t>
            </a:r>
          </a:p>
          <a:p>
            <a:r>
              <a:rPr lang="en-US" dirty="0"/>
              <a:t>A formula of a </a:t>
            </a:r>
            <a:r>
              <a:rPr lang="en-US" dirty="0">
                <a:hlinkClick r:id="rId2" tooltip="Formal language"/>
              </a:rPr>
              <a:t>formal language</a:t>
            </a:r>
            <a:r>
              <a:rPr lang="en-US" dirty="0"/>
              <a:t> is a valid formula if and only if it is true under every possible </a:t>
            </a:r>
            <a:r>
              <a:rPr lang="en-US" dirty="0">
                <a:hlinkClick r:id="rId3" tooltip="Interpretation (logic)"/>
              </a:rPr>
              <a:t>interpretation</a:t>
            </a:r>
            <a:r>
              <a:rPr lang="en-US" dirty="0"/>
              <a:t> of the language. </a:t>
            </a:r>
            <a:r>
              <a:rPr lang="en-US"/>
              <a:t>In propositional logic, they are </a:t>
            </a:r>
            <a:r>
              <a:rPr lang="en-US">
                <a:hlinkClick r:id="rId4" tooltip="Tautology (logic)"/>
              </a:rPr>
              <a:t>tautologies</a:t>
            </a:r>
            <a:r>
              <a:rPr lang="en-US"/>
              <a:t>.</a:t>
            </a:r>
            <a:endParaRPr lang="en-US" dirty="0"/>
          </a:p>
        </p:txBody>
      </p:sp>
    </p:spTree>
    <p:extLst>
      <p:ext uri="{BB962C8B-B14F-4D97-AF65-F5344CB8AC3E}">
        <p14:creationId xmlns:p14="http://schemas.microsoft.com/office/powerpoint/2010/main" val="47744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F6EAEE-A782-49B8-BA83-59B0A8FF45B7}"/>
              </a:ext>
            </a:extLst>
          </p:cNvPr>
          <p:cNvSpPr>
            <a:spLocks noGrp="1"/>
          </p:cNvSpPr>
          <p:nvPr>
            <p:ph type="title"/>
          </p:nvPr>
        </p:nvSpPr>
        <p:spPr/>
        <p:txBody>
          <a:bodyPr/>
          <a:lstStyle/>
          <a:p>
            <a:r>
              <a:rPr lang="en-US" dirty="0"/>
              <a:t>Satisfiability </a:t>
            </a:r>
          </a:p>
        </p:txBody>
      </p:sp>
      <p:sp>
        <p:nvSpPr>
          <p:cNvPr id="3" name="Content Placeholder 2">
            <a:extLst>
              <a:ext uri="{FF2B5EF4-FFF2-40B4-BE49-F238E27FC236}">
                <a16:creationId xmlns="" xmlns:a16="http://schemas.microsoft.com/office/drawing/2014/main" id="{CB0AAE24-E465-4FA3-825B-21344683B88F}"/>
              </a:ext>
            </a:extLst>
          </p:cNvPr>
          <p:cNvSpPr>
            <a:spLocks noGrp="1"/>
          </p:cNvSpPr>
          <p:nvPr>
            <p:ph idx="1"/>
          </p:nvPr>
        </p:nvSpPr>
        <p:spPr/>
        <p:txBody>
          <a:bodyPr>
            <a:normAutofit fontScale="92500"/>
          </a:bodyPr>
          <a:lstStyle/>
          <a:p>
            <a:r>
              <a:rPr lang="en-US" dirty="0"/>
              <a:t>satisfiable if there is at least one T in truth table</a:t>
            </a:r>
          </a:p>
          <a:p>
            <a:pPr eaLnBrk="1" hangingPunct="1">
              <a:lnSpc>
                <a:spcPct val="90000"/>
              </a:lnSpc>
            </a:pPr>
            <a:r>
              <a:rPr lang="en-US" altLang="en-US" sz="3000" b="1" dirty="0">
                <a:ea typeface="ＭＳ Ｐゴシック" panose="020B0600070205080204" pitchFamily="34" charset="-128"/>
              </a:rPr>
              <a:t>What is SAT?</a:t>
            </a:r>
            <a:r>
              <a:rPr lang="en-US" altLang="en-US" sz="3000" dirty="0">
                <a:ea typeface="ＭＳ Ｐゴシック" panose="020B0600070205080204" pitchFamily="34" charset="-128"/>
              </a:rPr>
              <a:t>  SAT is the problem of determining whether or not a </a:t>
            </a:r>
            <a:r>
              <a:rPr lang="en-US" altLang="en-US" sz="3000" u="sng" dirty="0">
                <a:ea typeface="ＭＳ Ｐゴシック" panose="020B0600070205080204" pitchFamily="34" charset="-128"/>
              </a:rPr>
              <a:t>sentence</a:t>
            </a:r>
            <a:r>
              <a:rPr lang="en-US" altLang="en-US" sz="3000" dirty="0">
                <a:ea typeface="ＭＳ Ｐゴシック" panose="020B0600070205080204" pitchFamily="34" charset="-128"/>
              </a:rPr>
              <a:t> in propositional logic (PL) is </a:t>
            </a:r>
            <a:r>
              <a:rPr lang="en-US" altLang="en-US" sz="3000" u="sng" dirty="0">
                <a:ea typeface="ＭＳ Ｐゴシック" panose="020B0600070205080204" pitchFamily="34" charset="-128"/>
              </a:rPr>
              <a:t>satisfiable</a:t>
            </a:r>
            <a:r>
              <a:rPr lang="en-US" altLang="en-US" sz="3000" dirty="0">
                <a:ea typeface="ＭＳ Ｐゴシック" panose="020B0600070205080204" pitchFamily="34" charset="-128"/>
              </a:rPr>
              <a:t>.</a:t>
            </a:r>
          </a:p>
          <a:p>
            <a:pPr lvl="1" eaLnBrk="1" hangingPunct="1">
              <a:lnSpc>
                <a:spcPct val="90000"/>
              </a:lnSpc>
            </a:pPr>
            <a:r>
              <a:rPr lang="en-US" altLang="en-US" sz="2600" b="1" dirty="0">
                <a:ea typeface="ＭＳ Ｐゴシック" panose="020B0600070205080204" pitchFamily="34" charset="-128"/>
              </a:rPr>
              <a:t>Given</a:t>
            </a:r>
            <a:r>
              <a:rPr lang="en-US" altLang="en-US" sz="2600" dirty="0">
                <a:ea typeface="ＭＳ Ｐゴシック" panose="020B0600070205080204" pitchFamily="34" charset="-128"/>
              </a:rPr>
              <a:t>: a PL sentence</a:t>
            </a:r>
          </a:p>
          <a:p>
            <a:pPr lvl="1" eaLnBrk="1" hangingPunct="1">
              <a:lnSpc>
                <a:spcPct val="90000"/>
              </a:lnSpc>
            </a:pPr>
            <a:r>
              <a:rPr lang="en-US" altLang="en-US" sz="2600" b="1" dirty="0">
                <a:ea typeface="ＭＳ Ｐゴシック" panose="020B0600070205080204" pitchFamily="34" charset="-128"/>
              </a:rPr>
              <a:t>Question</a:t>
            </a:r>
            <a:r>
              <a:rPr lang="en-US" altLang="en-US" sz="2600" dirty="0">
                <a:ea typeface="ＭＳ Ｐゴシック" panose="020B0600070205080204" pitchFamily="34" charset="-128"/>
              </a:rPr>
              <a:t>: Determine whether or not it is satisfiable</a:t>
            </a:r>
          </a:p>
          <a:p>
            <a:pPr eaLnBrk="1" hangingPunct="1">
              <a:lnSpc>
                <a:spcPct val="90000"/>
              </a:lnSpc>
            </a:pPr>
            <a:r>
              <a:rPr lang="en-US" altLang="en-US" sz="3000" dirty="0">
                <a:ea typeface="ＭＳ Ｐゴシック" panose="020B0600070205080204" pitchFamily="34" charset="-128"/>
              </a:rPr>
              <a:t>Characterizing SAT as an </a:t>
            </a:r>
            <a:r>
              <a:rPr lang="en-US" altLang="en-US" sz="3000" u="sng" dirty="0">
                <a:ea typeface="ＭＳ Ｐゴシック" panose="020B0600070205080204" pitchFamily="34" charset="-128"/>
              </a:rPr>
              <a:t>NP-complete</a:t>
            </a:r>
            <a:r>
              <a:rPr lang="en-US" altLang="en-US" sz="3000" dirty="0">
                <a:ea typeface="ＭＳ Ｐゴシック" panose="020B0600070205080204" pitchFamily="34" charset="-128"/>
              </a:rPr>
              <a:t> problem (complexity class) is at the foundation of Theoretical Computer Science.</a:t>
            </a:r>
          </a:p>
          <a:p>
            <a:endParaRPr lang="en-US" dirty="0"/>
          </a:p>
        </p:txBody>
      </p:sp>
    </p:spTree>
    <p:extLst>
      <p:ext uri="{BB962C8B-B14F-4D97-AF65-F5344CB8AC3E}">
        <p14:creationId xmlns:p14="http://schemas.microsoft.com/office/powerpoint/2010/main" val="250148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 xmlns:a16="http://schemas.microsoft.com/office/drawing/2014/main" id="{DA91166D-6078-49C7-AF86-C3D3C18145D2}"/>
              </a:ext>
            </a:extLst>
          </p:cNvPr>
          <p:cNvSpPr>
            <a:spLocks noGrp="1" noChangeArrowheads="1"/>
          </p:cNvSpPr>
          <p:nvPr>
            <p:ph type="title"/>
          </p:nvPr>
        </p:nvSpPr>
        <p:spPr/>
        <p:txBody>
          <a:bodyPr/>
          <a:lstStyle/>
          <a:p>
            <a:r>
              <a:rPr lang="en-US" altLang="en-US" sz="3600"/>
              <a:t>Propositional logic is a weak language</a:t>
            </a:r>
          </a:p>
        </p:txBody>
      </p:sp>
      <p:sp>
        <p:nvSpPr>
          <p:cNvPr id="100355" name="Rectangle 3">
            <a:extLst>
              <a:ext uri="{FF2B5EF4-FFF2-40B4-BE49-F238E27FC236}">
                <a16:creationId xmlns="" xmlns:a16="http://schemas.microsoft.com/office/drawing/2014/main" id="{2439474B-38A1-476E-A2D4-965BCCEE6BC1}"/>
              </a:ext>
            </a:extLst>
          </p:cNvPr>
          <p:cNvSpPr>
            <a:spLocks noGrp="1" noChangeArrowheads="1"/>
          </p:cNvSpPr>
          <p:nvPr>
            <p:ph idx="1"/>
          </p:nvPr>
        </p:nvSpPr>
        <p:spPr>
          <a:xfrm>
            <a:off x="2362200" y="1905000"/>
            <a:ext cx="7772400" cy="4572000"/>
          </a:xfrm>
        </p:spPr>
        <p:txBody>
          <a:bodyPr>
            <a:normAutofit/>
          </a:bodyPr>
          <a:lstStyle/>
          <a:p>
            <a:r>
              <a:rPr lang="en-US" altLang="en-US"/>
              <a:t>Hard to identify “individuals” (e.g., Mary, 3)</a:t>
            </a:r>
          </a:p>
          <a:p>
            <a:r>
              <a:rPr lang="en-US" altLang="en-US"/>
              <a:t>Can’t directly talk about properties of individuals or relations between individuals (e.g., “Bill is tall”)</a:t>
            </a:r>
          </a:p>
          <a:p>
            <a:r>
              <a:rPr lang="en-US" altLang="en-US"/>
              <a:t>Generalizations, patterns, regularities can’t easily be represented (e.g., “all triangles have 3 sides”)</a:t>
            </a:r>
          </a:p>
          <a:p>
            <a:r>
              <a:rPr lang="en-US" altLang="en-US"/>
              <a:t>First-Order Logic (abbreviated FOL or FOPC) is expressive enough to concisely represent this kind of information</a:t>
            </a:r>
          </a:p>
          <a:p>
            <a:pPr marL="458788" lvl="1" indent="-119063">
              <a:buNone/>
            </a:pPr>
            <a:r>
              <a:rPr lang="en-US" altLang="en-US"/>
              <a:t>FOL adds relations, variables, and quantifiers, e.g.,</a:t>
            </a:r>
          </a:p>
          <a:p>
            <a:pPr marL="684213" lvl="2" indent="-111125"/>
            <a:r>
              <a:rPr lang="en-US" altLang="en-US" i="1"/>
              <a:t>“Every elephant is gray”:</a:t>
            </a:r>
            <a:r>
              <a:rPr lang="en-US" altLang="en-US"/>
              <a:t> </a:t>
            </a:r>
            <a:r>
              <a:rPr lang="en-US" altLang="en-US">
                <a:sym typeface="Symbol" panose="05050102010706020507" pitchFamily="18" charset="2"/>
              </a:rPr>
              <a:t></a:t>
            </a:r>
            <a:r>
              <a:rPr lang="en-US" altLang="en-US"/>
              <a:t> x (elephant(x) </a:t>
            </a:r>
            <a:r>
              <a:rPr lang="en-US" altLang="en-US">
                <a:cs typeface="Times New Roman" panose="02020603050405020304" pitchFamily="18" charset="0"/>
              </a:rPr>
              <a:t>→</a:t>
            </a:r>
            <a:r>
              <a:rPr lang="en-US" altLang="en-US"/>
              <a:t> gray(x))</a:t>
            </a:r>
          </a:p>
          <a:p>
            <a:pPr marL="684213" lvl="2" indent="-111125"/>
            <a:r>
              <a:rPr lang="en-US" altLang="en-US" i="1"/>
              <a:t>“There is a white alligator”:</a:t>
            </a:r>
            <a:r>
              <a:rPr lang="en-US" altLang="en-US"/>
              <a:t> </a:t>
            </a:r>
            <a:r>
              <a:rPr lang="en-US" altLang="en-US">
                <a:sym typeface="Symbol" panose="05050102010706020507" pitchFamily="18" charset="2"/>
              </a:rPr>
              <a:t></a:t>
            </a:r>
            <a:r>
              <a:rPr lang="en-US" altLang="en-US"/>
              <a:t> x (alligator(X) ^ white(X))</a:t>
            </a:r>
          </a:p>
        </p:txBody>
      </p:sp>
      <p:sp>
        <p:nvSpPr>
          <p:cNvPr id="4" name="Slide Number Placeholder 3">
            <a:extLst>
              <a:ext uri="{FF2B5EF4-FFF2-40B4-BE49-F238E27FC236}">
                <a16:creationId xmlns="" xmlns:a16="http://schemas.microsoft.com/office/drawing/2014/main" id="{5DEC2175-6A19-4BD6-AF36-4BB9626BF86B}"/>
              </a:ext>
            </a:extLst>
          </p:cNvPr>
          <p:cNvSpPr>
            <a:spLocks noGrp="1"/>
          </p:cNvSpPr>
          <p:nvPr>
            <p:ph type="sldNum" sz="quarter" idx="12"/>
          </p:nvPr>
        </p:nvSpPr>
        <p:spPr/>
        <p:txBody>
          <a:bodyPr/>
          <a:lstStyle/>
          <a:p>
            <a:fld id="{2B5F6E4E-3F85-45CE-8A1B-EC17D8F73DD2}"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 xmlns:a16="http://schemas.microsoft.com/office/drawing/2014/main" id="{BB76BA2B-585C-4156-84EF-0D4354C25AF0}"/>
              </a:ext>
            </a:extLst>
          </p:cNvPr>
          <p:cNvSpPr>
            <a:spLocks noGrp="1" noChangeArrowheads="1"/>
          </p:cNvSpPr>
          <p:nvPr>
            <p:ph type="title"/>
          </p:nvPr>
        </p:nvSpPr>
        <p:spPr/>
        <p:txBody>
          <a:bodyPr/>
          <a:lstStyle/>
          <a:p>
            <a:r>
              <a:rPr lang="en-US" altLang="en-US"/>
              <a:t>Example</a:t>
            </a:r>
          </a:p>
        </p:txBody>
      </p:sp>
      <p:sp>
        <p:nvSpPr>
          <p:cNvPr id="101379" name="Rectangle 3">
            <a:extLst>
              <a:ext uri="{FF2B5EF4-FFF2-40B4-BE49-F238E27FC236}">
                <a16:creationId xmlns="" xmlns:a16="http://schemas.microsoft.com/office/drawing/2014/main" id="{60B2AECC-E54D-4EA3-A24A-21EEE191650D}"/>
              </a:ext>
            </a:extLst>
          </p:cNvPr>
          <p:cNvSpPr>
            <a:spLocks noGrp="1" noChangeArrowheads="1"/>
          </p:cNvSpPr>
          <p:nvPr>
            <p:ph idx="1"/>
          </p:nvPr>
        </p:nvSpPr>
        <p:spPr/>
        <p:txBody>
          <a:bodyPr/>
          <a:lstStyle/>
          <a:p>
            <a:r>
              <a:rPr lang="en-US" altLang="en-US"/>
              <a:t>Consider the problem of representing the following information: </a:t>
            </a:r>
          </a:p>
          <a:p>
            <a:pPr lvl="1"/>
            <a:r>
              <a:rPr lang="en-US" altLang="en-US"/>
              <a:t>Every person is mortal. </a:t>
            </a:r>
          </a:p>
          <a:p>
            <a:pPr lvl="1"/>
            <a:r>
              <a:rPr lang="en-US" altLang="en-US"/>
              <a:t>Confucius is a person. </a:t>
            </a:r>
          </a:p>
          <a:p>
            <a:pPr lvl="1"/>
            <a:r>
              <a:rPr lang="en-US" altLang="en-US"/>
              <a:t>Confucius is mortal. </a:t>
            </a:r>
          </a:p>
          <a:p>
            <a:r>
              <a:rPr lang="en-US" altLang="en-US"/>
              <a:t>How can these sentences be represented so that we can infer the third sentence from the first two? </a:t>
            </a:r>
          </a:p>
        </p:txBody>
      </p:sp>
      <p:sp>
        <p:nvSpPr>
          <p:cNvPr id="4" name="Slide Number Placeholder 3">
            <a:extLst>
              <a:ext uri="{FF2B5EF4-FFF2-40B4-BE49-F238E27FC236}">
                <a16:creationId xmlns="" xmlns:a16="http://schemas.microsoft.com/office/drawing/2014/main" id="{6721BBF9-D5AF-4D31-AFA8-179FF7EA86AA}"/>
              </a:ext>
            </a:extLst>
          </p:cNvPr>
          <p:cNvSpPr>
            <a:spLocks noGrp="1"/>
          </p:cNvSpPr>
          <p:nvPr>
            <p:ph type="sldNum" sz="quarter" idx="12"/>
          </p:nvPr>
        </p:nvSpPr>
        <p:spPr/>
        <p:txBody>
          <a:bodyPr/>
          <a:lstStyle/>
          <a:p>
            <a:fld id="{2BE58E84-6B38-45DB-9BE5-56C8261D827A}"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 xmlns:a16="http://schemas.microsoft.com/office/drawing/2014/main" id="{86331CC4-7792-43F9-AC20-808EFF1B3399}"/>
              </a:ext>
            </a:extLst>
          </p:cNvPr>
          <p:cNvSpPr>
            <a:spLocks noGrp="1" noChangeArrowheads="1"/>
          </p:cNvSpPr>
          <p:nvPr>
            <p:ph type="title"/>
          </p:nvPr>
        </p:nvSpPr>
        <p:spPr/>
        <p:txBody>
          <a:bodyPr/>
          <a:lstStyle/>
          <a:p>
            <a:r>
              <a:rPr lang="en-US" altLang="en-US"/>
              <a:t>Propositional logic</a:t>
            </a:r>
          </a:p>
        </p:txBody>
      </p:sp>
      <p:sp>
        <p:nvSpPr>
          <p:cNvPr id="90115" name="Rectangle 3">
            <a:extLst>
              <a:ext uri="{FF2B5EF4-FFF2-40B4-BE49-F238E27FC236}">
                <a16:creationId xmlns="" xmlns:a16="http://schemas.microsoft.com/office/drawing/2014/main" id="{D4F527F8-5D40-4B9E-9A7E-C4FA9872F236}"/>
              </a:ext>
            </a:extLst>
          </p:cNvPr>
          <p:cNvSpPr>
            <a:spLocks noGrp="1" noChangeArrowheads="1"/>
          </p:cNvSpPr>
          <p:nvPr>
            <p:ph idx="1"/>
          </p:nvPr>
        </p:nvSpPr>
        <p:spPr>
          <a:xfrm>
            <a:off x="2209800" y="1524000"/>
            <a:ext cx="7772400" cy="4800600"/>
          </a:xfrm>
        </p:spPr>
        <p:txBody>
          <a:bodyPr>
            <a:normAutofit/>
          </a:bodyPr>
          <a:lstStyle/>
          <a:p>
            <a:r>
              <a:rPr lang="en-US" altLang="en-US" b="1" dirty="0"/>
              <a:t>Logical constants</a:t>
            </a:r>
            <a:r>
              <a:rPr lang="en-US" altLang="en-US" dirty="0"/>
              <a:t>: true, false </a:t>
            </a:r>
          </a:p>
          <a:p>
            <a:r>
              <a:rPr lang="en-US" altLang="en-US" b="1" dirty="0"/>
              <a:t>Propositional symbols</a:t>
            </a:r>
            <a:r>
              <a:rPr lang="en-US" altLang="en-US" dirty="0"/>
              <a:t>: P, Q, S, ...  (</a:t>
            </a:r>
            <a:r>
              <a:rPr lang="en-US" altLang="en-US" b="1" dirty="0"/>
              <a:t>atomic sentences</a:t>
            </a:r>
            <a:r>
              <a:rPr lang="en-US" altLang="en-US" dirty="0"/>
              <a:t>)</a:t>
            </a:r>
          </a:p>
          <a:p>
            <a:r>
              <a:rPr lang="en-US" altLang="en-US" dirty="0"/>
              <a:t>Wrapping </a:t>
            </a:r>
            <a:r>
              <a:rPr lang="en-US" altLang="en-US" b="1" dirty="0"/>
              <a:t>parentheses</a:t>
            </a:r>
            <a:r>
              <a:rPr lang="en-US" altLang="en-US" dirty="0"/>
              <a:t>: ( … )</a:t>
            </a:r>
          </a:p>
          <a:p>
            <a:r>
              <a:rPr lang="en-US" altLang="en-US" dirty="0"/>
              <a:t>Sentences are combined by </a:t>
            </a:r>
            <a:r>
              <a:rPr lang="en-US" altLang="en-US" b="1" dirty="0"/>
              <a:t>connectives</a:t>
            </a:r>
            <a:r>
              <a:rPr lang="en-US" altLang="en-US" dirty="0"/>
              <a:t>: </a:t>
            </a:r>
          </a:p>
          <a:p>
            <a:pPr lvl="1">
              <a:lnSpc>
                <a:spcPct val="80000"/>
              </a:lnSpc>
              <a:buFontTx/>
              <a:buNone/>
            </a:pPr>
            <a:r>
              <a:rPr lang="en-US" altLang="en-US" sz="3200" b="1" dirty="0"/>
              <a:t> </a:t>
            </a:r>
            <a:r>
              <a:rPr lang="en-US" altLang="en-US" sz="3200" b="1" dirty="0">
                <a:latin typeface="Symbol" panose="05050102010706020507" pitchFamily="18" charset="2"/>
                <a:sym typeface="Symbol" panose="05050102010706020507" pitchFamily="18" charset="2"/>
              </a:rPr>
              <a:t></a:t>
            </a:r>
            <a:r>
              <a:rPr lang="en-US" altLang="en-US" dirty="0">
                <a:latin typeface="Symbol" panose="05050102010706020507" pitchFamily="18" charset="2"/>
                <a:sym typeface="Symbol" panose="05050102010706020507" pitchFamily="18" charset="2"/>
              </a:rPr>
              <a:t> </a:t>
            </a:r>
            <a:r>
              <a:rPr lang="en-US" altLang="en-US" dirty="0"/>
              <a:t>...and 		[conjunction]</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sym typeface="Symbol" panose="05050102010706020507" pitchFamily="18" charset="2"/>
              </a:rPr>
              <a:t> </a:t>
            </a:r>
            <a:r>
              <a:rPr lang="en-US" altLang="en-US" dirty="0"/>
              <a:t>...or 		[disjunction]</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t>...implies 	[implication / conditional]</a:t>
            </a:r>
          </a:p>
          <a:p>
            <a:pPr lvl="1">
              <a:lnSpc>
                <a:spcPct val="80000"/>
              </a:lnSpc>
              <a:buFontTx/>
              <a:buNone/>
            </a:pPr>
            <a:r>
              <a:rPr lang="en-US" altLang="en-US" sz="3200" b="1" dirty="0"/>
              <a:t> </a:t>
            </a:r>
            <a:r>
              <a:rPr lang="en-US" altLang="en-US" sz="3200" b="1" dirty="0">
                <a:sym typeface="Symbol" panose="05050102010706020507" pitchFamily="18" charset="2"/>
              </a:rPr>
              <a:t></a:t>
            </a:r>
            <a:r>
              <a:rPr lang="en-US" altLang="en-US" dirty="0"/>
              <a:t>..is equivalent 	[biconditional]</a:t>
            </a:r>
          </a:p>
          <a:p>
            <a:pPr lvl="1">
              <a:lnSpc>
                <a:spcPct val="80000"/>
              </a:lnSpc>
              <a:buFontTx/>
              <a:buNone/>
            </a:pPr>
            <a:r>
              <a:rPr lang="en-US" altLang="en-US" dirty="0"/>
              <a:t> </a:t>
            </a:r>
            <a:r>
              <a:rPr lang="en-US" altLang="en-US" sz="3200" b="1" dirty="0">
                <a:sym typeface="Symbol" panose="05050102010706020507" pitchFamily="18" charset="2"/>
              </a:rPr>
              <a:t></a:t>
            </a:r>
            <a:r>
              <a:rPr lang="en-US" altLang="en-US" dirty="0">
                <a:sym typeface="Symbol" panose="05050102010706020507" pitchFamily="18" charset="2"/>
              </a:rPr>
              <a:t> </a:t>
            </a:r>
            <a:r>
              <a:rPr lang="en-US" altLang="en-US" dirty="0"/>
              <a:t>...not 		[negation]</a:t>
            </a:r>
          </a:p>
          <a:p>
            <a:pPr>
              <a:lnSpc>
                <a:spcPct val="80000"/>
              </a:lnSpc>
            </a:pPr>
            <a:r>
              <a:rPr lang="en-US" altLang="en-US" b="1" dirty="0"/>
              <a:t>Literal</a:t>
            </a:r>
            <a:r>
              <a:rPr lang="en-US" altLang="en-US" dirty="0"/>
              <a:t>: atomic sentence or negated atomic sentence</a:t>
            </a:r>
            <a:endParaRPr lang="en-US" altLang="en-US" b="1" dirty="0"/>
          </a:p>
        </p:txBody>
      </p:sp>
      <p:sp>
        <p:nvSpPr>
          <p:cNvPr id="4" name="Slide Number Placeholder 3">
            <a:extLst>
              <a:ext uri="{FF2B5EF4-FFF2-40B4-BE49-F238E27FC236}">
                <a16:creationId xmlns="" xmlns:a16="http://schemas.microsoft.com/office/drawing/2014/main" id="{B10EDCB0-D009-4120-A1C5-9C0090244709}"/>
              </a:ext>
            </a:extLst>
          </p:cNvPr>
          <p:cNvSpPr>
            <a:spLocks noGrp="1"/>
          </p:cNvSpPr>
          <p:nvPr>
            <p:ph type="sldNum" sz="quarter" idx="12"/>
          </p:nvPr>
        </p:nvSpPr>
        <p:spPr/>
        <p:txBody>
          <a:bodyPr/>
          <a:lstStyle/>
          <a:p>
            <a:fld id="{D0EAAB75-15A6-4B4C-9051-D51BC707FA81}"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 xmlns:a16="http://schemas.microsoft.com/office/drawing/2014/main" id="{EFFCD4B7-5CD4-433A-B4E1-6E91D03161D5}"/>
              </a:ext>
            </a:extLst>
          </p:cNvPr>
          <p:cNvSpPr>
            <a:spLocks noGrp="1" noChangeArrowheads="1"/>
          </p:cNvSpPr>
          <p:nvPr>
            <p:ph type="title"/>
          </p:nvPr>
        </p:nvSpPr>
        <p:spPr>
          <a:xfrm>
            <a:off x="2209800" y="381000"/>
            <a:ext cx="7772400" cy="1143000"/>
          </a:xfrm>
        </p:spPr>
        <p:txBody>
          <a:bodyPr/>
          <a:lstStyle/>
          <a:p>
            <a:r>
              <a:rPr lang="en-US" altLang="en-US"/>
              <a:t>Example II</a:t>
            </a:r>
          </a:p>
        </p:txBody>
      </p:sp>
      <p:sp>
        <p:nvSpPr>
          <p:cNvPr id="102403" name="Rectangle 3">
            <a:extLst>
              <a:ext uri="{FF2B5EF4-FFF2-40B4-BE49-F238E27FC236}">
                <a16:creationId xmlns="" xmlns:a16="http://schemas.microsoft.com/office/drawing/2014/main" id="{CD2A7BFC-862E-445A-9900-651160F07724}"/>
              </a:ext>
            </a:extLst>
          </p:cNvPr>
          <p:cNvSpPr>
            <a:spLocks noGrp="1" noChangeArrowheads="1"/>
          </p:cNvSpPr>
          <p:nvPr>
            <p:ph idx="1"/>
          </p:nvPr>
        </p:nvSpPr>
        <p:spPr>
          <a:xfrm>
            <a:off x="1905000" y="1524000"/>
            <a:ext cx="8534400" cy="4876800"/>
          </a:xfrm>
        </p:spPr>
        <p:txBody>
          <a:bodyPr>
            <a:normAutofit/>
          </a:bodyPr>
          <a:lstStyle/>
          <a:p>
            <a:r>
              <a:rPr lang="en-US" altLang="en-US"/>
              <a:t>In PL we have to create propositional symbols to stand for all or part of each sentence. For example, we might have: </a:t>
            </a:r>
          </a:p>
          <a:p>
            <a:pPr lvl="1">
              <a:buFontTx/>
              <a:buNone/>
            </a:pPr>
            <a:r>
              <a:rPr lang="en-US" altLang="en-US"/>
              <a:t>P = “person”; Q = “mortal”; R = “Confucius”</a:t>
            </a:r>
          </a:p>
          <a:p>
            <a:r>
              <a:rPr lang="en-US" altLang="en-US"/>
              <a:t>so the above 3 sentences are represented as: </a:t>
            </a:r>
          </a:p>
          <a:p>
            <a:pPr lvl="1">
              <a:buFontTx/>
              <a:buNone/>
            </a:pPr>
            <a:r>
              <a:rPr lang="en-US" altLang="en-US"/>
              <a:t>P </a:t>
            </a:r>
            <a:r>
              <a:rPr lang="en-US" altLang="en-US">
                <a:sym typeface="Symbol" panose="05050102010706020507" pitchFamily="18" charset="2"/>
              </a:rPr>
              <a:t></a:t>
            </a:r>
            <a:r>
              <a:rPr lang="en-US" altLang="en-US"/>
              <a:t> Q; R </a:t>
            </a:r>
            <a:r>
              <a:rPr lang="en-US" altLang="en-US">
                <a:sym typeface="Symbol" panose="05050102010706020507" pitchFamily="18" charset="2"/>
              </a:rPr>
              <a:t></a:t>
            </a:r>
            <a:r>
              <a:rPr lang="en-US" altLang="en-US"/>
              <a:t> P;  R </a:t>
            </a:r>
            <a:r>
              <a:rPr lang="en-US" altLang="en-US">
                <a:sym typeface="Symbol" panose="05050102010706020507" pitchFamily="18" charset="2"/>
              </a:rPr>
              <a:t></a:t>
            </a:r>
            <a:r>
              <a:rPr lang="en-US" altLang="en-US"/>
              <a:t> Q </a:t>
            </a:r>
          </a:p>
          <a:p>
            <a:r>
              <a:rPr lang="en-US" altLang="en-US"/>
              <a:t>Although the third sentence is entailed by the first two, we needed an explicit symbol, R, to represent an individual, Confucius, who is a member of the classes “person” and “mortal”</a:t>
            </a:r>
          </a:p>
          <a:p>
            <a:r>
              <a:rPr lang="en-US" altLang="en-US"/>
              <a:t>To represent other individuals we must introduce separate symbols for each one, with some way to represent the fact that all individuals who are “people” are also “mortal”</a:t>
            </a:r>
          </a:p>
          <a:p>
            <a:endParaRPr lang="en-US" altLang="en-US"/>
          </a:p>
          <a:p>
            <a:endParaRPr lang="en-US" altLang="en-US"/>
          </a:p>
        </p:txBody>
      </p:sp>
      <p:sp>
        <p:nvSpPr>
          <p:cNvPr id="4" name="Slide Number Placeholder 3">
            <a:extLst>
              <a:ext uri="{FF2B5EF4-FFF2-40B4-BE49-F238E27FC236}">
                <a16:creationId xmlns="" xmlns:a16="http://schemas.microsoft.com/office/drawing/2014/main" id="{DC2D9745-FA76-4ED8-87DD-D22103505F77}"/>
              </a:ext>
            </a:extLst>
          </p:cNvPr>
          <p:cNvSpPr>
            <a:spLocks noGrp="1"/>
          </p:cNvSpPr>
          <p:nvPr>
            <p:ph type="sldNum" sz="quarter" idx="12"/>
          </p:nvPr>
        </p:nvSpPr>
        <p:spPr/>
        <p:txBody>
          <a:bodyPr/>
          <a:lstStyle/>
          <a:p>
            <a:fld id="{14F51C69-0855-49A1-9416-49D96A9DAF26}"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 xmlns:a16="http://schemas.microsoft.com/office/drawing/2014/main" id="{A9F2F5BB-5882-46EE-8BB5-765CFF0BBA5C}"/>
              </a:ext>
            </a:extLst>
          </p:cNvPr>
          <p:cNvSpPr>
            <a:spLocks noGrp="1" noChangeArrowheads="1"/>
          </p:cNvSpPr>
          <p:nvPr>
            <p:ph type="title"/>
          </p:nvPr>
        </p:nvSpPr>
        <p:spPr>
          <a:xfrm>
            <a:off x="2286000" y="228600"/>
            <a:ext cx="7772400" cy="1143000"/>
          </a:xfrm>
        </p:spPr>
        <p:txBody>
          <a:bodyPr/>
          <a:lstStyle/>
          <a:p>
            <a:r>
              <a:rPr lang="en-US" altLang="en-US"/>
              <a:t>Summary</a:t>
            </a:r>
          </a:p>
        </p:txBody>
      </p:sp>
      <p:sp>
        <p:nvSpPr>
          <p:cNvPr id="99331" name="Rectangle 3">
            <a:extLst>
              <a:ext uri="{FF2B5EF4-FFF2-40B4-BE49-F238E27FC236}">
                <a16:creationId xmlns="" xmlns:a16="http://schemas.microsoft.com/office/drawing/2014/main" id="{972CFCB5-50C2-4687-B6C9-4BC2E01B929D}"/>
              </a:ext>
            </a:extLst>
          </p:cNvPr>
          <p:cNvSpPr>
            <a:spLocks noGrp="1" noChangeArrowheads="1"/>
          </p:cNvSpPr>
          <p:nvPr>
            <p:ph idx="1"/>
          </p:nvPr>
        </p:nvSpPr>
        <p:spPr>
          <a:xfrm>
            <a:off x="2362200" y="1295400"/>
            <a:ext cx="8153400" cy="5181600"/>
          </a:xfrm>
        </p:spPr>
        <p:txBody>
          <a:bodyPr>
            <a:normAutofit fontScale="85000" lnSpcReduction="10000"/>
          </a:bodyPr>
          <a:lstStyle/>
          <a:p>
            <a:r>
              <a:rPr lang="en-US" altLang="en-US" sz="2000"/>
              <a:t>The process of deriving new sentences from old one is called </a:t>
            </a:r>
            <a:r>
              <a:rPr lang="en-US" altLang="en-US" sz="2000" b="1"/>
              <a:t>inference</a:t>
            </a:r>
            <a:r>
              <a:rPr lang="en-US" altLang="en-US" sz="2000"/>
              <a:t>.</a:t>
            </a:r>
          </a:p>
          <a:p>
            <a:pPr lvl="1"/>
            <a:r>
              <a:rPr lang="en-US" altLang="en-US" sz="1800" b="1"/>
              <a:t>Sound</a:t>
            </a:r>
            <a:r>
              <a:rPr lang="en-US" altLang="en-US" sz="1800"/>
              <a:t> inference processes derives true conclusions given true premises</a:t>
            </a:r>
          </a:p>
          <a:p>
            <a:pPr lvl="1"/>
            <a:r>
              <a:rPr lang="en-US" altLang="en-US" sz="1800" b="1"/>
              <a:t>Complete</a:t>
            </a:r>
            <a:r>
              <a:rPr lang="en-US" altLang="en-US" sz="1800"/>
              <a:t> inference processes derive all true conclusions from a set of premises</a:t>
            </a:r>
          </a:p>
          <a:p>
            <a:r>
              <a:rPr lang="en-US" altLang="en-US" sz="2000"/>
              <a:t>A </a:t>
            </a:r>
            <a:r>
              <a:rPr lang="en-US" altLang="en-US" sz="2000" b="1"/>
              <a:t>valid sentence</a:t>
            </a:r>
            <a:r>
              <a:rPr lang="en-US" altLang="en-US" sz="2000"/>
              <a:t> is true in all worlds under all interpretations</a:t>
            </a:r>
          </a:p>
          <a:p>
            <a:r>
              <a:rPr lang="en-US" altLang="en-US" sz="2000"/>
              <a:t>If an implication sentence can be shown to be valid, then</a:t>
            </a:r>
            <a:r>
              <a:rPr lang="en-US" altLang="en-US" sz="2000">
                <a:cs typeface="Times New Roman" panose="02020603050405020304" pitchFamily="18" charset="0"/>
              </a:rPr>
              <a:t>—</a:t>
            </a:r>
            <a:r>
              <a:rPr lang="en-US" altLang="en-US" sz="2000"/>
              <a:t>given its premise</a:t>
            </a:r>
            <a:r>
              <a:rPr lang="en-US" altLang="en-US" sz="2000">
                <a:cs typeface="Times New Roman" panose="02020603050405020304" pitchFamily="18" charset="0"/>
              </a:rPr>
              <a:t>—</a:t>
            </a:r>
            <a:r>
              <a:rPr lang="en-US" altLang="en-US" sz="2000"/>
              <a:t>its consequent can be derived</a:t>
            </a:r>
          </a:p>
          <a:p>
            <a:r>
              <a:rPr lang="en-US" altLang="en-US" sz="2000"/>
              <a:t>Different logics make different </a:t>
            </a:r>
            <a:r>
              <a:rPr lang="en-US" altLang="en-US" sz="2000" b="1"/>
              <a:t>commitments</a:t>
            </a:r>
            <a:r>
              <a:rPr lang="en-US" altLang="en-US" sz="2000"/>
              <a:t> about what the world is made of and what kind of beliefs we can have regarding the facts</a:t>
            </a:r>
          </a:p>
          <a:p>
            <a:pPr lvl="1"/>
            <a:r>
              <a:rPr lang="en-US" altLang="en-US" sz="1800"/>
              <a:t>Logics are useful for the commitments they do not make because lack of commitment gives the knowledge base engineer more freedom</a:t>
            </a:r>
          </a:p>
          <a:p>
            <a:r>
              <a:rPr lang="en-US" altLang="en-US" sz="2000" b="1"/>
              <a:t>Propositional logic</a:t>
            </a:r>
            <a:r>
              <a:rPr lang="en-US" altLang="en-US" sz="2000"/>
              <a:t> commits only to the existence of facts that may or may not be the case in the world being represented</a:t>
            </a:r>
          </a:p>
          <a:p>
            <a:pPr lvl="1"/>
            <a:r>
              <a:rPr lang="en-US" altLang="en-US" sz="1800"/>
              <a:t>It has a simple syntax and simple semantics. It suffices to illustrate the process of inference</a:t>
            </a:r>
          </a:p>
          <a:p>
            <a:pPr lvl="1"/>
            <a:r>
              <a:rPr lang="en-US" altLang="en-US" sz="1800"/>
              <a:t>Propositional logic quickly becomes impractical, even for very small worlds</a:t>
            </a:r>
          </a:p>
        </p:txBody>
      </p:sp>
      <p:sp>
        <p:nvSpPr>
          <p:cNvPr id="4" name="Slide Number Placeholder 3">
            <a:extLst>
              <a:ext uri="{FF2B5EF4-FFF2-40B4-BE49-F238E27FC236}">
                <a16:creationId xmlns="" xmlns:a16="http://schemas.microsoft.com/office/drawing/2014/main" id="{76EB3A35-EEFE-4B87-9F8E-F64BB30259B8}"/>
              </a:ext>
            </a:extLst>
          </p:cNvPr>
          <p:cNvSpPr>
            <a:spLocks noGrp="1"/>
          </p:cNvSpPr>
          <p:nvPr>
            <p:ph type="sldNum" sz="quarter" idx="12"/>
          </p:nvPr>
        </p:nvSpPr>
        <p:spPr/>
        <p:txBody>
          <a:bodyPr/>
          <a:lstStyle/>
          <a:p>
            <a:fld id="{486A1198-F971-4992-A014-BA434C38DC21}" type="slidenum">
              <a:rPr lang="en-US" altLang="en-US"/>
              <a:pPr/>
              <a:t>21</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 xmlns:a16="http://schemas.microsoft.com/office/drawing/2014/main" id="{DCD2A9C4-D1E3-4587-952B-42E4847D4E7F}"/>
              </a:ext>
            </a:extLst>
          </p:cNvPr>
          <p:cNvSpPr>
            <a:spLocks noGrp="1" noChangeArrowheads="1"/>
          </p:cNvSpPr>
          <p:nvPr>
            <p:ph type="title"/>
          </p:nvPr>
        </p:nvSpPr>
        <p:spPr>
          <a:xfrm>
            <a:off x="2209800" y="225425"/>
            <a:ext cx="7772400" cy="966788"/>
          </a:xfrm>
        </p:spPr>
        <p:txBody>
          <a:bodyPr/>
          <a:lstStyle/>
          <a:p>
            <a:r>
              <a:rPr lang="en-US" altLang="en-US"/>
              <a:t>Examples of PL sentences</a:t>
            </a:r>
          </a:p>
        </p:txBody>
      </p:sp>
      <p:sp>
        <p:nvSpPr>
          <p:cNvPr id="107523" name="Rectangle 3">
            <a:extLst>
              <a:ext uri="{FF2B5EF4-FFF2-40B4-BE49-F238E27FC236}">
                <a16:creationId xmlns="" xmlns:a16="http://schemas.microsoft.com/office/drawing/2014/main" id="{79E5E0AD-9315-4BD6-BF02-B9ED682D344E}"/>
              </a:ext>
            </a:extLst>
          </p:cNvPr>
          <p:cNvSpPr>
            <a:spLocks noGrp="1" noChangeArrowheads="1"/>
          </p:cNvSpPr>
          <p:nvPr>
            <p:ph idx="1"/>
          </p:nvPr>
        </p:nvSpPr>
        <p:spPr>
          <a:xfrm>
            <a:off x="2209800" y="1263650"/>
            <a:ext cx="7772400" cy="4832350"/>
          </a:xfrm>
        </p:spPr>
        <p:txBody>
          <a:bodyPr>
            <a:normAutofit/>
          </a:bodyPr>
          <a:lstStyle/>
          <a:p>
            <a:r>
              <a:rPr lang="en-US" altLang="en-US"/>
              <a:t>P means “It is hot.”</a:t>
            </a:r>
          </a:p>
          <a:p>
            <a:r>
              <a:rPr lang="en-US" altLang="en-US"/>
              <a:t>Q means “It is humid.”</a:t>
            </a:r>
          </a:p>
          <a:p>
            <a:r>
              <a:rPr lang="en-US" altLang="en-US"/>
              <a:t>R means “It is raining.”</a:t>
            </a:r>
          </a:p>
          <a:p>
            <a:r>
              <a:rPr lang="en-US" altLang="en-US"/>
              <a:t>(P </a:t>
            </a:r>
            <a:r>
              <a:rPr lang="en-US" altLang="en-US">
                <a:sym typeface="Symbol" panose="05050102010706020507" pitchFamily="18" charset="2"/>
              </a:rPr>
              <a:t></a:t>
            </a:r>
            <a:r>
              <a:rPr lang="en-US" altLang="en-US"/>
              <a:t> Q) </a:t>
            </a:r>
            <a:r>
              <a:rPr lang="en-US" altLang="en-US">
                <a:sym typeface="Symbol" panose="05050102010706020507" pitchFamily="18" charset="2"/>
              </a:rPr>
              <a:t></a:t>
            </a:r>
            <a:r>
              <a:rPr lang="en-US" altLang="en-US"/>
              <a:t> R </a:t>
            </a:r>
          </a:p>
          <a:p>
            <a:pPr lvl="1">
              <a:buFontTx/>
              <a:buNone/>
            </a:pPr>
            <a:r>
              <a:rPr lang="en-US" altLang="en-US"/>
              <a:t>“If it is hot and humid, then it is raining”</a:t>
            </a:r>
          </a:p>
          <a:p>
            <a:r>
              <a:rPr lang="en-US" altLang="en-US"/>
              <a:t>Q </a:t>
            </a:r>
            <a:r>
              <a:rPr lang="en-US" altLang="en-US">
                <a:sym typeface="Symbol" panose="05050102010706020507" pitchFamily="18" charset="2"/>
              </a:rPr>
              <a:t></a:t>
            </a:r>
            <a:r>
              <a:rPr lang="en-US" altLang="en-US"/>
              <a:t> P </a:t>
            </a:r>
          </a:p>
          <a:p>
            <a:pPr lvl="1">
              <a:buFontTx/>
              <a:buNone/>
            </a:pPr>
            <a:r>
              <a:rPr lang="en-US" altLang="en-US"/>
              <a:t>“If it is humid, then it is hot”</a:t>
            </a:r>
          </a:p>
          <a:p>
            <a:r>
              <a:rPr lang="en-US" altLang="en-US"/>
              <a:t>A better way:</a:t>
            </a:r>
          </a:p>
          <a:p>
            <a:pPr lvl="1">
              <a:buFontTx/>
              <a:buNone/>
            </a:pPr>
            <a:r>
              <a:rPr lang="en-US" altLang="en-US"/>
              <a:t>Hot = “It is hot”</a:t>
            </a:r>
          </a:p>
          <a:p>
            <a:pPr lvl="1">
              <a:buFontTx/>
              <a:buNone/>
            </a:pPr>
            <a:r>
              <a:rPr lang="en-US" altLang="en-US"/>
              <a:t>Humid = “It is humid”</a:t>
            </a:r>
          </a:p>
          <a:p>
            <a:pPr lvl="1">
              <a:buFontTx/>
              <a:buNone/>
            </a:pPr>
            <a:r>
              <a:rPr lang="en-US" altLang="en-US"/>
              <a:t>Raining = “It is raining”</a:t>
            </a:r>
          </a:p>
        </p:txBody>
      </p:sp>
      <p:sp>
        <p:nvSpPr>
          <p:cNvPr id="4" name="Slide Number Placeholder 3">
            <a:extLst>
              <a:ext uri="{FF2B5EF4-FFF2-40B4-BE49-F238E27FC236}">
                <a16:creationId xmlns="" xmlns:a16="http://schemas.microsoft.com/office/drawing/2014/main" id="{394260F5-0283-406F-877F-4323E056F5FC}"/>
              </a:ext>
            </a:extLst>
          </p:cNvPr>
          <p:cNvSpPr>
            <a:spLocks noGrp="1"/>
          </p:cNvSpPr>
          <p:nvPr>
            <p:ph type="sldNum" sz="quarter" idx="12"/>
          </p:nvPr>
        </p:nvSpPr>
        <p:spPr/>
        <p:txBody>
          <a:bodyPr/>
          <a:lstStyle/>
          <a:p>
            <a:fld id="{11E17AE7-E346-4BF2-80B7-D9DA39333064}" type="slidenum">
              <a:rPr lang="en-US" altLang="en-US"/>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 xmlns:a16="http://schemas.microsoft.com/office/drawing/2014/main" id="{6880D478-FEDF-4A03-8AF0-6C7AEBE3C098}"/>
              </a:ext>
            </a:extLst>
          </p:cNvPr>
          <p:cNvSpPr>
            <a:spLocks noGrp="1" noChangeArrowheads="1"/>
          </p:cNvSpPr>
          <p:nvPr>
            <p:ph type="title"/>
          </p:nvPr>
        </p:nvSpPr>
        <p:spPr>
          <a:xfrm>
            <a:off x="2209800" y="228600"/>
            <a:ext cx="7772400" cy="1143000"/>
          </a:xfrm>
        </p:spPr>
        <p:txBody>
          <a:bodyPr/>
          <a:lstStyle/>
          <a:p>
            <a:r>
              <a:rPr lang="en-US" altLang="en-US"/>
              <a:t>Propositional logic (PL)</a:t>
            </a:r>
          </a:p>
        </p:txBody>
      </p:sp>
      <p:sp>
        <p:nvSpPr>
          <p:cNvPr id="106499" name="Rectangle 3">
            <a:extLst>
              <a:ext uri="{FF2B5EF4-FFF2-40B4-BE49-F238E27FC236}">
                <a16:creationId xmlns="" xmlns:a16="http://schemas.microsoft.com/office/drawing/2014/main" id="{96E32A5B-261B-4ACA-B25D-039B58ADAD03}"/>
              </a:ext>
            </a:extLst>
          </p:cNvPr>
          <p:cNvSpPr>
            <a:spLocks noGrp="1" noChangeArrowheads="1"/>
          </p:cNvSpPr>
          <p:nvPr>
            <p:ph idx="1"/>
          </p:nvPr>
        </p:nvSpPr>
        <p:spPr>
          <a:xfrm>
            <a:off x="1981200" y="1143000"/>
            <a:ext cx="8382000" cy="5181600"/>
          </a:xfrm>
        </p:spPr>
        <p:txBody>
          <a:bodyPr>
            <a:normAutofit/>
          </a:bodyPr>
          <a:lstStyle/>
          <a:p>
            <a:r>
              <a:rPr lang="en-US" altLang="en-US"/>
              <a:t>A simple language useful for showing key ideas and definitions </a:t>
            </a:r>
          </a:p>
          <a:p>
            <a:r>
              <a:rPr lang="en-US" altLang="en-US"/>
              <a:t>User defines a set of propositional symbols, like P and Q. </a:t>
            </a:r>
          </a:p>
          <a:p>
            <a:r>
              <a:rPr lang="en-US" altLang="en-US"/>
              <a:t>User defines the </a:t>
            </a:r>
            <a:r>
              <a:rPr lang="en-US" altLang="en-US" b="1"/>
              <a:t>semantics</a:t>
            </a:r>
            <a:r>
              <a:rPr lang="en-US" altLang="en-US"/>
              <a:t> of each propositional symbol:</a:t>
            </a:r>
          </a:p>
          <a:p>
            <a:pPr lvl="1">
              <a:lnSpc>
                <a:spcPct val="90000"/>
              </a:lnSpc>
            </a:pPr>
            <a:r>
              <a:rPr lang="en-US" altLang="en-US"/>
              <a:t>P means “It is hot”</a:t>
            </a:r>
          </a:p>
          <a:p>
            <a:pPr lvl="1">
              <a:lnSpc>
                <a:spcPct val="90000"/>
              </a:lnSpc>
            </a:pPr>
            <a:r>
              <a:rPr lang="en-US" altLang="en-US"/>
              <a:t>Q means “It is humid”</a:t>
            </a:r>
          </a:p>
          <a:p>
            <a:pPr lvl="1">
              <a:lnSpc>
                <a:spcPct val="90000"/>
              </a:lnSpc>
            </a:pPr>
            <a:r>
              <a:rPr lang="en-US" altLang="en-US"/>
              <a:t>R means “It is raining”</a:t>
            </a:r>
          </a:p>
          <a:p>
            <a:r>
              <a:rPr lang="en-US" altLang="en-US"/>
              <a:t>A sentence (well formed formula) is defined as follows: </a:t>
            </a:r>
          </a:p>
          <a:p>
            <a:pPr lvl="1">
              <a:lnSpc>
                <a:spcPct val="90000"/>
              </a:lnSpc>
            </a:pPr>
            <a:r>
              <a:rPr lang="en-US" altLang="en-US"/>
              <a:t>A symbol is a sentence</a:t>
            </a:r>
          </a:p>
          <a:p>
            <a:pPr lvl="1">
              <a:lnSpc>
                <a:spcPct val="90000"/>
              </a:lnSpc>
            </a:pPr>
            <a:r>
              <a:rPr lang="en-US" altLang="en-US"/>
              <a:t>If S is a sentence, then </a:t>
            </a:r>
            <a:r>
              <a:rPr lang="en-US" altLang="en-US">
                <a:sym typeface="Symbol" panose="05050102010706020507" pitchFamily="18" charset="2"/>
              </a:rPr>
              <a:t></a:t>
            </a:r>
            <a:r>
              <a:rPr lang="en-US" altLang="en-US"/>
              <a:t>S is a sentence</a:t>
            </a:r>
          </a:p>
          <a:p>
            <a:pPr lvl="1">
              <a:lnSpc>
                <a:spcPct val="90000"/>
              </a:lnSpc>
            </a:pPr>
            <a:r>
              <a:rPr lang="en-US" altLang="en-US"/>
              <a:t>If S is a sentence, then (S) is a sentence</a:t>
            </a:r>
          </a:p>
          <a:p>
            <a:pPr lvl="1">
              <a:lnSpc>
                <a:spcPct val="90000"/>
              </a:lnSpc>
            </a:pPr>
            <a:r>
              <a:rPr lang="en-US" altLang="en-US"/>
              <a:t>If S and T are sentences, then (S </a:t>
            </a:r>
            <a:r>
              <a:rPr lang="en-US" altLang="en-US">
                <a:sym typeface="Symbol" panose="05050102010706020507" pitchFamily="18" charset="2"/>
              </a:rPr>
              <a:t></a:t>
            </a:r>
            <a:r>
              <a:rPr lang="en-US" altLang="en-US"/>
              <a:t> T), (S </a:t>
            </a:r>
            <a:r>
              <a:rPr lang="en-US" altLang="en-US">
                <a:sym typeface="Symbol" panose="05050102010706020507" pitchFamily="18" charset="2"/>
              </a:rPr>
              <a:t></a:t>
            </a:r>
            <a:r>
              <a:rPr lang="en-US" altLang="en-US"/>
              <a:t> T), (S </a:t>
            </a:r>
            <a:r>
              <a:rPr lang="en-US" altLang="en-US">
                <a:sym typeface="Symbol" panose="05050102010706020507" pitchFamily="18" charset="2"/>
              </a:rPr>
              <a:t></a:t>
            </a:r>
            <a:r>
              <a:rPr lang="en-US" altLang="en-US"/>
              <a:t> T), and (S </a:t>
            </a:r>
            <a:r>
              <a:rPr lang="en-US" altLang="en-US">
                <a:cs typeface="Times New Roman" panose="02020603050405020304" pitchFamily="18" charset="0"/>
              </a:rPr>
              <a:t>↔</a:t>
            </a:r>
            <a:r>
              <a:rPr lang="en-US" altLang="en-US"/>
              <a:t> T) are sentences</a:t>
            </a:r>
          </a:p>
          <a:p>
            <a:pPr lvl="1">
              <a:lnSpc>
                <a:spcPct val="90000"/>
              </a:lnSpc>
            </a:pPr>
            <a:r>
              <a:rPr lang="en-US" altLang="en-US"/>
              <a:t>A sentence results from a finite number of applications of the above rules</a:t>
            </a:r>
          </a:p>
          <a:p>
            <a:pPr lvl="1"/>
            <a:endParaRPr lang="en-US" altLang="en-US"/>
          </a:p>
        </p:txBody>
      </p:sp>
      <p:sp>
        <p:nvSpPr>
          <p:cNvPr id="4" name="Slide Number Placeholder 3">
            <a:extLst>
              <a:ext uri="{FF2B5EF4-FFF2-40B4-BE49-F238E27FC236}">
                <a16:creationId xmlns="" xmlns:a16="http://schemas.microsoft.com/office/drawing/2014/main" id="{E2387E55-3B8C-410F-BE27-1A70EEF7D031}"/>
              </a:ext>
            </a:extLst>
          </p:cNvPr>
          <p:cNvSpPr>
            <a:spLocks noGrp="1"/>
          </p:cNvSpPr>
          <p:nvPr>
            <p:ph type="sldNum" sz="quarter" idx="12"/>
          </p:nvPr>
        </p:nvSpPr>
        <p:spPr/>
        <p:txBody>
          <a:bodyPr/>
          <a:lstStyle/>
          <a:p>
            <a:fld id="{99B930CC-50AD-448A-8B46-366F6929F1BA}"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 xmlns:a16="http://schemas.microsoft.com/office/drawing/2014/main" id="{2BDB4AAA-3D0F-41AA-902B-0CC3F86C113E}"/>
              </a:ext>
            </a:extLst>
          </p:cNvPr>
          <p:cNvSpPr>
            <a:spLocks noGrp="1" noChangeArrowheads="1"/>
          </p:cNvSpPr>
          <p:nvPr>
            <p:ph type="title"/>
          </p:nvPr>
        </p:nvSpPr>
        <p:spPr/>
        <p:txBody>
          <a:bodyPr/>
          <a:lstStyle/>
          <a:p>
            <a:r>
              <a:rPr lang="en-US" altLang="en-US" sz="3600"/>
              <a:t>A BNF grammar of sentences in propositional logic </a:t>
            </a:r>
          </a:p>
        </p:txBody>
      </p:sp>
      <p:sp>
        <p:nvSpPr>
          <p:cNvPr id="91139" name="Rectangle 3">
            <a:extLst>
              <a:ext uri="{FF2B5EF4-FFF2-40B4-BE49-F238E27FC236}">
                <a16:creationId xmlns="" xmlns:a16="http://schemas.microsoft.com/office/drawing/2014/main" id="{E2FCE334-773C-4627-83CA-CDEA451E68A8}"/>
              </a:ext>
            </a:extLst>
          </p:cNvPr>
          <p:cNvSpPr>
            <a:spLocks noGrp="1" noChangeArrowheads="1"/>
          </p:cNvSpPr>
          <p:nvPr>
            <p:ph idx="1"/>
          </p:nvPr>
        </p:nvSpPr>
        <p:spPr>
          <a:xfrm>
            <a:off x="1828800" y="1981200"/>
            <a:ext cx="8458200" cy="4114800"/>
          </a:xfrm>
        </p:spPr>
        <p:txBody>
          <a:bodyPr/>
          <a:lstStyle/>
          <a:p>
            <a:pPr>
              <a:buFontTx/>
              <a:buNone/>
            </a:pPr>
            <a:r>
              <a:rPr lang="en-US" altLang="en-US" sz="2000" b="1">
                <a:latin typeface="Courier" pitchFamily="49" charset="0"/>
              </a:rPr>
              <a:t>S := &lt;Sentence&gt; ;</a:t>
            </a:r>
          </a:p>
          <a:p>
            <a:pPr>
              <a:buFontTx/>
              <a:buNone/>
            </a:pPr>
            <a:r>
              <a:rPr lang="en-US" altLang="en-US" sz="2000" b="1">
                <a:latin typeface="Courier" pitchFamily="49" charset="0"/>
              </a:rPr>
              <a:t>&lt;Sentence&gt; := &lt;AtomicSentence&gt; | &lt;ComplexSentence&gt; ;</a:t>
            </a:r>
          </a:p>
          <a:p>
            <a:pPr>
              <a:buFontTx/>
              <a:buNone/>
            </a:pPr>
            <a:r>
              <a:rPr lang="en-US" altLang="en-US" sz="2000" b="1">
                <a:latin typeface="Courier" pitchFamily="49" charset="0"/>
              </a:rPr>
              <a:t>&lt;AtomicSentence&gt; := "TRUE" | "FALSE" | </a:t>
            </a:r>
          </a:p>
          <a:p>
            <a:pPr>
              <a:buFontTx/>
              <a:buNone/>
            </a:pPr>
            <a:r>
              <a:rPr lang="en-US" altLang="en-US" sz="2000" b="1">
                <a:latin typeface="Courier" pitchFamily="49" charset="0"/>
              </a:rPr>
              <a:t>                    "P" | "Q" | "S" ;</a:t>
            </a:r>
          </a:p>
          <a:p>
            <a:pPr>
              <a:buFontTx/>
              <a:buNone/>
            </a:pPr>
            <a:r>
              <a:rPr lang="en-US" altLang="en-US" sz="2000" b="1">
                <a:latin typeface="Courier" pitchFamily="49" charset="0"/>
              </a:rPr>
              <a:t>&lt;ComplexSentence&gt; := "(" &lt;Sentence&gt; ")" | </a:t>
            </a:r>
          </a:p>
          <a:p>
            <a:pPr>
              <a:buFontTx/>
              <a:buNone/>
            </a:pPr>
            <a:r>
              <a:rPr lang="en-US" altLang="en-US" sz="2000" b="1">
                <a:latin typeface="Courier" pitchFamily="49" charset="0"/>
              </a:rPr>
              <a:t>          &lt;Sentence&gt; &lt;Connective&gt; &lt;Sentence&gt; |</a:t>
            </a:r>
          </a:p>
          <a:p>
            <a:pPr>
              <a:buFontTx/>
              <a:buNone/>
            </a:pPr>
            <a:r>
              <a:rPr lang="en-US" altLang="en-US" sz="2000" b="1">
                <a:latin typeface="Courier" pitchFamily="49" charset="0"/>
              </a:rPr>
              <a:t>          "NOT" &lt;Sentence&gt; ;</a:t>
            </a:r>
          </a:p>
          <a:p>
            <a:pPr>
              <a:buFontTx/>
              <a:buNone/>
            </a:pPr>
            <a:r>
              <a:rPr lang="en-US" altLang="en-US" sz="2000" b="1">
                <a:latin typeface="Courier" pitchFamily="49" charset="0"/>
              </a:rPr>
              <a:t>&lt;Connective&gt; := "NOT" | "AND" | "OR" | "IMPLIES" | "EQUIVALENT" ;</a:t>
            </a:r>
          </a:p>
        </p:txBody>
      </p:sp>
      <p:sp>
        <p:nvSpPr>
          <p:cNvPr id="5" name="Slide Number Placeholder 3">
            <a:extLst>
              <a:ext uri="{FF2B5EF4-FFF2-40B4-BE49-F238E27FC236}">
                <a16:creationId xmlns="" xmlns:a16="http://schemas.microsoft.com/office/drawing/2014/main" id="{3350BB5C-0766-499F-BF55-890AFA011703}"/>
              </a:ext>
            </a:extLst>
          </p:cNvPr>
          <p:cNvSpPr>
            <a:spLocks noGrp="1"/>
          </p:cNvSpPr>
          <p:nvPr>
            <p:ph type="sldNum" sz="quarter" idx="12"/>
          </p:nvPr>
        </p:nvSpPr>
        <p:spPr/>
        <p:txBody>
          <a:bodyPr/>
          <a:lstStyle/>
          <a:p>
            <a:fld id="{997949CB-A76B-4A83-885D-2BB49F230D60}" type="slidenum">
              <a:rPr lang="en-US" altLang="en-US"/>
              <a:pPr/>
              <a:t>5</a:t>
            </a:fld>
            <a:endParaRPr lang="en-US" altLang="en-US"/>
          </a:p>
        </p:txBody>
      </p:sp>
      <p:sp>
        <p:nvSpPr>
          <p:cNvPr id="91140" name="Rectangle 4">
            <a:extLst>
              <a:ext uri="{FF2B5EF4-FFF2-40B4-BE49-F238E27FC236}">
                <a16:creationId xmlns="" xmlns:a16="http://schemas.microsoft.com/office/drawing/2014/main" id="{CAFD387C-BE0C-477E-8F77-68EF042CCEF6}"/>
              </a:ext>
            </a:extLst>
          </p:cNvPr>
          <p:cNvSpPr>
            <a:spLocks noChangeArrowheads="1"/>
          </p:cNvSpPr>
          <p:nvPr/>
        </p:nvSpPr>
        <p:spPr bwMode="auto">
          <a:xfrm>
            <a:off x="1760538" y="371157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b="1">
              <a:latin typeface="Courier"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 xmlns:a16="http://schemas.microsoft.com/office/drawing/2014/main" id="{65F5921B-5B13-4AD4-826C-92DFA7F6590D}"/>
              </a:ext>
            </a:extLst>
          </p:cNvPr>
          <p:cNvSpPr>
            <a:spLocks noGrp="1" noChangeArrowheads="1"/>
          </p:cNvSpPr>
          <p:nvPr>
            <p:ph type="title"/>
          </p:nvPr>
        </p:nvSpPr>
        <p:spPr>
          <a:xfrm>
            <a:off x="2286000" y="381000"/>
            <a:ext cx="7772400" cy="1143000"/>
          </a:xfrm>
        </p:spPr>
        <p:txBody>
          <a:bodyPr/>
          <a:lstStyle/>
          <a:p>
            <a:r>
              <a:rPr lang="en-US" altLang="en-US"/>
              <a:t>Some terms</a:t>
            </a:r>
          </a:p>
        </p:txBody>
      </p:sp>
      <p:sp>
        <p:nvSpPr>
          <p:cNvPr id="108547" name="Rectangle 3">
            <a:extLst>
              <a:ext uri="{FF2B5EF4-FFF2-40B4-BE49-F238E27FC236}">
                <a16:creationId xmlns="" xmlns:a16="http://schemas.microsoft.com/office/drawing/2014/main" id="{8BBFC97F-E144-44B7-86B3-9326621BF906}"/>
              </a:ext>
            </a:extLst>
          </p:cNvPr>
          <p:cNvSpPr>
            <a:spLocks noGrp="1" noChangeArrowheads="1"/>
          </p:cNvSpPr>
          <p:nvPr>
            <p:ph idx="1"/>
          </p:nvPr>
        </p:nvSpPr>
        <p:spPr>
          <a:xfrm>
            <a:off x="1905000" y="1981200"/>
            <a:ext cx="8382000" cy="5029200"/>
          </a:xfrm>
        </p:spPr>
        <p:txBody>
          <a:bodyPr/>
          <a:lstStyle/>
          <a:p>
            <a:r>
              <a:rPr lang="en-US" altLang="en-US"/>
              <a:t>The meaning or </a:t>
            </a:r>
            <a:r>
              <a:rPr lang="en-US" altLang="en-US" b="1">
                <a:solidFill>
                  <a:schemeClr val="accent2"/>
                </a:solidFill>
              </a:rPr>
              <a:t>semantics</a:t>
            </a:r>
            <a:r>
              <a:rPr lang="en-US" altLang="en-US"/>
              <a:t> of a sentence determines its </a:t>
            </a:r>
            <a:r>
              <a:rPr lang="en-US" altLang="en-US" b="1">
                <a:solidFill>
                  <a:schemeClr val="accent2"/>
                </a:solidFill>
              </a:rPr>
              <a:t>interpretation</a:t>
            </a:r>
            <a:r>
              <a:rPr lang="en-US" altLang="en-US"/>
              <a:t>. </a:t>
            </a:r>
          </a:p>
          <a:p>
            <a:r>
              <a:rPr lang="en-US" altLang="en-US"/>
              <a:t>Given the truth values of all symbols in a sentence, it can be “evaluated” to determine its </a:t>
            </a:r>
            <a:r>
              <a:rPr lang="en-US" altLang="en-US" b="1">
                <a:solidFill>
                  <a:schemeClr val="accent2"/>
                </a:solidFill>
              </a:rPr>
              <a:t>truth value</a:t>
            </a:r>
            <a:r>
              <a:rPr lang="en-US" altLang="en-US"/>
              <a:t> (True or False). </a:t>
            </a:r>
          </a:p>
          <a:p>
            <a:r>
              <a:rPr lang="en-US" altLang="en-US"/>
              <a:t>A </a:t>
            </a:r>
            <a:r>
              <a:rPr lang="en-US" altLang="en-US" b="1">
                <a:solidFill>
                  <a:schemeClr val="accent2"/>
                </a:solidFill>
              </a:rPr>
              <a:t>model</a:t>
            </a:r>
            <a:r>
              <a:rPr lang="en-US" altLang="en-US"/>
              <a:t> for a KB is a “possible world” (assignment of truth values to propositional symbols) in which each sentence in the KB is True. </a:t>
            </a:r>
          </a:p>
          <a:p>
            <a:endParaRPr lang="en-US" altLang="en-US"/>
          </a:p>
        </p:txBody>
      </p:sp>
      <p:sp>
        <p:nvSpPr>
          <p:cNvPr id="4" name="Slide Number Placeholder 3">
            <a:extLst>
              <a:ext uri="{FF2B5EF4-FFF2-40B4-BE49-F238E27FC236}">
                <a16:creationId xmlns="" xmlns:a16="http://schemas.microsoft.com/office/drawing/2014/main" id="{114F6698-2C9D-40C9-BDCC-FFFB82C6873F}"/>
              </a:ext>
            </a:extLst>
          </p:cNvPr>
          <p:cNvSpPr>
            <a:spLocks noGrp="1"/>
          </p:cNvSpPr>
          <p:nvPr>
            <p:ph type="sldNum" sz="quarter" idx="12"/>
          </p:nvPr>
        </p:nvSpPr>
        <p:spPr/>
        <p:txBody>
          <a:bodyPr/>
          <a:lstStyle/>
          <a:p>
            <a:fld id="{5E8CB1B6-996D-4BB5-A6C1-489C8916887F}"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 xmlns:a16="http://schemas.microsoft.com/office/drawing/2014/main" id="{25D02EC0-A2F8-42EC-A5A7-3B4E8A9F96E9}"/>
              </a:ext>
            </a:extLst>
          </p:cNvPr>
          <p:cNvSpPr>
            <a:spLocks noGrp="1" noChangeArrowheads="1"/>
          </p:cNvSpPr>
          <p:nvPr>
            <p:ph type="title"/>
          </p:nvPr>
        </p:nvSpPr>
        <p:spPr/>
        <p:txBody>
          <a:bodyPr/>
          <a:lstStyle/>
          <a:p>
            <a:r>
              <a:rPr lang="en-US" altLang="en-US"/>
              <a:t>More terms</a:t>
            </a:r>
          </a:p>
        </p:txBody>
      </p:sp>
      <p:sp>
        <p:nvSpPr>
          <p:cNvPr id="133123" name="Rectangle 3">
            <a:extLst>
              <a:ext uri="{FF2B5EF4-FFF2-40B4-BE49-F238E27FC236}">
                <a16:creationId xmlns="" xmlns:a16="http://schemas.microsoft.com/office/drawing/2014/main" id="{0FE14A1C-F578-46FF-AEB7-AD65BE855DC5}"/>
              </a:ext>
            </a:extLst>
          </p:cNvPr>
          <p:cNvSpPr>
            <a:spLocks noGrp="1" noChangeArrowheads="1"/>
          </p:cNvSpPr>
          <p:nvPr>
            <p:ph idx="1"/>
          </p:nvPr>
        </p:nvSpPr>
        <p:spPr/>
        <p:txBody>
          <a:bodyPr/>
          <a:lstStyle/>
          <a:p>
            <a:pPr>
              <a:lnSpc>
                <a:spcPct val="90000"/>
              </a:lnSpc>
            </a:pPr>
            <a:r>
              <a:rPr lang="en-US" altLang="en-US"/>
              <a:t>A </a:t>
            </a:r>
            <a:r>
              <a:rPr lang="en-US" altLang="en-US" b="1">
                <a:solidFill>
                  <a:schemeClr val="accent2"/>
                </a:solidFill>
              </a:rPr>
              <a:t>valid sentence</a:t>
            </a:r>
            <a:r>
              <a:rPr lang="en-US" altLang="en-US"/>
              <a:t> or </a:t>
            </a:r>
            <a:r>
              <a:rPr lang="en-US" altLang="en-US" b="1">
                <a:solidFill>
                  <a:schemeClr val="accent2"/>
                </a:solidFill>
              </a:rPr>
              <a:t>tautology</a:t>
            </a:r>
            <a:r>
              <a:rPr lang="en-US" altLang="en-US"/>
              <a:t> is a sentence that is True under all interpretations, no matter what the world is actually like or how the semantics are defined. Example: “It’s raining or it’s not raining.”</a:t>
            </a:r>
          </a:p>
          <a:p>
            <a:pPr>
              <a:lnSpc>
                <a:spcPct val="90000"/>
              </a:lnSpc>
            </a:pPr>
            <a:r>
              <a:rPr lang="en-US" altLang="en-US"/>
              <a:t>An </a:t>
            </a:r>
            <a:r>
              <a:rPr lang="en-US" altLang="en-US" b="1">
                <a:solidFill>
                  <a:schemeClr val="accent2"/>
                </a:solidFill>
              </a:rPr>
              <a:t>inconsistent sentence</a:t>
            </a:r>
            <a:r>
              <a:rPr lang="en-US" altLang="en-US"/>
              <a:t> or </a:t>
            </a:r>
            <a:r>
              <a:rPr lang="en-US" altLang="en-US" b="1">
                <a:solidFill>
                  <a:schemeClr val="accent2"/>
                </a:solidFill>
              </a:rPr>
              <a:t>contradictio</a:t>
            </a:r>
            <a:r>
              <a:rPr lang="en-US" altLang="en-US">
                <a:solidFill>
                  <a:schemeClr val="accent2"/>
                </a:solidFill>
              </a:rPr>
              <a:t>n</a:t>
            </a:r>
            <a:r>
              <a:rPr lang="en-US" altLang="en-US"/>
              <a:t> is a sentence that is False under all interpretations. The world is never like what it describes, as in “It’s raining and it’s not raining.”</a:t>
            </a:r>
          </a:p>
          <a:p>
            <a:pPr>
              <a:lnSpc>
                <a:spcPct val="90000"/>
              </a:lnSpc>
            </a:pPr>
            <a:r>
              <a:rPr lang="en-US" altLang="en-US" b="1">
                <a:solidFill>
                  <a:schemeClr val="accent2"/>
                </a:solidFill>
              </a:rPr>
              <a:t>P entails Q</a:t>
            </a:r>
            <a:r>
              <a:rPr lang="en-US" altLang="en-US"/>
              <a:t>, written P |= Q, means that whenever P is True, so is Q. In other words, all models of P are also models of Q.</a:t>
            </a:r>
          </a:p>
        </p:txBody>
      </p:sp>
      <p:sp>
        <p:nvSpPr>
          <p:cNvPr id="4" name="Slide Number Placeholder 3">
            <a:extLst>
              <a:ext uri="{FF2B5EF4-FFF2-40B4-BE49-F238E27FC236}">
                <a16:creationId xmlns="" xmlns:a16="http://schemas.microsoft.com/office/drawing/2014/main" id="{4C1E31DE-42B9-4C40-A6B0-8A99AFF64669}"/>
              </a:ext>
            </a:extLst>
          </p:cNvPr>
          <p:cNvSpPr>
            <a:spLocks noGrp="1"/>
          </p:cNvSpPr>
          <p:nvPr>
            <p:ph type="sldNum" sz="quarter" idx="12"/>
          </p:nvPr>
        </p:nvSpPr>
        <p:spPr/>
        <p:txBody>
          <a:bodyPr/>
          <a:lstStyle/>
          <a:p>
            <a:fld id="{7845A5DD-5D32-48A4-AABD-4B8580607E73}"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3904269A-441F-4A25-9F33-6E8605456FF6}"/>
              </a:ext>
            </a:extLst>
          </p:cNvPr>
          <p:cNvSpPr>
            <a:spLocks noGrp="1" noChangeArrowheads="1"/>
          </p:cNvSpPr>
          <p:nvPr>
            <p:ph type="title"/>
          </p:nvPr>
        </p:nvSpPr>
        <p:spPr>
          <a:xfrm>
            <a:off x="2209800" y="228600"/>
            <a:ext cx="7772400" cy="1143000"/>
          </a:xfrm>
        </p:spPr>
        <p:txBody>
          <a:bodyPr/>
          <a:lstStyle/>
          <a:p>
            <a:r>
              <a:rPr lang="en-US" altLang="en-US"/>
              <a:t>Truth tables</a:t>
            </a:r>
          </a:p>
        </p:txBody>
      </p:sp>
      <p:sp>
        <p:nvSpPr>
          <p:cNvPr id="6" name="Slide Number Placeholder 2">
            <a:extLst>
              <a:ext uri="{FF2B5EF4-FFF2-40B4-BE49-F238E27FC236}">
                <a16:creationId xmlns="" xmlns:a16="http://schemas.microsoft.com/office/drawing/2014/main" id="{C73D83AA-8294-4624-A73F-E271B65E839E}"/>
              </a:ext>
            </a:extLst>
          </p:cNvPr>
          <p:cNvSpPr>
            <a:spLocks noGrp="1"/>
          </p:cNvSpPr>
          <p:nvPr>
            <p:ph type="sldNum" sz="quarter" idx="12"/>
          </p:nvPr>
        </p:nvSpPr>
        <p:spPr/>
        <p:txBody>
          <a:bodyPr/>
          <a:lstStyle/>
          <a:p>
            <a:fld id="{A65CD1CF-165D-4667-AF8C-10C08E190312}" type="slidenum">
              <a:rPr lang="en-US" altLang="en-US"/>
              <a:pPr/>
              <a:t>8</a:t>
            </a:fld>
            <a:endParaRPr lang="en-US" altLang="en-US"/>
          </a:p>
        </p:txBody>
      </p:sp>
      <p:pic>
        <p:nvPicPr>
          <p:cNvPr id="110595" name="Picture 3">
            <a:extLst>
              <a:ext uri="{FF2B5EF4-FFF2-40B4-BE49-F238E27FC236}">
                <a16:creationId xmlns="" xmlns:a16="http://schemas.microsoft.com/office/drawing/2014/main" id="{EA44917E-43FD-46FE-ACD0-F0756AC58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1"/>
            <a:ext cx="6705600" cy="5561013"/>
          </a:xfrm>
          <a:prstGeom prst="rect">
            <a:avLst/>
          </a:prstGeom>
          <a:noFill/>
          <a:extLst>
            <a:ext uri="{909E8E84-426E-40DD-AFC4-6F175D3DCCD1}">
              <a14:hiddenFill xmlns:a14="http://schemas.microsoft.com/office/drawing/2010/main">
                <a:solidFill>
                  <a:srgbClr val="FFFFFF"/>
                </a:solidFill>
              </a14:hiddenFill>
            </a:ext>
          </a:extLst>
        </p:spPr>
      </p:pic>
      <p:sp>
        <p:nvSpPr>
          <p:cNvPr id="110596" name="Text Box 4">
            <a:extLst>
              <a:ext uri="{FF2B5EF4-FFF2-40B4-BE49-F238E27FC236}">
                <a16:creationId xmlns="" xmlns:a16="http://schemas.microsoft.com/office/drawing/2014/main" id="{E83C5B54-7270-41F5-BA80-FEE77B11642A}"/>
              </a:ext>
            </a:extLst>
          </p:cNvPr>
          <p:cNvSpPr txBox="1">
            <a:spLocks noChangeArrowheads="1"/>
          </p:cNvSpPr>
          <p:nvPr/>
        </p:nvSpPr>
        <p:spPr bwMode="auto">
          <a:xfrm>
            <a:off x="5181601" y="4572000"/>
            <a:ext cx="36036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endParaRPr lang="en-US" altLang="en-US">
              <a:cs typeface="Times New Roman" panose="02020603050405020304" pitchFamily="18" charset="0"/>
            </a:endParaRPr>
          </a:p>
        </p:txBody>
      </p:sp>
      <p:sp>
        <p:nvSpPr>
          <p:cNvPr id="110597" name="Line 5">
            <a:extLst>
              <a:ext uri="{FF2B5EF4-FFF2-40B4-BE49-F238E27FC236}">
                <a16:creationId xmlns="" xmlns:a16="http://schemas.microsoft.com/office/drawing/2014/main" id="{7B7D35ED-1A82-42B7-9FF0-3C2E25F1AAB1}"/>
              </a:ext>
            </a:extLst>
          </p:cNvPr>
          <p:cNvSpPr>
            <a:spLocks noChangeShapeType="1"/>
          </p:cNvSpPr>
          <p:nvPr/>
        </p:nvSpPr>
        <p:spPr bwMode="auto">
          <a:xfrm>
            <a:off x="5214938" y="4811713"/>
            <a:ext cx="304800" cy="0"/>
          </a:xfrm>
          <a:prstGeom prst="line">
            <a:avLst/>
          </a:prstGeom>
          <a:noFill/>
          <a:ln w="38100">
            <a:solidFill>
              <a:srgbClr val="29292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22276E71-FEB5-432F-AE36-25D2A2AF8BBA}"/>
              </a:ext>
            </a:extLst>
          </p:cNvPr>
          <p:cNvSpPr>
            <a:spLocks noGrp="1" noChangeArrowheads="1"/>
          </p:cNvSpPr>
          <p:nvPr>
            <p:ph type="title"/>
          </p:nvPr>
        </p:nvSpPr>
        <p:spPr>
          <a:xfrm>
            <a:off x="2209800" y="609600"/>
            <a:ext cx="7772400" cy="685800"/>
          </a:xfrm>
        </p:spPr>
        <p:txBody>
          <a:bodyPr/>
          <a:lstStyle/>
          <a:p>
            <a:r>
              <a:rPr lang="en-US" altLang="en-US" sz="3600"/>
              <a:t>Truth tables II</a:t>
            </a:r>
          </a:p>
        </p:txBody>
      </p:sp>
      <p:sp>
        <p:nvSpPr>
          <p:cNvPr id="7" name="Slide Number Placeholder 3">
            <a:extLst>
              <a:ext uri="{FF2B5EF4-FFF2-40B4-BE49-F238E27FC236}">
                <a16:creationId xmlns="" xmlns:a16="http://schemas.microsoft.com/office/drawing/2014/main" id="{883B2BC3-CFE1-4E5A-A843-FC18462A482D}"/>
              </a:ext>
            </a:extLst>
          </p:cNvPr>
          <p:cNvSpPr>
            <a:spLocks noGrp="1"/>
          </p:cNvSpPr>
          <p:nvPr>
            <p:ph type="sldNum" sz="quarter" idx="12"/>
          </p:nvPr>
        </p:nvSpPr>
        <p:spPr/>
        <p:txBody>
          <a:bodyPr/>
          <a:lstStyle/>
          <a:p>
            <a:fld id="{733D5808-FD6F-44CD-BCE3-F94D03DEBBF4}" type="slidenum">
              <a:rPr lang="en-US" altLang="en-US"/>
              <a:pPr/>
              <a:t>9</a:t>
            </a:fld>
            <a:endParaRPr lang="en-US" altLang="en-US"/>
          </a:p>
        </p:txBody>
      </p:sp>
      <p:pic>
        <p:nvPicPr>
          <p:cNvPr id="92164" name="Picture 4">
            <a:extLst>
              <a:ext uri="{FF2B5EF4-FFF2-40B4-BE49-F238E27FC236}">
                <a16:creationId xmlns="" xmlns:a16="http://schemas.microsoft.com/office/drawing/2014/main" id="{909C3729-209D-413B-AF5F-EB514099C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1"/>
            <a:ext cx="8382000" cy="1520825"/>
          </a:xfrm>
          <a:prstGeom prst="rect">
            <a:avLst/>
          </a:prstGeom>
          <a:noFill/>
          <a:extLst>
            <a:ext uri="{909E8E84-426E-40DD-AFC4-6F175D3DCCD1}">
              <a14:hiddenFill xmlns:a14="http://schemas.microsoft.com/office/drawing/2010/main">
                <a:solidFill>
                  <a:srgbClr val="FFFFFF"/>
                </a:solidFill>
              </a14:hiddenFill>
            </a:ext>
          </a:extLst>
        </p:spPr>
      </p:pic>
      <p:pic>
        <p:nvPicPr>
          <p:cNvPr id="92165" name="Picture 5">
            <a:extLst>
              <a:ext uri="{FF2B5EF4-FFF2-40B4-BE49-F238E27FC236}">
                <a16:creationId xmlns="" xmlns:a16="http://schemas.microsoft.com/office/drawing/2014/main" id="{B5D0785E-DA66-4DEE-AAC7-A86407DF8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724400"/>
            <a:ext cx="8229600" cy="1493838"/>
          </a:xfrm>
          <a:prstGeom prst="rect">
            <a:avLst/>
          </a:prstGeom>
          <a:noFill/>
          <a:extLst>
            <a:ext uri="{909E8E84-426E-40DD-AFC4-6F175D3DCCD1}">
              <a14:hiddenFill xmlns:a14="http://schemas.microsoft.com/office/drawing/2010/main">
                <a:solidFill>
                  <a:srgbClr val="FFFFFF"/>
                </a:solidFill>
              </a14:hiddenFill>
            </a:ext>
          </a:extLst>
        </p:spPr>
      </p:pic>
      <p:sp>
        <p:nvSpPr>
          <p:cNvPr id="92166" name="Text Box 6">
            <a:extLst>
              <a:ext uri="{FF2B5EF4-FFF2-40B4-BE49-F238E27FC236}">
                <a16:creationId xmlns="" xmlns:a16="http://schemas.microsoft.com/office/drawing/2014/main" id="{0BD1232E-690C-4AF1-871A-224EDD948BDC}"/>
              </a:ext>
            </a:extLst>
          </p:cNvPr>
          <p:cNvSpPr txBox="1">
            <a:spLocks noChangeArrowheads="1"/>
          </p:cNvSpPr>
          <p:nvPr/>
        </p:nvSpPr>
        <p:spPr bwMode="auto">
          <a:xfrm>
            <a:off x="1736726" y="1565275"/>
            <a:ext cx="28036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five logical connectives:</a:t>
            </a:r>
          </a:p>
        </p:txBody>
      </p:sp>
      <p:sp>
        <p:nvSpPr>
          <p:cNvPr id="92167" name="Text Box 7">
            <a:extLst>
              <a:ext uri="{FF2B5EF4-FFF2-40B4-BE49-F238E27FC236}">
                <a16:creationId xmlns="" xmlns:a16="http://schemas.microsoft.com/office/drawing/2014/main" id="{F729A1FD-0B65-4602-A651-25F2544BA571}"/>
              </a:ext>
            </a:extLst>
          </p:cNvPr>
          <p:cNvSpPr txBox="1">
            <a:spLocks noChangeArrowheads="1"/>
          </p:cNvSpPr>
          <p:nvPr/>
        </p:nvSpPr>
        <p:spPr bwMode="auto">
          <a:xfrm>
            <a:off x="1812926" y="4079875"/>
            <a:ext cx="21239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 complex sentence: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TotalTime>
  <Words>1454</Words>
  <Application>Microsoft Office PowerPoint</Application>
  <PresentationFormat>Widescreen</PresentationFormat>
  <Paragraphs>178</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Calibri</vt:lpstr>
      <vt:lpstr>Courier</vt:lpstr>
      <vt:lpstr>Symbol</vt:lpstr>
      <vt:lpstr>Times New Roman</vt:lpstr>
      <vt:lpstr>Trebuchet MS</vt:lpstr>
      <vt:lpstr>Wingdings 3</vt:lpstr>
      <vt:lpstr>Facet</vt:lpstr>
      <vt:lpstr>Discrete Structure</vt:lpstr>
      <vt:lpstr>Propositional logic</vt:lpstr>
      <vt:lpstr>Examples of PL sentences</vt:lpstr>
      <vt:lpstr>Propositional logic (PL)</vt:lpstr>
      <vt:lpstr>A BNF grammar of sentences in propositional logic </vt:lpstr>
      <vt:lpstr>Some terms</vt:lpstr>
      <vt:lpstr>More terms</vt:lpstr>
      <vt:lpstr>Truth tables</vt:lpstr>
      <vt:lpstr>Truth tables II</vt:lpstr>
      <vt:lpstr>Models of complex sentences</vt:lpstr>
      <vt:lpstr>Inference rules</vt:lpstr>
      <vt:lpstr>Sound and complete</vt:lpstr>
      <vt:lpstr>Sound rules of inference</vt:lpstr>
      <vt:lpstr>Proving things</vt:lpstr>
      <vt:lpstr>Horn sentences</vt:lpstr>
      <vt:lpstr>Satisfiability </vt:lpstr>
      <vt:lpstr>Satisfiability </vt:lpstr>
      <vt:lpstr>Propositional logic is a weak language</vt:lpstr>
      <vt:lpstr>Example</vt:lpstr>
      <vt:lpstr>Example II</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dc:title>
  <dc:creator>faiz ul haque zeya</dc:creator>
  <cp:lastModifiedBy>Microsoft account</cp:lastModifiedBy>
  <cp:revision>12</cp:revision>
  <dcterms:created xsi:type="dcterms:W3CDTF">2021-03-03T01:53:18Z</dcterms:created>
  <dcterms:modified xsi:type="dcterms:W3CDTF">2023-02-20T00:48:31Z</dcterms:modified>
</cp:coreProperties>
</file>