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2" r:id="rId18"/>
    <p:sldId id="283" r:id="rId19"/>
    <p:sldId id="284" r:id="rId20"/>
    <p:sldId id="285" r:id="rId21"/>
    <p:sldId id="289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037E-5229-400D-B689-5E112F9E3F7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38718-2F9D-4AAB-99A6-03107C6B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D9FBC-E90F-40BC-AF2F-97546A54DD7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4900" cy="347980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6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CCB747-9E17-4997-AB21-F3DF240E663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355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081C5-5383-4989-A4DA-7DFDC684CC7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470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E7C7D-08CD-46C7-8D6A-0C706215146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712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9C81C-C1E6-47A8-AD38-83193EFD4FE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04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08E20-851E-4D8C-9E6B-E8216DDBDF6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806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3CA13-20B5-4603-AC97-AF594A14E45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408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94038-B1DF-47F7-B97E-D4C7E7DA23A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032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0AD00-68E8-478B-A430-9E515AA0EE8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009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1DCBE0-0480-4E58-A937-3063BE552EC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691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6727C-9CA3-4897-9E85-2ADF0D40E41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01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229EE4-2EAE-46F1-9FE3-5B6FC1AD88B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52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E6AE19-D1AF-40B8-ADD1-95E37AC53B5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05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C6CF6-271A-48CB-B31F-96CB2E7405B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66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0C82A-0573-4EFE-8A3E-6A71FDFE109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453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7A9D9-68D4-478C-949D-EDFF0D27AF6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16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0DF06-9A2F-4147-A94A-AA742F3C9BA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83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E3744B-0B3A-4EE0-AAFB-5E6BA1A85D6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050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4F142-C7B7-4991-B253-9F5DC49B487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97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8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7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27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5896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2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1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8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8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7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31701-2A92-4C7D-9E1A-AD9FCF98425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7AF84F-7576-4D1C-BB26-49CEEEE9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ll-formed_formula" TargetMode="External"/><Relationship Id="rId3" Type="http://schemas.openxmlformats.org/officeDocument/2006/relationships/hyperlink" Target="https://en.wikipedia.org/wiki/Theory_(mathematical_logic)" TargetMode="External"/><Relationship Id="rId7" Type="http://schemas.openxmlformats.org/officeDocument/2006/relationships/hyperlink" Target="https://en.wikipedia.org/wiki/Property_(philosophy)" TargetMode="External"/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rmal_system" TargetMode="External"/><Relationship Id="rId5" Type="http://schemas.openxmlformats.org/officeDocument/2006/relationships/hyperlink" Target="https://en.wikipedia.org/wiki/Consistency#cite_note-1" TargetMode="External"/><Relationship Id="rId4" Type="http://schemas.openxmlformats.org/officeDocument/2006/relationships/hyperlink" Target="https://en.wikipedia.org/wiki/Contradiction" TargetMode="External"/><Relationship Id="rId9" Type="http://schemas.openxmlformats.org/officeDocument/2006/relationships/hyperlink" Target="https://en.wikipedia.org/wiki/Formal_proo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467" y="1254606"/>
            <a:ext cx="7766936" cy="1646302"/>
          </a:xfrm>
        </p:spPr>
        <p:txBody>
          <a:bodyPr/>
          <a:lstStyle/>
          <a:p>
            <a:r>
              <a:rPr lang="en-US" dirty="0"/>
              <a:t>Discrete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5893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Prof Engr. </a:t>
            </a:r>
            <a:r>
              <a:rPr lang="en-US" sz="3200" dirty="0" err="1"/>
              <a:t>Faiz</a:t>
            </a:r>
            <a:r>
              <a:rPr lang="en-US" sz="3200" dirty="0"/>
              <a:t> </a:t>
            </a:r>
            <a:r>
              <a:rPr lang="en-US" sz="3200" dirty="0" err="1"/>
              <a:t>ul</a:t>
            </a:r>
            <a:r>
              <a:rPr lang="en-US" sz="3200" dirty="0"/>
              <a:t> </a:t>
            </a:r>
            <a:r>
              <a:rPr lang="en-US" sz="3200" dirty="0" err="1"/>
              <a:t>haque</a:t>
            </a:r>
            <a:r>
              <a:rPr lang="en-US" sz="3200" dirty="0"/>
              <a:t> Zeya </a:t>
            </a:r>
          </a:p>
          <a:p>
            <a:pPr algn="ctr"/>
            <a:r>
              <a:rPr lang="en-US" sz="3200" dirty="0"/>
              <a:t>Lecture week 2 First order logic</a:t>
            </a:r>
          </a:p>
        </p:txBody>
      </p:sp>
    </p:spTree>
    <p:extLst>
      <p:ext uri="{BB962C8B-B14F-4D97-AF65-F5344CB8AC3E}">
        <p14:creationId xmlns:p14="http://schemas.microsoft.com/office/powerpoint/2010/main" val="62215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Quantifier Scope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Switching the order of universal quantifiers </a:t>
            </a:r>
            <a:r>
              <a:rPr lang="en-US" altLang="en-US" i="1"/>
              <a:t>does not</a:t>
            </a:r>
            <a:r>
              <a:rPr lang="en-US" altLang="en-US"/>
              <a:t> change the meaning: </a:t>
            </a:r>
          </a:p>
          <a:p>
            <a:pPr lvl="1"/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y)P(x,y)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y)(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 P(x,y)</a:t>
            </a:r>
          </a:p>
          <a:p>
            <a:r>
              <a:rPr lang="en-US" altLang="en-US"/>
              <a:t>Similarly, you can switch the order of existential quantifiers:</a:t>
            </a:r>
          </a:p>
          <a:p>
            <a:pPr lvl="1"/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y)P(x,y)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y)(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 P(x,y) </a:t>
            </a:r>
          </a:p>
          <a:p>
            <a:r>
              <a:rPr lang="en-US" altLang="en-US"/>
              <a:t>Switching the order of universals and existentials </a:t>
            </a:r>
            <a:r>
              <a:rPr lang="en-US" altLang="en-US" i="1"/>
              <a:t>does</a:t>
            </a:r>
            <a:r>
              <a:rPr lang="en-US" altLang="en-US"/>
              <a:t> change meaning: </a:t>
            </a:r>
          </a:p>
          <a:p>
            <a:pPr lvl="1"/>
            <a:r>
              <a:rPr lang="en-US" altLang="en-US"/>
              <a:t>Everyone likes someone: 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y) likes(x,y) </a:t>
            </a:r>
          </a:p>
          <a:p>
            <a:pPr lvl="1"/>
            <a:r>
              <a:rPr lang="en-US" altLang="en-US"/>
              <a:t>Someone is liked by everyone: 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y)(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 likes(x,y)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09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Connections between All and Exists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2819400" y="1905000"/>
            <a:ext cx="6781800" cy="4114800"/>
          </a:xfrm>
        </p:spPr>
        <p:txBody>
          <a:bodyPr/>
          <a:lstStyle/>
          <a:p>
            <a:pPr marL="63500" indent="-63500">
              <a:buNone/>
            </a:pPr>
            <a:r>
              <a:rPr lang="en-US" altLang="en-US"/>
              <a:t>We can relate sentences involving 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 and 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 using De Morgan’s laws:</a:t>
            </a:r>
          </a:p>
          <a:p>
            <a:pPr lvl="2">
              <a:buFontTx/>
              <a:buNone/>
            </a:pPr>
            <a:r>
              <a:rPr lang="en-US" altLang="en-US" sz="2800"/>
              <a:t>(</a:t>
            </a:r>
            <a:r>
              <a:rPr lang="en-US" altLang="en-US" sz="2800">
                <a:sym typeface="Symbol" panose="05050102010706020507" pitchFamily="18" charset="2"/>
              </a:rPr>
              <a:t></a:t>
            </a:r>
            <a:r>
              <a:rPr lang="en-US" altLang="en-US" sz="2800"/>
              <a:t>x)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P(x) </a:t>
            </a:r>
            <a:r>
              <a:rPr lang="en-US" altLang="en-US" sz="2800">
                <a:cs typeface="Times New Roman" panose="02020603050405020304" pitchFamily="18" charset="0"/>
              </a:rPr>
              <a:t>↔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(</a:t>
            </a:r>
            <a:r>
              <a:rPr lang="en-US" altLang="en-US" sz="2800">
                <a:sym typeface="Symbol" panose="05050102010706020507" pitchFamily="18" charset="2"/>
              </a:rPr>
              <a:t></a:t>
            </a:r>
            <a:r>
              <a:rPr lang="en-US" altLang="en-US" sz="2800"/>
              <a:t>x) P(x)</a:t>
            </a:r>
          </a:p>
          <a:p>
            <a:pPr lvl="2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(</a:t>
            </a:r>
            <a:r>
              <a:rPr lang="en-US" altLang="en-US" sz="2800">
                <a:sym typeface="Symbol" panose="05050102010706020507" pitchFamily="18" charset="2"/>
              </a:rPr>
              <a:t></a:t>
            </a:r>
            <a:r>
              <a:rPr lang="en-US" altLang="en-US" sz="2800"/>
              <a:t>x) P </a:t>
            </a:r>
            <a:r>
              <a:rPr lang="en-US" altLang="en-US" sz="2800">
                <a:cs typeface="Times New Roman" panose="02020603050405020304" pitchFamily="18" charset="0"/>
              </a:rPr>
              <a:t>↔</a:t>
            </a:r>
            <a:r>
              <a:rPr lang="en-US" altLang="en-US" sz="2800"/>
              <a:t> (</a:t>
            </a:r>
            <a:r>
              <a:rPr lang="en-US" altLang="en-US" sz="2800">
                <a:sym typeface="Symbol" panose="05050102010706020507" pitchFamily="18" charset="2"/>
              </a:rPr>
              <a:t></a:t>
            </a:r>
            <a:r>
              <a:rPr lang="en-US" altLang="en-US" sz="2800"/>
              <a:t>x)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P(x)</a:t>
            </a:r>
          </a:p>
          <a:p>
            <a:pPr lvl="2">
              <a:buFontTx/>
              <a:buNone/>
            </a:pPr>
            <a:r>
              <a:rPr lang="en-US" altLang="en-US" sz="2800"/>
              <a:t>(</a:t>
            </a:r>
            <a:r>
              <a:rPr lang="en-US" altLang="en-US" sz="2800">
                <a:sym typeface="Symbol" panose="05050102010706020507" pitchFamily="18" charset="2"/>
              </a:rPr>
              <a:t></a:t>
            </a:r>
            <a:r>
              <a:rPr lang="en-US" altLang="en-US" sz="2800"/>
              <a:t>x) P(x) </a:t>
            </a:r>
            <a:r>
              <a:rPr lang="en-US" altLang="en-US" sz="2800">
                <a:cs typeface="Times New Roman" panose="02020603050405020304" pitchFamily="18" charset="0"/>
              </a:rPr>
              <a:t>↔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 (</a:t>
            </a:r>
            <a:r>
              <a:rPr lang="en-US" altLang="en-US" sz="2800">
                <a:sym typeface="Symbol" panose="05050102010706020507" pitchFamily="18" charset="2"/>
              </a:rPr>
              <a:t></a:t>
            </a:r>
            <a:r>
              <a:rPr lang="en-US" altLang="en-US" sz="2800"/>
              <a:t>x)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P(x)</a:t>
            </a:r>
          </a:p>
          <a:p>
            <a:pPr lvl="2">
              <a:buFontTx/>
              <a:buNone/>
            </a:pPr>
            <a:r>
              <a:rPr lang="en-US" altLang="en-US" sz="2800"/>
              <a:t>(</a:t>
            </a:r>
            <a:r>
              <a:rPr lang="en-US" altLang="en-US" sz="2800">
                <a:sym typeface="Symbol" panose="05050102010706020507" pitchFamily="18" charset="2"/>
              </a:rPr>
              <a:t></a:t>
            </a:r>
            <a:r>
              <a:rPr lang="en-US" altLang="en-US" sz="2800"/>
              <a:t>x) P(x) </a:t>
            </a:r>
            <a:r>
              <a:rPr lang="en-US" altLang="en-US" sz="2800">
                <a:cs typeface="Times New Roman" panose="02020603050405020304" pitchFamily="18" charset="0"/>
              </a:rPr>
              <a:t>↔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(</a:t>
            </a:r>
            <a:r>
              <a:rPr lang="en-US" altLang="en-US" sz="2800">
                <a:sym typeface="Symbol" panose="05050102010706020507" pitchFamily="18" charset="2"/>
              </a:rPr>
              <a:t></a:t>
            </a:r>
            <a:r>
              <a:rPr lang="en-US" altLang="en-US" sz="2800"/>
              <a:t>x)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P(x)</a:t>
            </a:r>
            <a:endParaRPr lang="en-US" altLang="en-US"/>
          </a:p>
          <a:p>
            <a:pPr marL="63500" indent="-635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92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Quantified inference rules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Universal instantiation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x P(x)  P(A)</a:t>
            </a:r>
          </a:p>
          <a:p>
            <a:r>
              <a:rPr lang="en-US" altLang="en-US">
                <a:sym typeface="Symbol" panose="05050102010706020507" pitchFamily="18" charset="2"/>
              </a:rPr>
              <a:t>Universal generalization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P(A)  P(B) …  x P(x)</a:t>
            </a:r>
          </a:p>
          <a:p>
            <a:r>
              <a:rPr lang="en-US" altLang="en-US">
                <a:sym typeface="Symbol" panose="05050102010706020507" pitchFamily="18" charset="2"/>
              </a:rPr>
              <a:t>Existential instantiation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x P(x) P(F)     		 </a:t>
            </a:r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skolem constant F</a:t>
            </a:r>
          </a:p>
          <a:p>
            <a:r>
              <a:rPr lang="en-US" altLang="en-US">
                <a:sym typeface="Symbol" panose="05050102010706020507" pitchFamily="18" charset="2"/>
              </a:rPr>
              <a:t>Existential generalization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P(A)  x P(x)</a:t>
            </a:r>
          </a:p>
        </p:txBody>
      </p:sp>
    </p:spTree>
    <p:extLst>
      <p:ext uri="{BB962C8B-B14F-4D97-AF65-F5344CB8AC3E}">
        <p14:creationId xmlns:p14="http://schemas.microsoft.com/office/powerpoint/2010/main" val="1737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Universal instantiation</a:t>
            </a:r>
            <a:br>
              <a:rPr lang="en-US" altLang="en-US" sz="3600"/>
            </a:br>
            <a:r>
              <a:rPr lang="en-US" altLang="en-US" sz="3600"/>
              <a:t>(a.k.a. universal elimination)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 P(x) is true, then P(C) is true, where C is </a:t>
            </a:r>
            <a:r>
              <a:rPr lang="en-US" altLang="en-US" i="1"/>
              <a:t>any</a:t>
            </a:r>
            <a:r>
              <a:rPr lang="en-US" altLang="en-US"/>
              <a:t> constant in the domain of x</a:t>
            </a:r>
          </a:p>
          <a:p>
            <a:r>
              <a:rPr lang="en-US" altLang="en-US"/>
              <a:t>Example: </a:t>
            </a:r>
          </a:p>
          <a:p>
            <a:pPr lvl="1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 eats(Ziggy, x)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eats(Ziggy, IceCream)</a:t>
            </a:r>
          </a:p>
          <a:p>
            <a:r>
              <a:rPr lang="en-US" altLang="en-US"/>
              <a:t>The variable symbol can be replaced by any ground term, i.e., any constant symbol or function symbol applied to ground terms only</a:t>
            </a:r>
          </a:p>
        </p:txBody>
      </p:sp>
    </p:spTree>
    <p:extLst>
      <p:ext uri="{BB962C8B-B14F-4D97-AF65-F5344CB8AC3E}">
        <p14:creationId xmlns:p14="http://schemas.microsoft.com/office/powerpoint/2010/main" val="103652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Existential instantiation</a:t>
            </a:r>
            <a:br>
              <a:rPr lang="en-US" altLang="en-US" sz="3600"/>
            </a:br>
            <a:r>
              <a:rPr lang="en-US" altLang="en-US" sz="3600"/>
              <a:t>(a.k.a. existential elimination)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>
            <a:normAutofit/>
          </a:bodyPr>
          <a:lstStyle/>
          <a:p>
            <a:r>
              <a:rPr lang="en-US" altLang="en-US"/>
              <a:t>From 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 P(x) infer P(c)</a:t>
            </a:r>
          </a:p>
          <a:p>
            <a:r>
              <a:rPr lang="en-US" altLang="en-US"/>
              <a:t>Example:</a:t>
            </a:r>
          </a:p>
          <a:p>
            <a:pPr lvl="1"/>
            <a:r>
              <a:rPr lang="en-US" altLang="en-US"/>
              <a:t> 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 eats(Ziggy, x)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eats(Ziggy, Stuff)</a:t>
            </a:r>
          </a:p>
          <a:p>
            <a:r>
              <a:rPr lang="en-US" altLang="en-US"/>
              <a:t>Note that the variable is replaced by a </a:t>
            </a:r>
            <a:r>
              <a:rPr lang="en-US" altLang="en-US" b="1">
                <a:solidFill>
                  <a:schemeClr val="accent2"/>
                </a:solidFill>
              </a:rPr>
              <a:t>brand-new constant</a:t>
            </a:r>
            <a:r>
              <a:rPr lang="en-US" altLang="en-US"/>
              <a:t> not occurring in this or any other sentence in the KB</a:t>
            </a:r>
          </a:p>
          <a:p>
            <a:r>
              <a:rPr lang="en-US" altLang="en-US"/>
              <a:t>Also known as skolemization; constant is a </a:t>
            </a:r>
            <a:r>
              <a:rPr lang="en-US" altLang="en-US" b="1">
                <a:solidFill>
                  <a:schemeClr val="accent2"/>
                </a:solidFill>
              </a:rPr>
              <a:t>skolem constant</a:t>
            </a:r>
          </a:p>
          <a:p>
            <a:r>
              <a:rPr lang="en-US" altLang="en-US"/>
              <a:t>In other words, we don’t want to accidentally draw other inferences about it by introducing the constant </a:t>
            </a:r>
          </a:p>
          <a:p>
            <a:r>
              <a:rPr lang="en-US" altLang="en-US"/>
              <a:t>Convenient to use this to reason about the unknown object, rather than constantly manipulating the existential quantifier</a:t>
            </a:r>
          </a:p>
        </p:txBody>
      </p:sp>
    </p:spTree>
    <p:extLst>
      <p:ext uri="{BB962C8B-B14F-4D97-AF65-F5344CB8AC3E}">
        <p14:creationId xmlns:p14="http://schemas.microsoft.com/office/powerpoint/2010/main" val="383585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Existential generalization</a:t>
            </a:r>
            <a:br>
              <a:rPr lang="en-US" altLang="en-US" sz="3600"/>
            </a:br>
            <a:r>
              <a:rPr lang="en-US" altLang="en-US" sz="3600"/>
              <a:t>(a.k.a. existential introduction)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P(c) is true, then 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 P(x) is inferred. </a:t>
            </a:r>
          </a:p>
          <a:p>
            <a:r>
              <a:rPr lang="en-US" altLang="en-US"/>
              <a:t>Example</a:t>
            </a:r>
          </a:p>
          <a:p>
            <a:pPr lvl="1">
              <a:buFontTx/>
              <a:buNone/>
            </a:pPr>
            <a:r>
              <a:rPr lang="en-US" altLang="en-US"/>
              <a:t>eats(Ziggy, IceCream)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 eats(Ziggy, x)</a:t>
            </a:r>
          </a:p>
          <a:p>
            <a:r>
              <a:rPr lang="en-US" altLang="en-US"/>
              <a:t>All instances of the given constant symbol are replaced by the new variable symbol</a:t>
            </a:r>
          </a:p>
          <a:p>
            <a:r>
              <a:rPr lang="en-US" altLang="en-US"/>
              <a:t>Note that the variable symbol cannot already exist anywhere in the expression</a:t>
            </a:r>
          </a:p>
        </p:txBody>
      </p:sp>
    </p:spTree>
    <p:extLst>
      <p:ext uri="{BB962C8B-B14F-4D97-AF65-F5344CB8AC3E}">
        <p14:creationId xmlns:p14="http://schemas.microsoft.com/office/powerpoint/2010/main" val="403547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Translating English to FOL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2954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Every gardener likes the sun.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gardener(x)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likes(</a:t>
            </a:r>
            <a:r>
              <a:rPr lang="en-US" altLang="en-US" sz="1800" dirty="0" err="1"/>
              <a:t>x,Sun</a:t>
            </a:r>
            <a:r>
              <a:rPr lang="en-US" altLang="en-US" sz="1800" dirty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You can fool some of the people all of the time.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</a:t>
            </a:r>
            <a:r>
              <a:rPr lang="en-US" altLang="en-US" sz="1800" dirty="0"/>
              <a:t>x </a:t>
            </a: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t  person(x)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time(t)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can-fool(</a:t>
            </a:r>
            <a:r>
              <a:rPr lang="en-US" altLang="en-US" sz="1800" dirty="0" err="1"/>
              <a:t>x,t</a:t>
            </a:r>
            <a:r>
              <a:rPr lang="en-US" altLang="en-US" sz="18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You can fool all of the people some of the time.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</a:t>
            </a:r>
            <a:r>
              <a:rPr lang="en-US" altLang="en-US" sz="1800" dirty="0">
                <a:sym typeface="Symbol" panose="05050102010706020507" pitchFamily="18" charset="2"/>
              </a:rPr>
              <a:t></a:t>
            </a:r>
            <a:r>
              <a:rPr lang="en-US" altLang="en-US" sz="1800" dirty="0"/>
              <a:t>t (person(x)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time(t)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can-fool(</a:t>
            </a:r>
            <a:r>
              <a:rPr lang="en-US" altLang="en-US" sz="1800" dirty="0" err="1"/>
              <a:t>x,t</a:t>
            </a:r>
            <a:r>
              <a:rPr lang="en-US" altLang="en-US" sz="1800" dirty="0"/>
              <a:t>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(person(x) </a:t>
            </a:r>
            <a:r>
              <a:rPr lang="en-US" altLang="en-US" sz="1800" dirty="0">
                <a:sym typeface="Symbol" panose="05050102010706020507" pitchFamily="18" charset="2"/>
              </a:rPr>
              <a:t> </a:t>
            </a:r>
            <a:r>
              <a:rPr lang="en-US" altLang="en-US" sz="1800" dirty="0"/>
              <a:t>t (time(t)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can-fool(</a:t>
            </a:r>
            <a:r>
              <a:rPr lang="en-US" altLang="en-US" sz="1800" dirty="0" err="1"/>
              <a:t>x,t</a:t>
            </a:r>
            <a:r>
              <a:rPr lang="en-US" altLang="en-US" sz="1800" dirty="0"/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All purple mushrooms are poisonous</a:t>
            </a:r>
            <a:r>
              <a:rPr lang="en-US" altLang="en-US" sz="1800" dirty="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(mushroom(x)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purple(x))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poisonous(x)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No purple mushroom is poisonous.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</a:t>
            </a:r>
            <a:r>
              <a:rPr lang="en-US" altLang="en-US" sz="1800" dirty="0"/>
              <a:t>x purple(x)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mushroom(x)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poisonous(x)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 (mushroom(x)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purple(x))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poisonous(x)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There are exactly two purple mushrooms</a:t>
            </a:r>
            <a:r>
              <a:rPr lang="en-US" altLang="en-US" sz="1800" dirty="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</a:t>
            </a:r>
            <a:r>
              <a:rPr lang="en-US" altLang="en-US" sz="1800" dirty="0"/>
              <a:t>x </a:t>
            </a:r>
            <a:r>
              <a:rPr lang="en-US" altLang="en-US" sz="1800" dirty="0">
                <a:sym typeface="Symbol" panose="05050102010706020507" pitchFamily="18" charset="2"/>
              </a:rPr>
              <a:t></a:t>
            </a:r>
            <a:r>
              <a:rPr lang="en-US" altLang="en-US" sz="1800" dirty="0"/>
              <a:t>y mushroom(x)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mushroom(y)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purple(y) ^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(x=y) </a:t>
            </a:r>
            <a:r>
              <a:rPr lang="en-US" altLang="en-US" sz="1800" dirty="0">
                <a:sym typeface="Symbol" panose="05050102010706020507" pitchFamily="18" charset="2"/>
              </a:rPr>
              <a:t> </a:t>
            </a:r>
            <a:r>
              <a:rPr lang="en-US" altLang="en-US" sz="1800" dirty="0"/>
              <a:t>z (mushroom(z)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purple(z))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((x=z)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(y=z))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Clinton is not tall.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tall(Clinton)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7696200" y="2667000"/>
            <a:ext cx="11664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Equivalent</a:t>
            </a: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 flipH="1" flipV="1">
            <a:off x="6858000" y="28194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H="1">
            <a:off x="6858000" y="29718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8153400" y="4114800"/>
            <a:ext cx="11664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Equivalent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 flipV="1">
            <a:off x="7315200" y="4267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 flipH="1">
            <a:off x="7315200" y="44196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3" grpId="0" animBg="1"/>
      <p:bldP spid="119814" grpId="0" animBg="1"/>
      <p:bldP spid="119815" grpId="0"/>
      <p:bldP spid="119816" grpId="0" animBg="1"/>
      <p:bldP spid="1198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altLang="en-US" sz="3200"/>
              <a:t>Example: A simple genealogy KB by FOL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914400"/>
            <a:ext cx="8382000" cy="571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b="1"/>
              <a:t>Build a small genealogy knowledge base using FOL that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contains facts of immediate family relations (spouses, parents, etc.)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contains definitions of more complex relations (ancestors, relatives)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is able to answer queries about relationships between people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Predicates: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parent(x, y), child(x, y), father(x, y), daughter(x, y), etc.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spouse(x, y), husband(x, y), wife(x,y)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ancestor(x, y), descendant(x, y)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male(x), female(y)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relative(x, y)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Facts: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husband(Joe, Mary), son(Fred, Joe)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spouse(John, Nancy), male(John), son(Mark, Nancy)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father(Jack, Nancy), daughter(Linda, Jack)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daughter(Liz, Linda)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74915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381000"/>
            <a:ext cx="8458200" cy="6477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/>
              <a:t>Rules for genealogical relations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parent(x, 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child (y, 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father(x, 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parent(x, y)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male(x) (similarly for mother(x, y))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daughter(x, 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child(x, y)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female(x) (similarly for son(x, y))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husband(x, 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spouse(x, y)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male(x) (similarly for wife(x, y))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spouse(x, 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spouse(y, x)  (</a:t>
            </a:r>
            <a:r>
              <a:rPr lang="en-US" altLang="en-US" b="1"/>
              <a:t>spouse relation is symmetric</a:t>
            </a:r>
            <a:r>
              <a:rPr lang="en-US" altLang="en-US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parent(x, y)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ancestor(x, y)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z) parent(x, z)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ancestor(z, y)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ancestor(x, y)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descendant(x, 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ancestor(y, x)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z) ancestor(z, x)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ancestor(z, y)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relative(x, y)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          (related by common ancestry)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spouse(x, y)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relative(x, y) (related by marriage)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z) relative(z, x)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relative(z, y)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relative(x, y) (</a:t>
            </a:r>
            <a:r>
              <a:rPr lang="en-US" altLang="en-US" b="1"/>
              <a:t>transitive</a:t>
            </a:r>
            <a:r>
              <a:rPr lang="en-US" altLang="en-US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x,y) relative(x, y) </a:t>
            </a:r>
            <a:r>
              <a:rPr lang="en-US" altLang="en-US">
                <a:cs typeface="Times New Roman" panose="02020603050405020304" pitchFamily="18" charset="0"/>
              </a:rPr>
              <a:t>↔</a:t>
            </a:r>
            <a:r>
              <a:rPr lang="en-US" altLang="en-US"/>
              <a:t> relative(y, x) </a:t>
            </a:r>
            <a:r>
              <a:rPr lang="en-US" altLang="en-US" b="1"/>
              <a:t>(symmetric</a:t>
            </a:r>
            <a:r>
              <a:rPr lang="en-US" altLang="en-US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Queries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ancestor(Jack, Fred)   /* the answer is yes */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relative(Liz, Joe)        /* the answer is yes */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relative(Nancy,  Matthew)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          /* no answer in general, no if under closed world assumption */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z) ancestor(z, Fred)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ancestor(z, Liz)</a:t>
            </a:r>
          </a:p>
        </p:txBody>
      </p:sp>
    </p:spTree>
    <p:extLst>
      <p:ext uri="{BB962C8B-B14F-4D97-AF65-F5344CB8AC3E}">
        <p14:creationId xmlns:p14="http://schemas.microsoft.com/office/powerpoint/2010/main" val="3501955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Higher-order logic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295400"/>
            <a:ext cx="77724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FOL only allows to quantify over variables, and variables can only range over objects. </a:t>
            </a:r>
            <a:endParaRPr lang="en-US" altLang="en-US" b="1"/>
          </a:p>
          <a:p>
            <a:pPr>
              <a:lnSpc>
                <a:spcPct val="90000"/>
              </a:lnSpc>
            </a:pPr>
            <a:r>
              <a:rPr lang="en-US" altLang="en-US"/>
              <a:t>HOL allows us to quantify over relations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Example: (quantify over functions)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200"/>
              <a:t>“two functions are equal iff they produce the same value for all arguments”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sz="2200"/>
              <a:t>f 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sz="2200"/>
              <a:t>g (f = g) </a:t>
            </a:r>
            <a:r>
              <a:rPr lang="en-US" altLang="en-US" sz="2200">
                <a:sym typeface="Symbol" panose="05050102010706020507" pitchFamily="18" charset="2"/>
              </a:rPr>
              <a:t></a:t>
            </a:r>
            <a:r>
              <a:rPr lang="en-US" altLang="en-US" sz="2200"/>
              <a:t> 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sz="2200"/>
              <a:t>x f(x) = g(x))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Example: (quantify over predicates)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sz="2200"/>
              <a:t>r transitive( r ) </a:t>
            </a:r>
            <a:r>
              <a:rPr lang="en-US" altLang="en-US" sz="2200">
                <a:sym typeface="Symbol" panose="05050102010706020507" pitchFamily="18" charset="2"/>
              </a:rPr>
              <a:t></a:t>
            </a:r>
            <a:r>
              <a:rPr lang="en-US" altLang="en-US" sz="2200"/>
              <a:t> 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sz="2200"/>
              <a:t>xyz) r(x,y) </a:t>
            </a:r>
            <a:r>
              <a:rPr lang="en-US" altLang="en-US" sz="2200">
                <a:sym typeface="Symbol" panose="05050102010706020507" pitchFamily="18" charset="2"/>
              </a:rPr>
              <a:t></a:t>
            </a:r>
            <a:r>
              <a:rPr lang="en-US" altLang="en-US" sz="2200"/>
              <a:t> r(y,z) </a:t>
            </a:r>
            <a:r>
              <a:rPr lang="en-US" altLang="en-US" sz="2200">
                <a:sym typeface="Symbol" panose="05050102010706020507" pitchFamily="18" charset="2"/>
              </a:rPr>
              <a:t></a:t>
            </a:r>
            <a:r>
              <a:rPr lang="en-US" altLang="en-US" sz="2200"/>
              <a:t> r(x,z)) 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More expressive, but </a:t>
            </a:r>
            <a:r>
              <a:rPr lang="en-US" altLang="en-US" b="1"/>
              <a:t>undecidable</a:t>
            </a:r>
            <a:r>
              <a:rPr lang="en-US" altLang="en-US"/>
              <a:t>. </a:t>
            </a:r>
            <a:r>
              <a:rPr lang="en-US" altLang="en-US" sz="2000"/>
              <a:t>(there isn’t an effective algorithm to decide whether all sentences are valid)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First-order logic is decidable only when it uses predicates with only one argument.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01177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7772400" cy="2743200"/>
          </a:xfrm>
        </p:spPr>
        <p:txBody>
          <a:bodyPr anchor="ctr"/>
          <a:lstStyle/>
          <a:p>
            <a:r>
              <a:rPr lang="en-US" altLang="en-US" sz="7200">
                <a:effectLst>
                  <a:outerShdw blurRad="38100" dist="38100" dir="2700000" algn="tl">
                    <a:srgbClr val="C0C0C0"/>
                  </a:outerShdw>
                </a:effectLst>
              </a:rPr>
              <a:t>First-Order Logic</a:t>
            </a:r>
            <a:endParaRPr lang="en-US" altLang="en-US" sz="4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991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Situation calculus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altLang="en-US" sz="1800"/>
              <a:t>A </a:t>
            </a:r>
            <a:r>
              <a:rPr lang="en-US" altLang="en-US" sz="1800" b="1">
                <a:solidFill>
                  <a:schemeClr val="accent2"/>
                </a:solidFill>
              </a:rPr>
              <a:t>situation</a:t>
            </a:r>
            <a:r>
              <a:rPr lang="en-US" altLang="en-US" sz="1800"/>
              <a:t> is a snapshot of the world at an interval of time during which nothing changes </a:t>
            </a:r>
          </a:p>
          <a:p>
            <a:r>
              <a:rPr lang="en-US" altLang="en-US" sz="1800"/>
              <a:t>Every true or false statement is made with respect to a particular situation. </a:t>
            </a:r>
          </a:p>
          <a:p>
            <a:pPr lvl="1"/>
            <a:r>
              <a:rPr lang="en-US" altLang="en-US" sz="1600"/>
              <a:t>Add </a:t>
            </a:r>
            <a:r>
              <a:rPr lang="en-US" altLang="en-US" sz="1600" b="1">
                <a:solidFill>
                  <a:schemeClr val="accent2"/>
                </a:solidFill>
              </a:rPr>
              <a:t>situation variables</a:t>
            </a:r>
            <a:r>
              <a:rPr lang="en-US" altLang="en-US" sz="1600"/>
              <a:t> to every predicate.</a:t>
            </a:r>
          </a:p>
          <a:p>
            <a:pPr lvl="1"/>
            <a:r>
              <a:rPr lang="en-US" altLang="en-US" sz="1600"/>
              <a:t>at(Agent,1,1) </a:t>
            </a:r>
            <a:r>
              <a:rPr lang="en-US" altLang="en-US" sz="1600">
                <a:cs typeface="Times New Roman" panose="02020603050405020304" pitchFamily="18" charset="0"/>
                <a:sym typeface="Webdings" panose="05030102010509060703" pitchFamily="18" charset="2"/>
              </a:rPr>
              <a:t>becomes</a:t>
            </a:r>
            <a:r>
              <a:rPr lang="en-US" altLang="en-US" sz="1600"/>
              <a:t> at(Agent,1,1,s0): at(Agent,1,1) is true in situation (i.e., state) s0.</a:t>
            </a:r>
          </a:p>
          <a:p>
            <a:pPr lvl="1"/>
            <a:r>
              <a:rPr lang="en-US" altLang="en-US" sz="1600"/>
              <a:t>Alternatively, add a special 2</a:t>
            </a:r>
            <a:r>
              <a:rPr lang="en-US" altLang="en-US" sz="1600" baseline="30000"/>
              <a:t>nd</a:t>
            </a:r>
            <a:r>
              <a:rPr lang="en-US" altLang="en-US" sz="1600"/>
              <a:t>-order predicate, </a:t>
            </a:r>
            <a:r>
              <a:rPr lang="en-US" altLang="en-US" sz="1600" b="1">
                <a:solidFill>
                  <a:schemeClr val="accent2"/>
                </a:solidFill>
              </a:rPr>
              <a:t>holds(f,s),</a:t>
            </a:r>
            <a:r>
              <a:rPr lang="en-US" altLang="en-US" sz="1600"/>
              <a:t> that means “f is true in situation s.” E.g., holds(at(Agent,1,1),s0) </a:t>
            </a:r>
          </a:p>
          <a:p>
            <a:r>
              <a:rPr lang="en-US" altLang="en-US" sz="1800"/>
              <a:t>Add a new function, </a:t>
            </a:r>
            <a:r>
              <a:rPr lang="en-US" altLang="en-US" sz="1800" b="1">
                <a:solidFill>
                  <a:schemeClr val="accent2"/>
                </a:solidFill>
              </a:rPr>
              <a:t>result(a,s),</a:t>
            </a:r>
            <a:r>
              <a:rPr lang="en-US" altLang="en-US" sz="1800"/>
              <a:t> that maps a situation s into a new situation as a result of performing action a. For example, result(forward, s) is a function that returns the successor state (situation) to s </a:t>
            </a:r>
          </a:p>
          <a:p>
            <a:r>
              <a:rPr lang="en-US" altLang="en-US" sz="1800"/>
              <a:t>Example: The action agent-walks-to-location-y could be represented by</a:t>
            </a:r>
          </a:p>
          <a:p>
            <a:pPr lvl="1"/>
            <a:r>
              <a:rPr lang="en-US" altLang="en-US" sz="1600"/>
              <a:t>(</a:t>
            </a:r>
            <a:r>
              <a:rPr lang="en-US" altLang="en-US" sz="1600">
                <a:sym typeface="Symbol" panose="05050102010706020507" pitchFamily="18" charset="2"/>
              </a:rPr>
              <a:t></a:t>
            </a:r>
            <a:r>
              <a:rPr lang="en-US" altLang="en-US" sz="1600"/>
              <a:t>x)(</a:t>
            </a:r>
            <a:r>
              <a:rPr lang="en-US" altLang="en-US" sz="1600">
                <a:sym typeface="Symbol" panose="05050102010706020507" pitchFamily="18" charset="2"/>
              </a:rPr>
              <a:t></a:t>
            </a:r>
            <a:r>
              <a:rPr lang="en-US" altLang="en-US" sz="1600"/>
              <a:t>y)(</a:t>
            </a:r>
            <a:r>
              <a:rPr lang="en-US" altLang="en-US" sz="1600">
                <a:sym typeface="Symbol" panose="05050102010706020507" pitchFamily="18" charset="2"/>
              </a:rPr>
              <a:t></a:t>
            </a:r>
            <a:r>
              <a:rPr lang="en-US" altLang="en-US" sz="1600"/>
              <a:t>s) (at(Agent,x,s) </a:t>
            </a:r>
            <a:r>
              <a:rPr lang="en-US" altLang="en-US" sz="1600">
                <a:sym typeface="Symbol" panose="05050102010706020507" pitchFamily="18" charset="2"/>
              </a:rPr>
              <a:t> </a:t>
            </a:r>
            <a:r>
              <a:rPr lang="en-US" altLang="en-US" sz="1600"/>
              <a:t>onbox(s)) </a:t>
            </a:r>
            <a:r>
              <a:rPr lang="en-US" altLang="en-US" sz="1600">
                <a:sym typeface="Symbol" panose="05050102010706020507" pitchFamily="18" charset="2"/>
              </a:rPr>
              <a:t></a:t>
            </a:r>
            <a:r>
              <a:rPr lang="en-US" altLang="en-US" sz="1600"/>
              <a:t> at(Agent,y,result(walk(y),s)) </a:t>
            </a:r>
          </a:p>
        </p:txBody>
      </p:sp>
    </p:spTree>
    <p:extLst>
      <p:ext uri="{BB962C8B-B14F-4D97-AF65-F5344CB8AC3E}">
        <p14:creationId xmlns:p14="http://schemas.microsoft.com/office/powerpoint/2010/main" val="1947868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B10E-BA8A-D602-5389-B34A1F43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FB60-D810-E4BC-9AE6-42C6A73C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COMPUTABLE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There is 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Algorithm"/>
              </a:rPr>
              <a:t>algorithm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such that the set of input numbers for which the algorithm halts is exactly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CONSISTENCY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consistent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Theory (mathematical logic)"/>
              </a:rPr>
              <a:t>theory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one that does not lead to a logical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Contradiction"/>
              </a:rPr>
              <a:t>contradiction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/>
              </a:rPr>
              <a:t>[1]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COMPLETENESS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Formal system"/>
              </a:rPr>
              <a:t>formal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called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complete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 respect to a particular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Property (philosophy)"/>
              </a:rPr>
              <a:t>property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if every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Well-formed formula"/>
              </a:rPr>
              <a:t>formula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having the property can be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Formal proof"/>
              </a:rPr>
              <a:t>derived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using that system,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8325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8C9C-67C7-6F3C-6305-85194B5E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GODEL’S INCOMPLETENESS THEOREM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F987-87B4-B887-DF73-39687584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A1A1A"/>
                </a:solidFill>
                <a:latin typeface="Times New Roman" panose="02020603050405020304" pitchFamily="18" charset="0"/>
              </a:rPr>
              <a:t>FIRST THEOREM: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Any consistent formal system </a:t>
            </a:r>
            <a:r>
              <a:rPr lang="en-US" b="0" i="0" dirty="0">
                <a:solidFill>
                  <a:srgbClr val="1A1A1A"/>
                </a:solidFill>
                <a:effectLst/>
                <a:latin typeface="MJXc-TeX-math-I"/>
              </a:rPr>
              <a:t>F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� within which a certain amount of elementary arithmetic can be carried out is incomplete; i.e., there are statements of the language of </a:t>
            </a:r>
            <a:r>
              <a:rPr lang="en-US" b="0" i="0" dirty="0">
                <a:solidFill>
                  <a:srgbClr val="1A1A1A"/>
                </a:solidFill>
                <a:effectLst/>
                <a:latin typeface="MJXc-TeX-math-I"/>
              </a:rPr>
              <a:t>F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� which can neither be proved nor disproved in </a:t>
            </a:r>
            <a:r>
              <a:rPr lang="en-US" b="0" i="0" dirty="0">
                <a:solidFill>
                  <a:srgbClr val="1A1A1A"/>
                </a:solidFill>
                <a:effectLst/>
                <a:latin typeface="MJXc-TeX-math-I"/>
              </a:rPr>
              <a:t>F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�.</a:t>
            </a:r>
          </a:p>
          <a:p>
            <a:endParaRPr lang="en-US" dirty="0">
              <a:solidFill>
                <a:srgbClr val="1A1A1A"/>
              </a:solidFill>
              <a:latin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1A1A1A"/>
                </a:solidFill>
                <a:latin typeface="Times New Roman" panose="02020603050405020304" pitchFamily="18" charset="0"/>
              </a:rPr>
              <a:t>SECOND THEOREM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For any consistent system </a:t>
            </a:r>
            <a:r>
              <a:rPr lang="en-US" b="0" i="0" dirty="0">
                <a:solidFill>
                  <a:srgbClr val="1A1A1A"/>
                </a:solidFill>
                <a:effectLst/>
                <a:latin typeface="MJXc-TeX-math-I"/>
              </a:rPr>
              <a:t>F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� within which a certain amount of elementary arithmetic can be carried out, the consistency of </a:t>
            </a:r>
            <a:r>
              <a:rPr lang="en-US" b="0" i="0" dirty="0">
                <a:solidFill>
                  <a:srgbClr val="1A1A1A"/>
                </a:solidFill>
                <a:effectLst/>
                <a:latin typeface="MJXc-TeX-math-I"/>
              </a:rPr>
              <a:t>F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� cannot be proved in </a:t>
            </a:r>
            <a:r>
              <a:rPr lang="en-US" b="0" i="0" dirty="0">
                <a:solidFill>
                  <a:srgbClr val="1A1A1A"/>
                </a:solidFill>
                <a:effectLst/>
                <a:latin typeface="MJXc-TeX-math-I"/>
              </a:rPr>
              <a:t>F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� itself.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302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First-order logic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Properties, relations, functions, quantifiers, …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Terms, sentences, axioms, theories, proofs, …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Extensions to first-order logic</a:t>
            </a:r>
          </a:p>
          <a:p>
            <a:pPr>
              <a:lnSpc>
                <a:spcPct val="90000"/>
              </a:lnSpc>
            </a:pPr>
            <a:r>
              <a:rPr lang="en-US" altLang="en-US"/>
              <a:t>Logical agents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Reflex agents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Representing change: situation calculus, frame problem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Preferences on actions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Goal-based agents</a:t>
            </a:r>
          </a:p>
        </p:txBody>
      </p:sp>
    </p:spTree>
    <p:extLst>
      <p:ext uri="{BB962C8B-B14F-4D97-AF65-F5344CB8AC3E}">
        <p14:creationId xmlns:p14="http://schemas.microsoft.com/office/powerpoint/2010/main" val="79953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First-order logic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495800"/>
          </a:xfrm>
        </p:spPr>
        <p:txBody>
          <a:bodyPr>
            <a:normAutofit/>
          </a:bodyPr>
          <a:lstStyle/>
          <a:p>
            <a:r>
              <a:rPr lang="en-US" altLang="en-US"/>
              <a:t>First-order logic (FOL) models the world in terms of 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Objects,</a:t>
            </a:r>
            <a:r>
              <a:rPr lang="en-US" altLang="en-US"/>
              <a:t> which are things with individual identities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Properties</a:t>
            </a:r>
            <a:r>
              <a:rPr lang="en-US" altLang="en-US"/>
              <a:t> of objects that distinguish them from other objects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Relations</a:t>
            </a:r>
            <a:r>
              <a:rPr lang="en-US" altLang="en-US"/>
              <a:t> that hold among sets of objects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Functions,</a:t>
            </a:r>
            <a:r>
              <a:rPr lang="en-US" altLang="en-US"/>
              <a:t> which are a subset of relations where there is only one “value” for any given “input”</a:t>
            </a:r>
          </a:p>
          <a:p>
            <a:r>
              <a:rPr lang="en-US" altLang="en-US"/>
              <a:t>Examples: </a:t>
            </a:r>
          </a:p>
          <a:p>
            <a:pPr lvl="1"/>
            <a:r>
              <a:rPr lang="en-US" altLang="en-US"/>
              <a:t>Objects: Students, lectures, companies, cars ... </a:t>
            </a:r>
          </a:p>
          <a:p>
            <a:pPr lvl="1"/>
            <a:r>
              <a:rPr lang="en-US" altLang="en-US"/>
              <a:t>Relations: Brother-of, bigger-than, outside, part-of, has-color, occurs-after, owns, visits, precedes, ... </a:t>
            </a:r>
          </a:p>
          <a:p>
            <a:pPr lvl="1"/>
            <a:r>
              <a:rPr lang="en-US" altLang="en-US"/>
              <a:t>Properties: blue, oval, even, large, ... </a:t>
            </a:r>
          </a:p>
          <a:p>
            <a:pPr lvl="1"/>
            <a:r>
              <a:rPr lang="en-US" altLang="en-US"/>
              <a:t>Functions: father-of, best-friend, second-half, one-more-than ...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99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User provides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8001000" cy="4114800"/>
          </a:xfrm>
        </p:spPr>
        <p:txBody>
          <a:bodyPr>
            <a:normAutofit/>
          </a:bodyPr>
          <a:lstStyle/>
          <a:p>
            <a:r>
              <a:rPr lang="en-US" altLang="en-US" b="1"/>
              <a:t>Constant symbols,</a:t>
            </a:r>
            <a:r>
              <a:rPr lang="en-US" altLang="en-US"/>
              <a:t> which represent individuals in the world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Mary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3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Green</a:t>
            </a:r>
          </a:p>
          <a:p>
            <a:r>
              <a:rPr lang="en-US" altLang="en-US" b="1"/>
              <a:t>Function symbols,</a:t>
            </a:r>
            <a:r>
              <a:rPr lang="en-US" altLang="en-US"/>
              <a:t> which map individuals to individuals</a:t>
            </a:r>
          </a:p>
          <a:p>
            <a:pPr lvl="1"/>
            <a:r>
              <a:rPr lang="en-US" altLang="en-US"/>
              <a:t>father-of(Mary) = John</a:t>
            </a:r>
          </a:p>
          <a:p>
            <a:pPr lvl="1"/>
            <a:r>
              <a:rPr lang="en-US" altLang="en-US"/>
              <a:t>color-of(Sky) = Blue </a:t>
            </a:r>
          </a:p>
          <a:p>
            <a:r>
              <a:rPr lang="en-US" altLang="en-US" b="1"/>
              <a:t>Predicate symbols,</a:t>
            </a:r>
            <a:r>
              <a:rPr lang="en-US" altLang="en-US"/>
              <a:t> which map individuals to truth values</a:t>
            </a:r>
          </a:p>
          <a:p>
            <a:pPr lvl="1"/>
            <a:r>
              <a:rPr lang="en-US" altLang="en-US"/>
              <a:t>greater(5,3)</a:t>
            </a:r>
          </a:p>
          <a:p>
            <a:pPr lvl="1"/>
            <a:r>
              <a:rPr lang="en-US" altLang="en-US"/>
              <a:t>green(Grass) </a:t>
            </a:r>
          </a:p>
          <a:p>
            <a:pPr lvl="1"/>
            <a:r>
              <a:rPr lang="en-US" altLang="en-US"/>
              <a:t>color(Grass, Green) </a:t>
            </a:r>
          </a:p>
        </p:txBody>
      </p:sp>
    </p:spTree>
    <p:extLst>
      <p:ext uri="{BB962C8B-B14F-4D97-AF65-F5344CB8AC3E}">
        <p14:creationId xmlns:p14="http://schemas.microsoft.com/office/powerpoint/2010/main" val="390000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 sz="3200"/>
              <a:t>Sentences are built from terms and atoms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447800"/>
            <a:ext cx="85344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accent2"/>
                </a:solidFill>
              </a:rPr>
              <a:t>term</a:t>
            </a:r>
            <a:r>
              <a:rPr lang="en-US" altLang="en-US"/>
              <a:t> (denoting a real-world individual) is a constant symbol, a variable symbol, or an n-place function of n terms.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x and f(x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n</a:t>
            </a:r>
            <a:r>
              <a:rPr lang="en-US" altLang="en-US"/>
              <a:t>) are terms, where each x</a:t>
            </a:r>
            <a:r>
              <a:rPr lang="en-US" altLang="en-US" baseline="-25000"/>
              <a:t>i</a:t>
            </a:r>
            <a:r>
              <a:rPr lang="en-US" altLang="en-US"/>
              <a:t> is a term.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A term with no variables is a </a:t>
            </a:r>
            <a:r>
              <a:rPr lang="en-US" altLang="en-US" b="1">
                <a:solidFill>
                  <a:schemeClr val="accent2"/>
                </a:solidFill>
              </a:rPr>
              <a:t>ground term</a:t>
            </a:r>
            <a:r>
              <a:rPr lang="en-US" altLang="en-US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b="1">
                <a:solidFill>
                  <a:schemeClr val="accent2"/>
                </a:solidFill>
              </a:rPr>
              <a:t>atomic sentence</a:t>
            </a:r>
            <a:r>
              <a:rPr lang="en-US" altLang="en-US" b="1"/>
              <a:t> </a:t>
            </a:r>
            <a:r>
              <a:rPr lang="en-US" altLang="en-US"/>
              <a:t>(which has value true or false) is an n-place predicate of n terms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accent2"/>
                </a:solidFill>
              </a:rPr>
              <a:t>complex sentence</a:t>
            </a:r>
            <a:r>
              <a:rPr lang="en-US" altLang="en-US"/>
              <a:t> is formed from atomic sentences connected by the logical connectives: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</a:t>
            </a:r>
            <a:r>
              <a:rPr lang="en-US" altLang="en-US"/>
              <a:t>P, P</a:t>
            </a:r>
            <a:r>
              <a:rPr lang="en-US" altLang="en-US">
                <a:sym typeface="Symbol" panose="05050102010706020507" pitchFamily="18" charset="2"/>
              </a:rPr>
              <a:t></a:t>
            </a:r>
            <a:r>
              <a:rPr lang="en-US" altLang="en-US"/>
              <a:t>Q, P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Q, P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Q, P</a:t>
            </a:r>
            <a:r>
              <a:rPr lang="en-US" altLang="en-US">
                <a:sym typeface="Symbol" panose="05050102010706020507" pitchFamily="18" charset="2"/>
              </a:rPr>
              <a:t></a:t>
            </a:r>
            <a:r>
              <a:rPr lang="en-US" altLang="en-US"/>
              <a:t>Q where P and Q are sentences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accent2"/>
                </a:solidFill>
              </a:rPr>
              <a:t>quantified sentence</a:t>
            </a:r>
            <a:r>
              <a:rPr lang="en-US" altLang="en-US"/>
              <a:t> adds quantifiers </a:t>
            </a:r>
            <a:r>
              <a:rPr lang="en-US" altLang="en-US">
                <a:sym typeface="Symbol" panose="05050102010706020507" pitchFamily="18" charset="2"/>
              </a:rPr>
              <a:t> and </a:t>
            </a:r>
            <a:r>
              <a:rPr lang="en-US" altLang="en-US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accent2"/>
                </a:solidFill>
              </a:rPr>
              <a:t>well-formed formula</a:t>
            </a:r>
            <a:r>
              <a:rPr lang="en-US" altLang="en-US">
                <a:solidFill>
                  <a:schemeClr val="accent2"/>
                </a:solidFill>
              </a:rPr>
              <a:t> (</a:t>
            </a:r>
            <a:r>
              <a:rPr lang="en-US" altLang="en-US" b="1">
                <a:solidFill>
                  <a:schemeClr val="accent2"/>
                </a:solidFill>
              </a:rPr>
              <a:t>wff</a:t>
            </a:r>
            <a:r>
              <a:rPr lang="en-US" altLang="en-US">
                <a:solidFill>
                  <a:schemeClr val="accent2"/>
                </a:solidFill>
              </a:rPr>
              <a:t>)</a:t>
            </a:r>
            <a:r>
              <a:rPr lang="en-US" altLang="en-US"/>
              <a:t> is a sentence containing no “free” variables. That is, all variables are “bound” by universal or existential quantifiers.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x)P(x,y) has x bound as a universally quantified variable, but y is free. </a:t>
            </a:r>
          </a:p>
        </p:txBody>
      </p:sp>
    </p:spTree>
    <p:extLst>
      <p:ext uri="{BB962C8B-B14F-4D97-AF65-F5344CB8AC3E}">
        <p14:creationId xmlns:p14="http://schemas.microsoft.com/office/powerpoint/2010/main" val="311156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/>
              <a:t>A BNF for FOL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219200"/>
            <a:ext cx="7772400" cy="4114800"/>
          </a:xfrm>
        </p:spPr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S := &lt;Sentence&gt; ;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&lt;Sentence&gt; := &lt;AtomicSentence&gt; | 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          &lt;Sentence&gt; &lt;Connective&gt; &lt;Sentence&gt; |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          &lt;Quantifier&gt; &lt;Variable&gt;,... &lt;Sentence&gt; |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          "NOT" &lt;Sentence&gt; |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          "(" &lt;Sentence&gt; ")"; 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&lt;AtomicSentence&gt; := &lt;Predicate&gt; "(" &lt;Term&gt;, ... ")" |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                    &lt;Term&gt; "=" &lt;Term&gt;;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&lt;Term&gt; := &lt;Function&gt; "(" &lt;Term&gt;, ... ")" |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          &lt;Constant&gt; |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          &lt;Variable&gt;;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&lt;Connective&gt; := "AND" | "OR" | "IMPLIES" | "EQUIVALENT";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&lt;Quantifier&gt; := "EXISTS" | "FORALL" ;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&lt;Constant&gt; := "A" | "X1" | "John" | ... ;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&lt;Variable&gt; := "a" | "x" | "s" | ... ;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&lt;Predicate&gt; := "Before" | "HasColor" | "Raining" | ... ; </a:t>
            </a:r>
          </a:p>
          <a:p>
            <a:pPr>
              <a:buFontTx/>
              <a:buNone/>
            </a:pPr>
            <a:r>
              <a:rPr lang="en-US" altLang="en-US" sz="1600">
                <a:latin typeface="Courier" pitchFamily="49" charset="0"/>
              </a:rPr>
              <a:t>&lt;Function&gt; := "Mother" | "LeftLegOf" | ... ;</a:t>
            </a:r>
          </a:p>
          <a:p>
            <a:pPr>
              <a:buFontTx/>
              <a:buNone/>
            </a:pPr>
            <a:endParaRPr lang="en-US" altLang="en-US" sz="1600">
              <a:latin typeface="Courier" pitchFamily="49" charset="0"/>
            </a:endParaRPr>
          </a:p>
          <a:p>
            <a:pPr>
              <a:buFontTx/>
              <a:buNone/>
            </a:pPr>
            <a:endParaRPr lang="en-US" altLang="en-US" sz="160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560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Quantifiers</a:t>
            </a:r>
            <a:endParaRPr lang="en-US" altLang="en-US" b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chemeClr val="accent2"/>
                </a:solidFill>
              </a:rPr>
              <a:t>Universal</a:t>
            </a:r>
            <a:r>
              <a:rPr lang="en-US" altLang="en-US" b="1"/>
              <a:t> quantification</a:t>
            </a:r>
            <a:r>
              <a:rPr lang="en-US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(</a:t>
            </a:r>
            <a:r>
              <a:rPr lang="en-US" altLang="en-US" b="1">
                <a:sym typeface="Symbol" panose="05050102010706020507" pitchFamily="18" charset="2"/>
              </a:rPr>
              <a:t></a:t>
            </a:r>
            <a:r>
              <a:rPr lang="en-US" altLang="en-US"/>
              <a:t>x)P(x) means that P holds for </a:t>
            </a:r>
            <a:r>
              <a:rPr lang="en-US" altLang="en-US" b="1"/>
              <a:t>all</a:t>
            </a:r>
            <a:r>
              <a:rPr lang="en-US" altLang="en-US"/>
              <a:t> values of x in the domain associated with that variable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(</a:t>
            </a:r>
            <a:r>
              <a:rPr lang="en-US" altLang="en-US" b="1">
                <a:sym typeface="Symbol" panose="05050102010706020507" pitchFamily="18" charset="2"/>
              </a:rPr>
              <a:t></a:t>
            </a:r>
            <a:r>
              <a:rPr lang="en-US" altLang="en-US"/>
              <a:t>x) dolphin(x)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mammal(x) 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chemeClr val="accent2"/>
                </a:solidFill>
              </a:rPr>
              <a:t>Existential</a:t>
            </a:r>
            <a:r>
              <a:rPr lang="en-US" altLang="en-US"/>
              <a:t> </a:t>
            </a:r>
            <a:r>
              <a:rPr lang="en-US" altLang="en-US" b="1"/>
              <a:t>quantification</a:t>
            </a:r>
            <a:r>
              <a:rPr lang="en-US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(</a:t>
            </a:r>
            <a:r>
              <a:rPr lang="en-US" altLang="en-US" b="1">
                <a:sym typeface="Symbol" panose="05050102010706020507" pitchFamily="18" charset="2"/>
              </a:rPr>
              <a:t></a:t>
            </a:r>
            <a:r>
              <a:rPr lang="en-US" altLang="en-US"/>
              <a:t> x)P(x) means that P holds for </a:t>
            </a:r>
            <a:r>
              <a:rPr lang="en-US" altLang="en-US" b="1"/>
              <a:t>some</a:t>
            </a:r>
            <a:r>
              <a:rPr lang="en-US" altLang="en-US"/>
              <a:t> value of x in the domain associated with that variable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(</a:t>
            </a:r>
            <a:r>
              <a:rPr lang="en-US" altLang="en-US" b="1">
                <a:sym typeface="Symbol" panose="05050102010706020507" pitchFamily="18" charset="2"/>
              </a:rPr>
              <a:t></a:t>
            </a:r>
            <a:r>
              <a:rPr lang="en-US" altLang="en-US"/>
              <a:t> x) mammal(x)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lays-eggs(x)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Permits one to make a statement about some object without naming it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altLang="en-US"/>
              <a:t>Quantifiers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8839200" cy="4114800"/>
          </a:xfrm>
        </p:spPr>
        <p:txBody>
          <a:bodyPr>
            <a:normAutofit/>
          </a:bodyPr>
          <a:lstStyle/>
          <a:p>
            <a:r>
              <a:rPr lang="en-US" altLang="en-US"/>
              <a:t>Universal quantifiers are often used with “implies” to form “rules”:</a:t>
            </a:r>
          </a:p>
          <a:p>
            <a:pPr lvl="1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 student(x)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smart(x) means “All students are smart”</a:t>
            </a:r>
          </a:p>
          <a:p>
            <a:r>
              <a:rPr lang="en-US" altLang="en-US"/>
              <a:t>Universal quantification is </a:t>
            </a:r>
            <a:r>
              <a:rPr lang="en-US" altLang="en-US" i="1"/>
              <a:t>rarely </a:t>
            </a:r>
            <a:r>
              <a:rPr lang="en-US" altLang="en-US"/>
              <a:t>used to make blanket statements about every individual in the world: </a:t>
            </a:r>
          </a:p>
          <a:p>
            <a:pPr lvl="1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x)student(x)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smart(x) means “Everyone in the world is a student and is smart”</a:t>
            </a:r>
          </a:p>
          <a:p>
            <a:r>
              <a:rPr lang="en-US" altLang="en-US"/>
              <a:t>Existential quantifiers are usually used with “and” to specify a list of properties about an individual:</a:t>
            </a:r>
          </a:p>
          <a:p>
            <a:pPr lvl="1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 student(x)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smart(x) means “There is a student who is smart”</a:t>
            </a:r>
          </a:p>
          <a:p>
            <a:r>
              <a:rPr lang="en-US" altLang="en-US"/>
              <a:t>A common mistake is to represent this English sentence as the FOL sentence:</a:t>
            </a:r>
          </a:p>
          <a:p>
            <a:pPr lvl="1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/>
              <a:t>x) student(x)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smart(x) </a:t>
            </a:r>
          </a:p>
          <a:p>
            <a:pPr lvl="1"/>
            <a:r>
              <a:rPr lang="en-US" altLang="en-US"/>
              <a:t>But what happens when there is a person who is </a:t>
            </a:r>
            <a:r>
              <a:rPr lang="en-US" altLang="en-US" i="1"/>
              <a:t>not</a:t>
            </a:r>
            <a:r>
              <a:rPr lang="en-US" altLang="en-US"/>
              <a:t> a student?</a:t>
            </a:r>
          </a:p>
        </p:txBody>
      </p:sp>
    </p:spTree>
    <p:extLst>
      <p:ext uri="{BB962C8B-B14F-4D97-AF65-F5344CB8AC3E}">
        <p14:creationId xmlns:p14="http://schemas.microsoft.com/office/powerpoint/2010/main" val="24678134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2768</Words>
  <Application>Microsoft Office PowerPoint</Application>
  <PresentationFormat>Widescreen</PresentationFormat>
  <Paragraphs>234</Paragraphs>
  <Slides>22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</vt:lpstr>
      <vt:lpstr>MJXc-TeX-math-I</vt:lpstr>
      <vt:lpstr>Times New Roman</vt:lpstr>
      <vt:lpstr>Trebuchet MS</vt:lpstr>
      <vt:lpstr>Wingdings 3</vt:lpstr>
      <vt:lpstr>Facet</vt:lpstr>
      <vt:lpstr>Discrete Structures</vt:lpstr>
      <vt:lpstr>First-Order Logic</vt:lpstr>
      <vt:lpstr>Outline</vt:lpstr>
      <vt:lpstr>First-order logic</vt:lpstr>
      <vt:lpstr>User provides</vt:lpstr>
      <vt:lpstr>Sentences are built from terms and atoms</vt:lpstr>
      <vt:lpstr>A BNF for FOL</vt:lpstr>
      <vt:lpstr>Quantifiers</vt:lpstr>
      <vt:lpstr>Quantifiers</vt:lpstr>
      <vt:lpstr>Quantifier Scope</vt:lpstr>
      <vt:lpstr>Connections between All and Exists</vt:lpstr>
      <vt:lpstr>Quantified inference rules</vt:lpstr>
      <vt:lpstr>Universal instantiation (a.k.a. universal elimination)</vt:lpstr>
      <vt:lpstr>Existential instantiation (a.k.a. existential elimination)</vt:lpstr>
      <vt:lpstr>Existential generalization (a.k.a. existential introduction)</vt:lpstr>
      <vt:lpstr>Translating English to FOL</vt:lpstr>
      <vt:lpstr>Example: A simple genealogy KB by FOL</vt:lpstr>
      <vt:lpstr>PowerPoint Presentation</vt:lpstr>
      <vt:lpstr>Higher-order logic</vt:lpstr>
      <vt:lpstr>Situation calculus</vt:lpstr>
      <vt:lpstr>PowerPoint Presentation</vt:lpstr>
      <vt:lpstr>GODEL’S INCOMPLETENESS THEOREM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Bahria</dc:creator>
  <cp:lastModifiedBy>faiz ul haque zeya</cp:lastModifiedBy>
  <cp:revision>10</cp:revision>
  <dcterms:created xsi:type="dcterms:W3CDTF">2021-03-08T05:57:48Z</dcterms:created>
  <dcterms:modified xsi:type="dcterms:W3CDTF">2023-02-27T02:56:26Z</dcterms:modified>
</cp:coreProperties>
</file>