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0" r:id="rId14"/>
    <p:sldId id="272" r:id="rId15"/>
    <p:sldId id="273" r:id="rId16"/>
    <p:sldId id="274" r:id="rId17"/>
    <p:sldId id="294" r:id="rId18"/>
    <p:sldId id="295" r:id="rId19"/>
    <p:sldId id="296" r:id="rId20"/>
    <p:sldId id="297" r:id="rId21"/>
    <p:sldId id="275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163E-06D3-4A6D-95AC-806BCB0FAE1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3AD34-DCFB-4492-BE3C-68AED5B01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dependability of a system reflects the user’s degree of trust in that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availability, reliability, safety and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3AD34-DCFB-4492-BE3C-68AED5B012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752983"/>
            <a:ext cx="719856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464" y="516128"/>
            <a:ext cx="74599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921" y="2906648"/>
            <a:ext cx="627570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ukc@bahria.edu.pk" TargetMode="External"/><Relationship Id="rId2" Type="http://schemas.openxmlformats.org/officeDocument/2006/relationships/hyperlink" Target="mailto:fatimabashir.bukc@bahria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659066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2085C5"/>
                </a:solidFill>
              </a:rPr>
              <a:t>Lecture 1</a:t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3200" dirty="0" smtClean="0">
                <a:solidFill>
                  <a:srgbClr val="2085C5"/>
                </a:solidFill>
              </a:rPr>
              <a:t/>
            </a:r>
            <a:br>
              <a:rPr lang="en-US" sz="3200" dirty="0" smtClean="0">
                <a:solidFill>
                  <a:srgbClr val="2085C5"/>
                </a:solidFill>
              </a:rPr>
            </a:br>
            <a:r>
              <a:rPr lang="en-US" sz="3200" dirty="0" smtClean="0">
                <a:solidFill>
                  <a:srgbClr val="2085C5"/>
                </a:solidFill>
              </a:rPr>
              <a:t>Introduction to </a:t>
            </a:r>
            <a:r>
              <a:rPr sz="3200" dirty="0" smtClean="0">
                <a:solidFill>
                  <a:srgbClr val="2085C5"/>
                </a:solidFill>
              </a:rPr>
              <a:t>Software </a:t>
            </a:r>
            <a:r>
              <a:rPr sz="3200" spc="-5" dirty="0" smtClean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4419600" y="5662980"/>
            <a:ext cx="4648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Engr.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Mobeen</a:t>
            </a: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Nazar</a:t>
            </a:r>
            <a:endParaRPr lang="en-US" sz="2000" dirty="0" smtClean="0">
              <a:solidFill>
                <a:srgbClr val="F10152"/>
              </a:solidFill>
              <a:latin typeface="Arial"/>
              <a:cs typeface="Arial"/>
            </a:endParaRP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Senior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630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Software</a:t>
            </a:r>
            <a:r>
              <a:rPr spc="-50" dirty="0"/>
              <a:t> </a:t>
            </a:r>
            <a:r>
              <a:rPr dirty="0"/>
              <a:t>Engineering?</a:t>
            </a:r>
          </a:p>
        </p:txBody>
      </p:sp>
      <p:sp>
        <p:nvSpPr>
          <p:cNvPr id="3" name="object 3"/>
          <p:cNvSpPr/>
          <p:nvPr/>
        </p:nvSpPr>
        <p:spPr>
          <a:xfrm>
            <a:off x="893063" y="2210670"/>
            <a:ext cx="7281738" cy="2731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39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5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0985" y="612414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80009"/>
            <a:ext cx="7818755" cy="27724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70"/>
              </a:spcBef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The IEEE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definition: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i="1" spc="-5" dirty="0">
                <a:latin typeface="Arial"/>
                <a:cs typeface="Arial"/>
              </a:rPr>
              <a:t>Software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Engineering: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300"/>
              </a:spcBef>
              <a:tabLst>
                <a:tab pos="855344" algn="l"/>
              </a:tabLst>
            </a:pPr>
            <a:r>
              <a:rPr sz="2800" spc="-5" dirty="0">
                <a:latin typeface="Arial"/>
                <a:cs typeface="Arial"/>
              </a:rPr>
              <a:t>–		</a:t>
            </a:r>
            <a:r>
              <a:rPr sz="2800" i="1" spc="-5" dirty="0">
                <a:latin typeface="Arial"/>
                <a:cs typeface="Arial"/>
              </a:rPr>
              <a:t>The application of a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systematic,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disciplined,  quantifiable approach </a:t>
            </a:r>
            <a:r>
              <a:rPr sz="2800" i="1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development,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operation, and maintenance </a:t>
            </a:r>
            <a:r>
              <a:rPr sz="2800" i="1" spc="-5" dirty="0">
                <a:latin typeface="Arial"/>
                <a:cs typeface="Arial"/>
              </a:rPr>
              <a:t>of software; that  </a:t>
            </a:r>
            <a:r>
              <a:rPr sz="2800" i="1" dirty="0">
                <a:latin typeface="Arial"/>
                <a:cs typeface="Arial"/>
              </a:rPr>
              <a:t>is, </a:t>
            </a:r>
            <a:r>
              <a:rPr sz="2800" i="1" spc="-5" dirty="0">
                <a:latin typeface="Arial"/>
                <a:cs typeface="Arial"/>
              </a:rPr>
              <a:t>the application of </a:t>
            </a:r>
            <a:r>
              <a:rPr sz="2800" i="1" dirty="0">
                <a:latin typeface="Arial"/>
                <a:cs typeface="Arial"/>
              </a:rPr>
              <a:t>engineering </a:t>
            </a:r>
            <a:r>
              <a:rPr sz="2800" i="1" spc="-5" dirty="0">
                <a:latin typeface="Arial"/>
                <a:cs typeface="Arial"/>
              </a:rPr>
              <a:t>to</a:t>
            </a:r>
            <a:r>
              <a:rPr sz="2800" i="1" spc="5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software.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39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5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717" y="1295400"/>
            <a:ext cx="7256883" cy="4894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  <a:spcBef>
                <a:spcPts val="105"/>
              </a:spcBef>
              <a:tabLst>
                <a:tab pos="2880995" algn="l"/>
                <a:tab pos="4917440" algn="l"/>
              </a:tabLst>
            </a:pPr>
            <a:r>
              <a:rPr sz="3000" spc="-1285" dirty="0" smtClean="0">
                <a:solidFill>
                  <a:srgbClr val="677480"/>
                </a:solidFill>
                <a:latin typeface="kiloji"/>
                <a:cs typeface="kiloji"/>
              </a:rPr>
              <a:t>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Software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is: </a:t>
            </a:r>
            <a:endParaRPr lang="en-US" sz="3200" i="1" dirty="0" smtClean="0">
              <a:solidFill>
                <a:srgbClr val="677480"/>
              </a:solidFill>
              <a:latin typeface="Arial"/>
              <a:cs typeface="Arial"/>
            </a:endParaRPr>
          </a:p>
          <a:p>
            <a:pPr marL="24765" marR="5080" indent="-12700" algn="just">
              <a:lnSpc>
                <a:spcPct val="100000"/>
              </a:lnSpc>
              <a:spcBef>
                <a:spcPts val="105"/>
              </a:spcBef>
              <a:tabLst>
                <a:tab pos="2880995" algn="l"/>
                <a:tab pos="4917440" algn="l"/>
              </a:tabLst>
            </a:pPr>
            <a:r>
              <a:rPr sz="3200" i="1" dirty="0" smtClean="0">
                <a:latin typeface="Arial"/>
                <a:cs typeface="Arial"/>
              </a:rPr>
              <a:t>(1)</a:t>
            </a:r>
            <a:r>
              <a:rPr lang="en-US" sz="3200" i="1" dirty="0" smtClean="0">
                <a:latin typeface="Arial"/>
                <a:cs typeface="Arial"/>
              </a:rPr>
              <a:t> </a:t>
            </a:r>
            <a:r>
              <a:rPr sz="3200" i="1" dirty="0" smtClean="0">
                <a:solidFill>
                  <a:srgbClr val="800080"/>
                </a:solidFill>
                <a:latin typeface="Arial"/>
                <a:cs typeface="Arial"/>
              </a:rPr>
              <a:t>instructions </a:t>
            </a:r>
            <a:r>
              <a:rPr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(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computer  programs)</a:t>
            </a:r>
            <a:r>
              <a:rPr sz="3200" i="1" spc="-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that</a:t>
            </a:r>
            <a:r>
              <a:rPr lang="en-US"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dirty="0" smtClean="0">
                <a:solidFill>
                  <a:srgbClr val="677480"/>
                </a:solidFill>
                <a:latin typeface="Arial"/>
                <a:cs typeface="Arial"/>
              </a:rPr>
              <a:t>when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executed provide  desired</a:t>
            </a:r>
            <a:r>
              <a:rPr sz="3200" i="1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features,</a:t>
            </a:r>
            <a:r>
              <a:rPr sz="3200" i="1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function</a:t>
            </a:r>
            <a:r>
              <a:rPr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, </a:t>
            </a:r>
            <a:r>
              <a:rPr sz="3200" i="1" spc="-10" dirty="0" smtClean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performance;</a:t>
            </a:r>
            <a:endParaRPr sz="3200" dirty="0">
              <a:latin typeface="Arial"/>
              <a:cs typeface="Arial"/>
            </a:endParaRPr>
          </a:p>
          <a:p>
            <a:pPr marL="24765" marR="1114425" algn="just">
              <a:lnSpc>
                <a:spcPct val="100000"/>
              </a:lnSpc>
              <a:spcBef>
                <a:spcPts val="1695"/>
              </a:spcBef>
              <a:buClr>
                <a:srgbClr val="000000"/>
              </a:buClr>
              <a:buSzPct val="90625"/>
              <a:buAutoNum type="arabicParenBoth" startAt="2"/>
              <a:tabLst>
                <a:tab pos="491490" algn="l"/>
                <a:tab pos="2413000" algn="l"/>
              </a:tabLst>
            </a:pPr>
            <a:r>
              <a:rPr lang="en-US" sz="3200" i="1" spc="-5" dirty="0" smtClean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i="1" spc="-5" dirty="0" smtClean="0">
                <a:solidFill>
                  <a:srgbClr val="800080"/>
                </a:solidFill>
                <a:latin typeface="Arial"/>
                <a:cs typeface="Arial"/>
              </a:rPr>
              <a:t>data </a:t>
            </a:r>
            <a:r>
              <a:rPr sz="3200" i="1" dirty="0">
                <a:solidFill>
                  <a:srgbClr val="800080"/>
                </a:solidFill>
                <a:latin typeface="Arial"/>
                <a:cs typeface="Arial"/>
              </a:rPr>
              <a:t>structures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that enable</a:t>
            </a:r>
            <a:r>
              <a:rPr sz="3200" i="1" spc="-1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programs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to	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adequately  manipulate information</a:t>
            </a:r>
            <a:r>
              <a:rPr sz="3200" i="1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endParaRPr sz="3200" dirty="0">
              <a:latin typeface="Arial"/>
              <a:cs typeface="Arial"/>
            </a:endParaRPr>
          </a:p>
          <a:p>
            <a:pPr marL="24765" marR="643255" indent="-12700" algn="just">
              <a:lnSpc>
                <a:spcPct val="100000"/>
              </a:lnSpc>
              <a:spcBef>
                <a:spcPts val="1710"/>
              </a:spcBef>
              <a:buClr>
                <a:srgbClr val="000000"/>
              </a:buClr>
              <a:buSzPct val="90625"/>
              <a:buAutoNum type="arabicParenBoth" startAt="2"/>
              <a:tabLst>
                <a:tab pos="479425" algn="l"/>
                <a:tab pos="2720975" algn="l"/>
              </a:tabLst>
            </a:pPr>
            <a:r>
              <a:rPr lang="en-US" sz="3200" i="1" spc="-5" dirty="0" smtClean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200" i="1" spc="-5" dirty="0" smtClean="0">
                <a:solidFill>
                  <a:srgbClr val="800080"/>
                </a:solidFill>
                <a:latin typeface="Arial"/>
                <a:cs typeface="Arial"/>
              </a:rPr>
              <a:t>documentation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that describes</a:t>
            </a:r>
            <a:r>
              <a:rPr sz="3200" i="1" spc="-1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operation</a:t>
            </a:r>
            <a:r>
              <a:rPr sz="3200" i="1" spc="-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lang="en-US" sz="3200" i="1" spc="-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dirty="0" smtClean="0">
                <a:solidFill>
                  <a:srgbClr val="677480"/>
                </a:solidFill>
                <a:latin typeface="Arial"/>
                <a:cs typeface="Arial"/>
              </a:rPr>
              <a:t>use </a:t>
            </a:r>
            <a:r>
              <a:rPr sz="3200" i="1" dirty="0">
                <a:solidFill>
                  <a:srgbClr val="677480"/>
                </a:solidFill>
                <a:latin typeface="Arial"/>
                <a:cs typeface="Arial"/>
              </a:rPr>
              <a:t>of the</a:t>
            </a:r>
            <a:r>
              <a:rPr sz="3200" i="1" spc="-1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677480"/>
                </a:solidFill>
                <a:latin typeface="Arial"/>
                <a:cs typeface="Arial"/>
              </a:rPr>
              <a:t>programs.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34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Introduction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95" y="1630553"/>
            <a:ext cx="8288705" cy="4043679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515"/>
              </a:spcBef>
            </a:pPr>
            <a:r>
              <a:rPr sz="2400" b="1" i="1" u="sng" spc="-5" dirty="0">
                <a:solidFill>
                  <a:srgbClr val="677480"/>
                </a:solidFill>
                <a:latin typeface="Arial"/>
                <a:cs typeface="Arial"/>
              </a:rPr>
              <a:t>Software </a:t>
            </a:r>
            <a:r>
              <a:rPr sz="2400" b="1" i="1" u="sng" spc="-5" dirty="0" smtClean="0">
                <a:solidFill>
                  <a:srgbClr val="677480"/>
                </a:solidFill>
                <a:latin typeface="Arial"/>
                <a:cs typeface="Arial"/>
              </a:rPr>
              <a:t>Activities</a:t>
            </a:r>
            <a:endParaRPr sz="2400" b="1" u="sng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specification: </a:t>
            </a:r>
            <a:r>
              <a:rPr sz="2400" dirty="0">
                <a:latin typeface="Arial"/>
                <a:cs typeface="Arial"/>
              </a:rPr>
              <a:t>customers </a:t>
            </a:r>
            <a:r>
              <a:rPr sz="2400" spc="-5" dirty="0">
                <a:latin typeface="Arial"/>
                <a:cs typeface="Arial"/>
              </a:rPr>
              <a:t>and engineers define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produced and </a:t>
            </a:r>
            <a:r>
              <a:rPr sz="2400" dirty="0">
                <a:latin typeface="Arial"/>
                <a:cs typeface="Arial"/>
              </a:rPr>
              <a:t>the constraints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its  </a:t>
            </a:r>
            <a:r>
              <a:rPr sz="2400" spc="-5" dirty="0">
                <a:latin typeface="Arial"/>
                <a:cs typeface="Arial"/>
              </a:rPr>
              <a:t>operation.</a:t>
            </a:r>
            <a:endParaRPr sz="2400" dirty="0">
              <a:latin typeface="Arial"/>
              <a:cs typeface="Arial"/>
            </a:endParaRPr>
          </a:p>
          <a:p>
            <a:pPr marL="12700" marR="81851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development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designed and  </a:t>
            </a:r>
            <a:r>
              <a:rPr sz="2400" dirty="0">
                <a:latin typeface="Arial"/>
                <a:cs typeface="Arial"/>
              </a:rPr>
              <a:t>programmed.</a:t>
            </a:r>
          </a:p>
          <a:p>
            <a:pPr marL="12700" marR="2349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validation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checked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ensure </a:t>
            </a:r>
            <a:r>
              <a:rPr sz="2400" dirty="0">
                <a:latin typeface="Arial"/>
                <a:cs typeface="Arial"/>
              </a:rPr>
              <a:t>that  it </a:t>
            </a:r>
            <a:r>
              <a:rPr sz="2400" spc="-5" dirty="0">
                <a:latin typeface="Arial"/>
                <a:cs typeface="Arial"/>
              </a:rPr>
              <a:t>is what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customer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requires.</a:t>
            </a:r>
            <a:endParaRPr sz="2400" dirty="0">
              <a:latin typeface="Arial"/>
              <a:cs typeface="Arial"/>
            </a:endParaRPr>
          </a:p>
          <a:p>
            <a:pPr marL="12700" marR="76962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evolution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modified </a:t>
            </a:r>
            <a:r>
              <a:rPr sz="2400" dirty="0">
                <a:latin typeface="Arial"/>
                <a:cs typeface="Arial"/>
              </a:rPr>
              <a:t>to reflect  </a:t>
            </a:r>
            <a:r>
              <a:rPr sz="2400" spc="-5" dirty="0">
                <a:latin typeface="Arial"/>
                <a:cs typeface="Arial"/>
              </a:rPr>
              <a:t>changing </a:t>
            </a:r>
            <a:r>
              <a:rPr sz="2400" dirty="0">
                <a:latin typeface="Arial"/>
                <a:cs typeface="Arial"/>
              </a:rPr>
              <a:t>customer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market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0985" y="612414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39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5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/>
          <p:nvPr/>
        </p:nvSpPr>
        <p:spPr>
          <a:xfrm>
            <a:off x="836236" y="1626326"/>
            <a:ext cx="7183490" cy="4711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Good</a:t>
            </a:r>
            <a:r>
              <a:rPr spc="-80" dirty="0"/>
              <a:t> </a:t>
            </a:r>
            <a:r>
              <a:rPr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54" y="1709526"/>
            <a:ext cx="7235546" cy="397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1294765" indent="-17145">
              <a:lnSpc>
                <a:spcPct val="108400"/>
              </a:lnSpc>
              <a:spcBef>
                <a:spcPts val="100"/>
              </a:spcBef>
            </a:pPr>
            <a:r>
              <a:rPr sz="3000" spc="-5" dirty="0" smtClean="0">
                <a:solidFill>
                  <a:srgbClr val="677480"/>
                </a:solidFill>
                <a:latin typeface="Arial"/>
                <a:cs typeface="Arial"/>
              </a:rPr>
              <a:t>General</a:t>
            </a:r>
            <a:r>
              <a:rPr sz="3000" spc="-20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characteristics</a:t>
            </a:r>
            <a:endParaRPr sz="3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Functionality</a:t>
            </a:r>
            <a:endParaRPr sz="30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4892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Usability</a:t>
            </a:r>
            <a:endParaRPr sz="30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4892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Maintainability</a:t>
            </a:r>
            <a:endParaRPr sz="30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4892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Dependability</a:t>
            </a:r>
            <a:endParaRPr sz="3000" dirty="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4892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Efficiency</a:t>
            </a:r>
            <a:endParaRPr sz="3000" dirty="0">
              <a:latin typeface="Arial"/>
              <a:cs typeface="Arial"/>
            </a:endParaRPr>
          </a:p>
          <a:p>
            <a:pPr marL="248285" marR="5080" indent="-23622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24892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Good software products require  good</a:t>
            </a:r>
            <a:r>
              <a:rPr sz="3000" spc="-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programming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8335" algn="l"/>
              </a:tabLst>
            </a:pPr>
            <a:r>
              <a:rPr spc="-15" dirty="0"/>
              <a:t>Essential </a:t>
            </a:r>
            <a:r>
              <a:rPr spc="-25" dirty="0"/>
              <a:t>attributes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good	</a:t>
            </a:r>
            <a:r>
              <a:rPr spc="-15" dirty="0"/>
              <a:t>software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756" y="1089863"/>
          <a:ext cx="8554720" cy="5415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/>
                <a:gridCol w="6934200"/>
              </a:tblGrid>
              <a:tr h="756208">
                <a:tc>
                  <a:txBody>
                    <a:bodyPr/>
                    <a:lstStyle/>
                    <a:p>
                      <a:pPr marL="54610" marR="2393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solidFill>
                      <a:srgbClr val="4F81BB"/>
                    </a:solidFill>
                  </a:tcPr>
                </a:tc>
              </a:tr>
              <a:tr h="1192022">
                <a:tc>
                  <a:txBody>
                    <a:bodyPr/>
                    <a:lstStyle/>
                    <a:p>
                      <a:pPr marL="54610">
                        <a:lnSpc>
                          <a:spcPts val="15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Maintainability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B"/>
                      </a:solidFill>
                      <a:prstDash val="solid"/>
                    </a:lnL>
                    <a:lnB w="12700">
                      <a:solidFill>
                        <a:srgbClr val="4F81BB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247015" algn="just">
                        <a:lnSpc>
                          <a:spcPts val="15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6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6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6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6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evolve</a:t>
                      </a:r>
                      <a:r>
                        <a:rPr sz="16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meet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7015" marR="33020" algn="just">
                        <a:lnSpc>
                          <a:spcPct val="88500"/>
                        </a:lnSpc>
                        <a:spcBef>
                          <a:spcPts val="1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changing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needs 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customers.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This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critical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because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change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inevitable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requirement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changing business  environment.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B"/>
                      </a:solidFill>
                      <a:prstDash val="solid"/>
                    </a:lnR>
                    <a:lnB w="12700">
                      <a:solidFill>
                        <a:srgbClr val="4F81BB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1461134">
                <a:tc>
                  <a:txBody>
                    <a:bodyPr/>
                    <a:lstStyle/>
                    <a:p>
                      <a:pPr marL="54610">
                        <a:lnSpc>
                          <a:spcPts val="156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Dependabili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4610" marR="857885">
                        <a:lnSpc>
                          <a:spcPts val="17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ty and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security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B"/>
                      </a:solidFill>
                      <a:prstDash val="solid"/>
                    </a:lnL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 algn="just">
                        <a:lnSpc>
                          <a:spcPts val="156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dependability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includes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range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characteristics</a:t>
                      </a:r>
                      <a:r>
                        <a:rPr sz="1600" spc="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including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47015" marR="34925" algn="just">
                        <a:lnSpc>
                          <a:spcPct val="88400"/>
                        </a:lnSpc>
                        <a:spcBef>
                          <a:spcPts val="11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reliability,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security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safety.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Dependable software should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cause  physical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economic damage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event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system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failure.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Malicious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users should not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able to access or damage the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B"/>
                      </a:solidFill>
                      <a:prstDash val="solid"/>
                    </a:lnR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</a:tcPr>
                </a:tc>
              </a:tr>
              <a:tr h="1083183">
                <a:tc>
                  <a:txBody>
                    <a:bodyPr/>
                    <a:lstStyle/>
                    <a:p>
                      <a:pPr marL="54610">
                        <a:lnSpc>
                          <a:spcPts val="156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Efficiency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B"/>
                      </a:solidFill>
                      <a:prstDash val="solid"/>
                    </a:lnL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247015" marR="36830" algn="just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not make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wasteful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resources such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memory and processor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cycles.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Efficiency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therefore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includes  responsiveness,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processing time, memory utilisation,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etc.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B"/>
                      </a:solidFill>
                      <a:prstDash val="solid"/>
                    </a:lnR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922794">
                <a:tc>
                  <a:txBody>
                    <a:bodyPr/>
                    <a:lstStyle/>
                    <a:p>
                      <a:pPr marL="54610">
                        <a:lnSpc>
                          <a:spcPts val="156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Acceptability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B"/>
                      </a:solidFill>
                      <a:prstDash val="solid"/>
                    </a:lnL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 marR="34925" algn="just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Software must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be acceptable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users for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it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designed.  This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means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understandable, usable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 compatible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other systems that they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F81BB"/>
                      </a:solidFill>
                      <a:prstDash val="solid"/>
                    </a:lnR>
                    <a:lnT w="12700">
                      <a:solidFill>
                        <a:srgbClr val="4F81BB"/>
                      </a:solidFill>
                      <a:prstDash val="solid"/>
                    </a:lnT>
                    <a:lnB w="12700">
                      <a:solidFill>
                        <a:srgbClr val="4F81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Participants &amp; Roles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3C0BD9E-1314-48FE-92CC-6621BF21783B}" type="slidenum">
              <a:rPr lang="en-US" altLang="en-US" sz="1200" smtClean="0">
                <a:solidFill>
                  <a:srgbClr val="898989"/>
                </a:solidFill>
              </a:rPr>
              <a:pPr/>
              <a:t>17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27652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26796" r="28057"/>
          <a:stretch/>
        </p:blipFill>
        <p:spPr>
          <a:xfrm>
            <a:off x="772464" y="1433290"/>
            <a:ext cx="7685736" cy="4579937"/>
          </a:xfrm>
        </p:spPr>
      </p:pic>
    </p:spTree>
    <p:extLst>
      <p:ext uri="{BB962C8B-B14F-4D97-AF65-F5344CB8AC3E}">
        <p14:creationId xmlns:p14="http://schemas.microsoft.com/office/powerpoint/2010/main" val="23549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Participants &amp; Roles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E126397-D3F8-4020-AAB4-42D0F8812A6B}" type="slidenum">
              <a:rPr lang="en-US" altLang="en-US" sz="1200" smtClean="0">
                <a:solidFill>
                  <a:srgbClr val="898989"/>
                </a:solidFill>
              </a:rPr>
              <a:pPr/>
              <a:t>18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28676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31913" r="30963" b="680"/>
          <a:stretch/>
        </p:blipFill>
        <p:spPr>
          <a:xfrm>
            <a:off x="772464" y="1531111"/>
            <a:ext cx="7459980" cy="4345627"/>
          </a:xfrm>
        </p:spPr>
      </p:pic>
    </p:spTree>
    <p:extLst>
      <p:ext uri="{BB962C8B-B14F-4D97-AF65-F5344CB8AC3E}">
        <p14:creationId xmlns:p14="http://schemas.microsoft.com/office/powerpoint/2010/main" val="13688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Manual Types</a:t>
            </a:r>
            <a:endParaRPr lang="en-US" alt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256D928-3D64-4CB7-8F1F-CC0D69913ECB}" type="slidenum">
              <a:rPr lang="en-US" altLang="en-US" sz="1200" smtClean="0">
                <a:solidFill>
                  <a:srgbClr val="898989"/>
                </a:solidFill>
              </a:rPr>
              <a:pPr/>
              <a:t>19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26802" r="5832"/>
          <a:stretch/>
        </p:blipFill>
        <p:spPr>
          <a:xfrm>
            <a:off x="647700" y="1139825"/>
            <a:ext cx="7848600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2737" y="1450578"/>
            <a:ext cx="297179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96ABBB"/>
                </a:solidFill>
                <a:latin typeface="Arial"/>
                <a:cs typeface="Arial"/>
              </a:rPr>
              <a:t>“</a:t>
            </a:r>
            <a:endParaRPr sz="5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00"/>
              </a:spcBef>
            </a:pPr>
            <a:r>
              <a:rPr lang="en-US" sz="2100" b="1" dirty="0" smtClean="0">
                <a:solidFill>
                  <a:srgbClr val="677480"/>
                </a:solidFill>
                <a:latin typeface="Arial"/>
                <a:cs typeface="Arial"/>
              </a:rPr>
              <a:t>Engr. </a:t>
            </a:r>
            <a:r>
              <a:rPr lang="en-US" sz="2100" b="1" dirty="0" err="1" smtClean="0">
                <a:solidFill>
                  <a:srgbClr val="677480"/>
                </a:solidFill>
                <a:latin typeface="Arial"/>
                <a:cs typeface="Arial"/>
              </a:rPr>
              <a:t>Mobeen</a:t>
            </a:r>
            <a:r>
              <a:rPr lang="en-US" sz="2100" b="1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lang="en-US" sz="2100" b="1" dirty="0" err="1" smtClean="0">
                <a:solidFill>
                  <a:srgbClr val="677480"/>
                </a:solidFill>
                <a:latin typeface="Arial"/>
                <a:cs typeface="Arial"/>
              </a:rPr>
              <a:t>Nazar</a:t>
            </a:r>
            <a:endParaRPr sz="21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22620" y="2133600"/>
            <a:ext cx="3421379" cy="102235"/>
            <a:chOff x="5722620" y="2133600"/>
            <a:chExt cx="3421379" cy="102235"/>
          </a:xfrm>
        </p:grpSpPr>
        <p:sp>
          <p:nvSpPr>
            <p:cNvPr id="4" name="object 4"/>
            <p:cNvSpPr/>
            <p:nvPr/>
          </p:nvSpPr>
          <p:spPr>
            <a:xfrm>
              <a:off x="5722620" y="2133600"/>
              <a:ext cx="1711960" cy="102235"/>
            </a:xfrm>
            <a:custGeom>
              <a:avLst/>
              <a:gdLst/>
              <a:ahLst/>
              <a:cxnLst/>
              <a:rect l="l" t="t" r="r" b="b"/>
              <a:pathLst>
                <a:path w="1711959" h="102235">
                  <a:moveTo>
                    <a:pt x="1711452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1711452" y="102108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072" y="2133600"/>
              <a:ext cx="1710055" cy="102235"/>
            </a:xfrm>
            <a:custGeom>
              <a:avLst/>
              <a:gdLst/>
              <a:ahLst/>
              <a:cxnLst/>
              <a:rect l="l" t="t" r="r" b="b"/>
              <a:pathLst>
                <a:path w="1710054" h="102235">
                  <a:moveTo>
                    <a:pt x="1709927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1709927" y="102108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133600"/>
            <a:ext cx="3421379" cy="102235"/>
            <a:chOff x="0" y="2133600"/>
            <a:chExt cx="3421379" cy="102235"/>
          </a:xfrm>
        </p:grpSpPr>
        <p:sp>
          <p:nvSpPr>
            <p:cNvPr id="7" name="object 7"/>
            <p:cNvSpPr/>
            <p:nvPr/>
          </p:nvSpPr>
          <p:spPr>
            <a:xfrm>
              <a:off x="0" y="2133600"/>
              <a:ext cx="1710055" cy="102235"/>
            </a:xfrm>
            <a:custGeom>
              <a:avLst/>
              <a:gdLst/>
              <a:ahLst/>
              <a:cxnLst/>
              <a:rect l="l" t="t" r="r" b="b"/>
              <a:pathLst>
                <a:path w="1710055" h="102235">
                  <a:moveTo>
                    <a:pt x="1709927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1709927" y="102108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927" y="2133600"/>
              <a:ext cx="1711960" cy="102235"/>
            </a:xfrm>
            <a:custGeom>
              <a:avLst/>
              <a:gdLst/>
              <a:ahLst/>
              <a:cxnLst/>
              <a:rect l="l" t="t" r="r" b="b"/>
              <a:pathLst>
                <a:path w="1711960" h="102235">
                  <a:moveTo>
                    <a:pt x="1711452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1711452" y="102108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49882" y="3027933"/>
            <a:ext cx="5846318" cy="1310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algn="ctr">
              <a:lnSpc>
                <a:spcPct val="128600"/>
              </a:lnSpc>
              <a:spcBef>
                <a:spcPts val="100"/>
              </a:spcBef>
            </a:pPr>
            <a:r>
              <a:rPr lang="en-US" sz="2100" b="1" spc="-5" smtClean="0">
                <a:solidFill>
                  <a:srgbClr val="677480"/>
                </a:solidFill>
                <a:latin typeface="Arial"/>
                <a:cs typeface="Arial"/>
              </a:rPr>
              <a:t>Senior </a:t>
            </a:r>
            <a:r>
              <a:rPr sz="2100" b="1" spc="-5" smtClean="0">
                <a:solidFill>
                  <a:srgbClr val="677480"/>
                </a:solidFill>
                <a:latin typeface="Arial"/>
                <a:cs typeface="Arial"/>
              </a:rPr>
              <a:t>Lecturer</a:t>
            </a:r>
            <a:r>
              <a:rPr sz="2100" b="1" spc="-5" dirty="0">
                <a:solidFill>
                  <a:srgbClr val="677480"/>
                </a:solidFill>
                <a:latin typeface="Arial"/>
                <a:cs typeface="Arial"/>
              </a:rPr>
              <a:t>, Department </a:t>
            </a:r>
            <a:r>
              <a:rPr sz="2100" b="1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lang="en-US" sz="2100" b="1" spc="-5" dirty="0" smtClean="0">
                <a:solidFill>
                  <a:srgbClr val="677480"/>
                </a:solidFill>
                <a:latin typeface="Arial"/>
                <a:cs typeface="Arial"/>
              </a:rPr>
              <a:t>Software Engineering</a:t>
            </a:r>
          </a:p>
          <a:p>
            <a:pPr marL="13335" algn="ctr">
              <a:lnSpc>
                <a:spcPct val="100000"/>
              </a:lnSpc>
              <a:spcBef>
                <a:spcPts val="1055"/>
              </a:spcBef>
            </a:pPr>
            <a:r>
              <a:rPr sz="2100" b="1" spc="-5" dirty="0" smtClean="0">
                <a:solidFill>
                  <a:srgbClr val="677480"/>
                </a:solidFill>
                <a:latin typeface="Arial"/>
                <a:cs typeface="Arial"/>
              </a:rPr>
              <a:t>E-mail</a:t>
            </a:r>
            <a:r>
              <a:rPr sz="2100" b="1" spc="-5" dirty="0">
                <a:solidFill>
                  <a:srgbClr val="677480"/>
                </a:solidFill>
                <a:latin typeface="Arial"/>
                <a:cs typeface="Arial"/>
              </a:rPr>
              <a:t>:	</a:t>
            </a:r>
            <a:r>
              <a:rPr lang="en-US" sz="2100" b="1" spc="-5" dirty="0" smtClean="0">
                <a:solidFill>
                  <a:srgbClr val="677480"/>
                </a:solidFill>
                <a:latin typeface="Arial"/>
                <a:cs typeface="Arial"/>
                <a:hlinkClick r:id="rId2"/>
              </a:rPr>
              <a:t>mobeennazar</a:t>
            </a:r>
            <a:r>
              <a:rPr sz="2100" b="1" spc="-5" dirty="0" smtClean="0">
                <a:solidFill>
                  <a:srgbClr val="677480"/>
                </a:solidFill>
                <a:latin typeface="Arial"/>
                <a:cs typeface="Arial"/>
                <a:hlinkClick r:id="rId2"/>
              </a:rPr>
              <a:t>.</a:t>
            </a:r>
            <a:r>
              <a:rPr sz="2100" b="1" spc="-5" dirty="0" smtClean="0">
                <a:solidFill>
                  <a:srgbClr val="677480"/>
                </a:solidFill>
                <a:latin typeface="Arial"/>
                <a:cs typeface="Arial"/>
                <a:hlinkClick r:id="rId3"/>
              </a:rPr>
              <a:t>bukc@bahria.edu.pk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50738" y="914400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Who 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am</a:t>
            </a:r>
            <a:r>
              <a:rPr b="1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1DEF17-AA3F-493E-A336-76CE82E6941B}" type="slidenum">
              <a:rPr lang="en-US" altLang="en-US" sz="1200" smtClean="0">
                <a:solidFill>
                  <a:srgbClr val="898989"/>
                </a:solidFill>
              </a:rPr>
              <a:pPr/>
              <a:t>20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30724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0"/>
            <a:ext cx="9067800" cy="6858000"/>
          </a:xfrm>
        </p:spPr>
      </p:pic>
    </p:spTree>
    <p:extLst>
      <p:ext uri="{BB962C8B-B14F-4D97-AF65-F5344CB8AC3E}">
        <p14:creationId xmlns:p14="http://schemas.microsoft.com/office/powerpoint/2010/main" val="11490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35188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Three-way </a:t>
            </a:r>
            <a:r>
              <a:rPr spc="-5" dirty="0" smtClean="0"/>
              <a:t>Trade-of</a:t>
            </a:r>
            <a:r>
              <a:rPr lang="en-US" spc="-5" dirty="0" smtClean="0"/>
              <a:t>f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0818" y="1976120"/>
            <a:ext cx="7142582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 algn="just">
              <a:lnSpc>
                <a:spcPct val="100000"/>
              </a:lnSpc>
              <a:spcBef>
                <a:spcPts val="100"/>
              </a:spcBef>
            </a:pPr>
            <a:r>
              <a:rPr sz="3000" dirty="0" smtClean="0">
                <a:solidFill>
                  <a:srgbClr val="677480"/>
                </a:solidFill>
                <a:latin typeface="kiloji"/>
                <a:cs typeface="kiloji"/>
              </a:rPr>
              <a:t>▷</a:t>
            </a:r>
            <a:r>
              <a:rPr sz="3000" spc="-5" dirty="0" smtClean="0">
                <a:solidFill>
                  <a:srgbClr val="677480"/>
                </a:solidFill>
                <a:latin typeface="Arial"/>
                <a:cs typeface="Arial"/>
              </a:rPr>
              <a:t>Competing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goals 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Every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software  project 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has a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trade-off between 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functionality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,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, and</a:t>
            </a:r>
            <a:r>
              <a:rPr sz="30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818" y="3424173"/>
            <a:ext cx="7142582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spcBef>
                <a:spcPts val="100"/>
              </a:spcBef>
              <a:tabLst>
                <a:tab pos="1645920" algn="l"/>
                <a:tab pos="1737360" algn="l"/>
                <a:tab pos="2416175" algn="l"/>
                <a:tab pos="4163060" algn="l"/>
              </a:tabLst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</a:t>
            </a:r>
            <a:r>
              <a:rPr sz="3000" spc="295" dirty="0">
                <a:solidFill>
                  <a:srgbClr val="677480"/>
                </a:solidFill>
                <a:latin typeface="kiloji"/>
                <a:cs typeface="kiloji"/>
              </a:rPr>
              <a:t> 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Extra		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function</a:t>
            </a:r>
            <a:r>
              <a:rPr sz="3000" spc="-2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lity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5" dirty="0" smtClean="0">
                <a:solidFill>
                  <a:srgbClr val="677480"/>
                </a:solidFill>
                <a:latin typeface="Arial"/>
                <a:cs typeface="Arial"/>
              </a:rPr>
              <a:t>adds</a:t>
            </a:r>
            <a:r>
              <a:rPr lang="en-US" sz="3000" spc="-5" dirty="0" smtClean="0">
                <a:solidFill>
                  <a:srgbClr val="677480"/>
                </a:solidFill>
                <a:latin typeface="Arial"/>
                <a:cs typeface="Arial"/>
              </a:rPr>
              <a:t> extra </a:t>
            </a:r>
            <a:r>
              <a:rPr sz="3000" spc="-5" dirty="0" smtClean="0">
                <a:solidFill>
                  <a:srgbClr val="677480"/>
                </a:solidFill>
                <a:latin typeface="Arial"/>
                <a:cs typeface="Arial"/>
              </a:rPr>
              <a:t>  costs</a:t>
            </a:r>
            <a:r>
              <a:rPr lang="en-US" sz="3000" spc="-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000" dirty="0" smtClean="0">
                <a:solidFill>
                  <a:srgbClr val="677480"/>
                </a:solidFill>
                <a:latin typeface="Arial"/>
                <a:cs typeface="Arial"/>
              </a:rPr>
              <a:t>for</a:t>
            </a:r>
            <a:r>
              <a:rPr lang="en-US" sz="3000" dirty="0" smtClean="0">
                <a:solidFill>
                  <a:srgbClr val="677480"/>
                </a:solidFill>
                <a:latin typeface="Arial"/>
                <a:cs typeface="Arial"/>
              </a:rPr>
              <a:t> testing 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development</a:t>
            </a:r>
            <a:r>
              <a:rPr sz="3000" spc="-5" dirty="0" smtClean="0">
                <a:solidFill>
                  <a:srgbClr val="677480"/>
                </a:solidFill>
                <a:latin typeface="Arial"/>
                <a:cs typeface="Arial"/>
              </a:rPr>
              <a:t>,</a:t>
            </a:r>
            <a:r>
              <a:rPr lang="en-US" sz="3000" spc="-5" dirty="0" smtClean="0">
                <a:solidFill>
                  <a:srgbClr val="677480"/>
                </a:solidFill>
                <a:latin typeface="Arial"/>
                <a:cs typeface="Arial"/>
              </a:rPr>
              <a:t> maintenance,</a:t>
            </a:r>
            <a:r>
              <a:rPr lang="en-US" sz="3000" spc="-5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lang="en-US" sz="3000" spc="-5" dirty="0" smtClean="0">
                <a:solidFill>
                  <a:srgbClr val="677480"/>
                </a:solidFill>
                <a:latin typeface="Arial"/>
                <a:cs typeface="Arial"/>
              </a:rPr>
              <a:t>etc.</a:t>
            </a:r>
            <a:endParaRPr lang="en-US" sz="3000" dirty="0" smtClean="0">
              <a:latin typeface="Arial"/>
              <a:cs typeface="Arial"/>
            </a:endParaRPr>
          </a:p>
          <a:p>
            <a:pPr marL="431165" marR="5080" indent="-4191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1737360" algn="l"/>
                <a:tab pos="2416175" algn="l"/>
                <a:tab pos="4163060" algn="l"/>
              </a:tabLst>
            </a:pP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294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40" dirty="0"/>
              <a:t> </a:t>
            </a:r>
            <a:r>
              <a:rPr spc="-5" dirty="0"/>
              <a:t>Myth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0985" y="612414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905" y="1920705"/>
            <a:ext cx="7539303" cy="401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294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40" dirty="0"/>
              <a:t> </a:t>
            </a:r>
            <a:r>
              <a:rPr spc="-5" dirty="0"/>
              <a:t>Myth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0985" y="6124143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018" y="2243466"/>
            <a:ext cx="8471132" cy="174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321" y="599313"/>
            <a:ext cx="550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Software—New</a:t>
            </a:r>
            <a:r>
              <a:rPr spc="-95" dirty="0"/>
              <a:t> </a:t>
            </a:r>
            <a:r>
              <a:rPr spc="-15" dirty="0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35" y="1542415"/>
            <a:ext cx="812419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800080"/>
                </a:solidFill>
                <a:latin typeface="Arial"/>
                <a:cs typeface="Arial"/>
              </a:rPr>
              <a:t>Open world computing—</a:t>
            </a:r>
            <a:r>
              <a:rPr sz="2400" spc="-5" dirty="0">
                <a:latin typeface="Arial"/>
                <a:cs typeface="Arial"/>
              </a:rPr>
              <a:t>pervasive, distributed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computing,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Creating </a:t>
            </a:r>
            <a:r>
              <a:rPr sz="1800" spc="-20" dirty="0">
                <a:latin typeface="Arial"/>
                <a:cs typeface="Arial"/>
              </a:rPr>
              <a:t>software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allow </a:t>
            </a:r>
            <a:r>
              <a:rPr sz="1800" spc="-5" dirty="0">
                <a:latin typeface="Arial"/>
                <a:cs typeface="Arial"/>
              </a:rPr>
              <a:t>machines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all sizes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communicate </a:t>
            </a:r>
            <a:r>
              <a:rPr sz="1800" spc="-25" dirty="0">
                <a:latin typeface="Arial"/>
                <a:cs typeface="Arial"/>
              </a:rPr>
              <a:t>with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other across vast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250" y="3047238"/>
            <a:ext cx="1929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computing is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35" y="2969514"/>
            <a:ext cx="603885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800080"/>
                </a:solidFill>
                <a:latin typeface="Arial"/>
                <a:cs typeface="Arial"/>
              </a:rPr>
              <a:t>Ubiquitous computing</a:t>
            </a:r>
            <a:r>
              <a:rPr sz="2400" spc="-5" dirty="0">
                <a:latin typeface="Arial"/>
                <a:cs typeface="Arial"/>
              </a:rPr>
              <a:t>—wireless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networks,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appear </a:t>
            </a:r>
            <a:r>
              <a:rPr sz="1800" spc="-20" dirty="0">
                <a:latin typeface="Arial"/>
                <a:cs typeface="Arial"/>
              </a:rPr>
              <a:t>anytime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everywhere.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235" y="4011929"/>
            <a:ext cx="8030209" cy="246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2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800080"/>
                </a:solidFill>
                <a:latin typeface="Arial"/>
                <a:cs typeface="Arial"/>
              </a:rPr>
              <a:t>Net-sourcing</a:t>
            </a:r>
            <a:r>
              <a:rPr sz="2400" spc="-5" dirty="0">
                <a:latin typeface="Arial"/>
                <a:cs typeface="Arial"/>
              </a:rPr>
              <a:t>—the </a:t>
            </a:r>
            <a:r>
              <a:rPr sz="2400" spc="-35" dirty="0">
                <a:latin typeface="Arial"/>
                <a:cs typeface="Arial"/>
              </a:rPr>
              <a:t>Web </a:t>
            </a:r>
            <a:r>
              <a:rPr sz="2400" spc="-5" dirty="0">
                <a:latin typeface="Arial"/>
                <a:cs typeface="Arial"/>
              </a:rPr>
              <a:t>as a computing engine, </a:t>
            </a:r>
            <a:r>
              <a:rPr sz="1800" spc="-10" dirty="0">
                <a:latin typeface="Arial"/>
                <a:cs typeface="Arial"/>
              </a:rPr>
              <a:t>Architecting  </a:t>
            </a:r>
            <a:r>
              <a:rPr sz="1800" spc="-5" dirty="0">
                <a:latin typeface="Arial"/>
                <a:cs typeface="Arial"/>
              </a:rPr>
              <a:t>simple and </a:t>
            </a:r>
            <a:r>
              <a:rPr sz="1800" spc="-10" dirty="0">
                <a:latin typeface="Arial"/>
                <a:cs typeface="Arial"/>
              </a:rPr>
              <a:t>sophisticated applications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benefit </a:t>
            </a:r>
            <a:r>
              <a:rPr sz="1800" spc="-5" dirty="0">
                <a:latin typeface="Arial"/>
                <a:cs typeface="Arial"/>
              </a:rPr>
              <a:t>targeted </a:t>
            </a:r>
            <a:r>
              <a:rPr sz="1800" spc="-10" dirty="0">
                <a:latin typeface="Arial"/>
                <a:cs typeface="Arial"/>
              </a:rPr>
              <a:t>end-user markets  </a:t>
            </a:r>
            <a:r>
              <a:rPr sz="1800" spc="-20" dirty="0">
                <a:latin typeface="Arial"/>
                <a:cs typeface="Arial"/>
              </a:rPr>
              <a:t>worldwide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800080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99085" marR="111760" indent="-287020">
              <a:lnSpc>
                <a:spcPct val="100400"/>
              </a:lnSpc>
              <a:spcBef>
                <a:spcPts val="177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800080"/>
                </a:solidFill>
                <a:latin typeface="Arial"/>
                <a:cs typeface="Arial"/>
              </a:rPr>
              <a:t>Open source</a:t>
            </a:r>
            <a:r>
              <a:rPr sz="2400" spc="-5" dirty="0">
                <a:latin typeface="Arial"/>
                <a:cs typeface="Arial"/>
              </a:rPr>
              <a:t>—”free” </a:t>
            </a:r>
            <a:r>
              <a:rPr sz="2400" dirty="0">
                <a:latin typeface="Arial"/>
                <a:cs typeface="Arial"/>
              </a:rPr>
              <a:t>source code </a:t>
            </a:r>
            <a:r>
              <a:rPr sz="2400" spc="-5" dirty="0">
                <a:latin typeface="Arial"/>
                <a:cs typeface="Arial"/>
              </a:rPr>
              <a:t>open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computing  </a:t>
            </a:r>
            <a:r>
              <a:rPr sz="2400" spc="-45" dirty="0">
                <a:latin typeface="Arial"/>
                <a:cs typeface="Arial"/>
              </a:rPr>
              <a:t>community, </a:t>
            </a:r>
            <a:r>
              <a:rPr sz="1800" spc="-5" dirty="0">
                <a:latin typeface="Arial"/>
                <a:cs typeface="Arial"/>
              </a:rPr>
              <a:t>Distributing source code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computing applications so  customers can make local modifications easily and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reliably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561" y="327786"/>
            <a:ext cx="452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35" dirty="0"/>
              <a:t>Layered</a:t>
            </a:r>
            <a:r>
              <a:rPr spc="-105" dirty="0"/>
              <a:t> </a:t>
            </a:r>
            <a:r>
              <a:rPr spc="-40" dirty="0"/>
              <a:t>Technology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4316" y="3618103"/>
            <a:ext cx="7698105" cy="2487295"/>
            <a:chOff x="1004316" y="3618103"/>
            <a:chExt cx="7698105" cy="2487295"/>
          </a:xfrm>
        </p:grpSpPr>
        <p:sp>
          <p:nvSpPr>
            <p:cNvPr id="4" name="object 4"/>
            <p:cNvSpPr/>
            <p:nvPr/>
          </p:nvSpPr>
          <p:spPr>
            <a:xfrm>
              <a:off x="1078992" y="4806696"/>
              <a:ext cx="7623048" cy="12893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316" y="4735068"/>
              <a:ext cx="7620000" cy="1283335"/>
            </a:xfrm>
            <a:custGeom>
              <a:avLst/>
              <a:gdLst/>
              <a:ahLst/>
              <a:cxnLst/>
              <a:rect l="l" t="t" r="r" b="b"/>
              <a:pathLst>
                <a:path w="7620000" h="1283335">
                  <a:moveTo>
                    <a:pt x="7620000" y="647954"/>
                  </a:moveTo>
                  <a:lnTo>
                    <a:pt x="7607935" y="597154"/>
                  </a:lnTo>
                  <a:lnTo>
                    <a:pt x="7583551" y="559054"/>
                  </a:lnTo>
                  <a:lnTo>
                    <a:pt x="7546213" y="520954"/>
                  </a:lnTo>
                  <a:lnTo>
                    <a:pt x="7514463" y="495566"/>
                  </a:lnTo>
                  <a:lnTo>
                    <a:pt x="7477379" y="470027"/>
                  </a:lnTo>
                  <a:lnTo>
                    <a:pt x="7434834" y="444627"/>
                  </a:lnTo>
                  <a:lnTo>
                    <a:pt x="7387209" y="419227"/>
                  </a:lnTo>
                  <a:lnTo>
                    <a:pt x="7361555" y="406527"/>
                  </a:lnTo>
                  <a:lnTo>
                    <a:pt x="7334504" y="406527"/>
                  </a:lnTo>
                  <a:lnTo>
                    <a:pt x="7276846" y="381127"/>
                  </a:lnTo>
                  <a:lnTo>
                    <a:pt x="7214362" y="355727"/>
                  </a:lnTo>
                  <a:lnTo>
                    <a:pt x="7147179" y="330327"/>
                  </a:lnTo>
                  <a:lnTo>
                    <a:pt x="7111873" y="330327"/>
                  </a:lnTo>
                  <a:lnTo>
                    <a:pt x="7075424" y="317627"/>
                  </a:lnTo>
                  <a:lnTo>
                    <a:pt x="6999097" y="292227"/>
                  </a:lnTo>
                  <a:lnTo>
                    <a:pt x="6959219" y="279527"/>
                  </a:lnTo>
                  <a:lnTo>
                    <a:pt x="6918325" y="279527"/>
                  </a:lnTo>
                  <a:lnTo>
                    <a:pt x="6833362" y="254127"/>
                  </a:lnTo>
                  <a:lnTo>
                    <a:pt x="6789420" y="241427"/>
                  </a:lnTo>
                  <a:lnTo>
                    <a:pt x="6744335" y="241427"/>
                  </a:lnTo>
                  <a:lnTo>
                    <a:pt x="6603111" y="203327"/>
                  </a:lnTo>
                  <a:lnTo>
                    <a:pt x="6554089" y="203327"/>
                  </a:lnTo>
                  <a:lnTo>
                    <a:pt x="6453124" y="177927"/>
                  </a:lnTo>
                  <a:lnTo>
                    <a:pt x="6401308" y="177927"/>
                  </a:lnTo>
                  <a:lnTo>
                    <a:pt x="6294882" y="152400"/>
                  </a:lnTo>
                  <a:lnTo>
                    <a:pt x="6240399" y="152400"/>
                  </a:lnTo>
                  <a:lnTo>
                    <a:pt x="6185027" y="139700"/>
                  </a:lnTo>
                  <a:lnTo>
                    <a:pt x="6128766" y="139700"/>
                  </a:lnTo>
                  <a:lnTo>
                    <a:pt x="6071616" y="127000"/>
                  </a:lnTo>
                  <a:lnTo>
                    <a:pt x="6013704" y="127000"/>
                  </a:lnTo>
                  <a:lnTo>
                    <a:pt x="5895467" y="101600"/>
                  </a:lnTo>
                  <a:lnTo>
                    <a:pt x="5835269" y="101600"/>
                  </a:lnTo>
                  <a:lnTo>
                    <a:pt x="5774182" y="88900"/>
                  </a:lnTo>
                  <a:lnTo>
                    <a:pt x="5649722" y="88900"/>
                  </a:lnTo>
                  <a:lnTo>
                    <a:pt x="5586476" y="76200"/>
                  </a:lnTo>
                  <a:lnTo>
                    <a:pt x="5522455" y="76200"/>
                  </a:lnTo>
                  <a:lnTo>
                    <a:pt x="5457698" y="63500"/>
                  </a:lnTo>
                  <a:lnTo>
                    <a:pt x="5392420" y="63500"/>
                  </a:lnTo>
                  <a:lnTo>
                    <a:pt x="5326380" y="50800"/>
                  </a:lnTo>
                  <a:lnTo>
                    <a:pt x="5192268" y="50800"/>
                  </a:lnTo>
                  <a:lnTo>
                    <a:pt x="5124323" y="38100"/>
                  </a:lnTo>
                  <a:lnTo>
                    <a:pt x="4986528" y="38100"/>
                  </a:lnTo>
                  <a:lnTo>
                    <a:pt x="4916805" y="25400"/>
                  </a:lnTo>
                  <a:lnTo>
                    <a:pt x="4704080" y="25400"/>
                  </a:lnTo>
                  <a:lnTo>
                    <a:pt x="4632198" y="12700"/>
                  </a:lnTo>
                  <a:lnTo>
                    <a:pt x="4265041" y="12700"/>
                  </a:lnTo>
                  <a:lnTo>
                    <a:pt x="4190238" y="0"/>
                  </a:lnTo>
                  <a:lnTo>
                    <a:pt x="3429762" y="0"/>
                  </a:lnTo>
                  <a:lnTo>
                    <a:pt x="3354959" y="12700"/>
                  </a:lnTo>
                  <a:lnTo>
                    <a:pt x="2987802" y="12700"/>
                  </a:lnTo>
                  <a:lnTo>
                    <a:pt x="2915920" y="25400"/>
                  </a:lnTo>
                  <a:lnTo>
                    <a:pt x="2703195" y="25400"/>
                  </a:lnTo>
                  <a:lnTo>
                    <a:pt x="2633472" y="38100"/>
                  </a:lnTo>
                  <a:lnTo>
                    <a:pt x="2495677" y="38100"/>
                  </a:lnTo>
                  <a:lnTo>
                    <a:pt x="2427732" y="50800"/>
                  </a:lnTo>
                  <a:lnTo>
                    <a:pt x="2293620" y="50800"/>
                  </a:lnTo>
                  <a:lnTo>
                    <a:pt x="2227580" y="63500"/>
                  </a:lnTo>
                  <a:lnTo>
                    <a:pt x="2162302" y="63500"/>
                  </a:lnTo>
                  <a:lnTo>
                    <a:pt x="2097532" y="76200"/>
                  </a:lnTo>
                  <a:lnTo>
                    <a:pt x="2033524" y="76200"/>
                  </a:lnTo>
                  <a:lnTo>
                    <a:pt x="1970278" y="88900"/>
                  </a:lnTo>
                  <a:lnTo>
                    <a:pt x="1845818" y="88900"/>
                  </a:lnTo>
                  <a:lnTo>
                    <a:pt x="1784731" y="101600"/>
                  </a:lnTo>
                  <a:lnTo>
                    <a:pt x="1724533" y="101600"/>
                  </a:lnTo>
                  <a:lnTo>
                    <a:pt x="1606296" y="127000"/>
                  </a:lnTo>
                  <a:lnTo>
                    <a:pt x="1548384" y="127000"/>
                  </a:lnTo>
                  <a:lnTo>
                    <a:pt x="1491234" y="139700"/>
                  </a:lnTo>
                  <a:lnTo>
                    <a:pt x="1434973" y="139700"/>
                  </a:lnTo>
                  <a:lnTo>
                    <a:pt x="1379601" y="152400"/>
                  </a:lnTo>
                  <a:lnTo>
                    <a:pt x="1325118" y="152400"/>
                  </a:lnTo>
                  <a:lnTo>
                    <a:pt x="1218692" y="177927"/>
                  </a:lnTo>
                  <a:lnTo>
                    <a:pt x="1166876" y="177927"/>
                  </a:lnTo>
                  <a:lnTo>
                    <a:pt x="1065911" y="203327"/>
                  </a:lnTo>
                  <a:lnTo>
                    <a:pt x="1016889" y="203327"/>
                  </a:lnTo>
                  <a:lnTo>
                    <a:pt x="875665" y="241427"/>
                  </a:lnTo>
                  <a:lnTo>
                    <a:pt x="830580" y="241427"/>
                  </a:lnTo>
                  <a:lnTo>
                    <a:pt x="786511" y="254127"/>
                  </a:lnTo>
                  <a:lnTo>
                    <a:pt x="701675" y="279527"/>
                  </a:lnTo>
                  <a:lnTo>
                    <a:pt x="660781" y="279527"/>
                  </a:lnTo>
                  <a:lnTo>
                    <a:pt x="620903" y="292227"/>
                  </a:lnTo>
                  <a:lnTo>
                    <a:pt x="544576" y="317627"/>
                  </a:lnTo>
                  <a:lnTo>
                    <a:pt x="508127" y="330327"/>
                  </a:lnTo>
                  <a:lnTo>
                    <a:pt x="472821" y="330327"/>
                  </a:lnTo>
                  <a:lnTo>
                    <a:pt x="438658" y="343027"/>
                  </a:lnTo>
                  <a:lnTo>
                    <a:pt x="373761" y="368427"/>
                  </a:lnTo>
                  <a:lnTo>
                    <a:pt x="313690" y="393827"/>
                  </a:lnTo>
                  <a:lnTo>
                    <a:pt x="285496" y="406527"/>
                  </a:lnTo>
                  <a:lnTo>
                    <a:pt x="258470" y="406527"/>
                  </a:lnTo>
                  <a:lnTo>
                    <a:pt x="185115" y="444627"/>
                  </a:lnTo>
                  <a:lnTo>
                    <a:pt x="142659" y="470027"/>
                  </a:lnTo>
                  <a:lnTo>
                    <a:pt x="105486" y="495566"/>
                  </a:lnTo>
                  <a:lnTo>
                    <a:pt x="73736" y="520954"/>
                  </a:lnTo>
                  <a:lnTo>
                    <a:pt x="36474" y="559054"/>
                  </a:lnTo>
                  <a:lnTo>
                    <a:pt x="12026" y="597154"/>
                  </a:lnTo>
                  <a:lnTo>
                    <a:pt x="762" y="635254"/>
                  </a:lnTo>
                  <a:lnTo>
                    <a:pt x="0" y="647954"/>
                  </a:lnTo>
                  <a:lnTo>
                    <a:pt x="762" y="660654"/>
                  </a:lnTo>
                  <a:lnTo>
                    <a:pt x="12026" y="698754"/>
                  </a:lnTo>
                  <a:lnTo>
                    <a:pt x="36474" y="736854"/>
                  </a:lnTo>
                  <a:lnTo>
                    <a:pt x="73736" y="774954"/>
                  </a:lnTo>
                  <a:lnTo>
                    <a:pt x="105486" y="800354"/>
                  </a:lnTo>
                  <a:lnTo>
                    <a:pt x="142659" y="825881"/>
                  </a:lnTo>
                  <a:lnTo>
                    <a:pt x="163233" y="838581"/>
                  </a:lnTo>
                  <a:lnTo>
                    <a:pt x="185115" y="838581"/>
                  </a:lnTo>
                  <a:lnTo>
                    <a:pt x="208292" y="851281"/>
                  </a:lnTo>
                  <a:lnTo>
                    <a:pt x="258470" y="876642"/>
                  </a:lnTo>
                  <a:lnTo>
                    <a:pt x="313690" y="902055"/>
                  </a:lnTo>
                  <a:lnTo>
                    <a:pt x="373761" y="927468"/>
                  </a:lnTo>
                  <a:lnTo>
                    <a:pt x="405638" y="940168"/>
                  </a:lnTo>
                  <a:lnTo>
                    <a:pt x="438658" y="940168"/>
                  </a:lnTo>
                  <a:lnTo>
                    <a:pt x="472821" y="952881"/>
                  </a:lnTo>
                  <a:lnTo>
                    <a:pt x="508127" y="965581"/>
                  </a:lnTo>
                  <a:lnTo>
                    <a:pt x="544576" y="978281"/>
                  </a:lnTo>
                  <a:lnTo>
                    <a:pt x="620903" y="1003693"/>
                  </a:lnTo>
                  <a:lnTo>
                    <a:pt x="660781" y="1003693"/>
                  </a:lnTo>
                  <a:lnTo>
                    <a:pt x="701675" y="1016406"/>
                  </a:lnTo>
                  <a:lnTo>
                    <a:pt x="786511" y="1041806"/>
                  </a:lnTo>
                  <a:lnTo>
                    <a:pt x="830580" y="1041806"/>
                  </a:lnTo>
                  <a:lnTo>
                    <a:pt x="968883" y="1079931"/>
                  </a:lnTo>
                  <a:lnTo>
                    <a:pt x="1016889" y="1079931"/>
                  </a:lnTo>
                  <a:lnTo>
                    <a:pt x="1115949" y="1105331"/>
                  </a:lnTo>
                  <a:lnTo>
                    <a:pt x="1166876" y="1105331"/>
                  </a:lnTo>
                  <a:lnTo>
                    <a:pt x="1271397" y="1130744"/>
                  </a:lnTo>
                  <a:lnTo>
                    <a:pt x="1325118" y="1130744"/>
                  </a:lnTo>
                  <a:lnTo>
                    <a:pt x="1379601" y="1143457"/>
                  </a:lnTo>
                  <a:lnTo>
                    <a:pt x="1434973" y="1143457"/>
                  </a:lnTo>
                  <a:lnTo>
                    <a:pt x="1548384" y="1168857"/>
                  </a:lnTo>
                  <a:lnTo>
                    <a:pt x="1606296" y="1168857"/>
                  </a:lnTo>
                  <a:lnTo>
                    <a:pt x="1664970" y="1181569"/>
                  </a:lnTo>
                  <a:lnTo>
                    <a:pt x="1724533" y="1181569"/>
                  </a:lnTo>
                  <a:lnTo>
                    <a:pt x="1784731" y="1194269"/>
                  </a:lnTo>
                  <a:lnTo>
                    <a:pt x="1845818" y="1194269"/>
                  </a:lnTo>
                  <a:lnTo>
                    <a:pt x="1907667" y="1206982"/>
                  </a:lnTo>
                  <a:lnTo>
                    <a:pt x="1970278" y="1206982"/>
                  </a:lnTo>
                  <a:lnTo>
                    <a:pt x="2033524" y="1219682"/>
                  </a:lnTo>
                  <a:lnTo>
                    <a:pt x="2097532" y="1219682"/>
                  </a:lnTo>
                  <a:lnTo>
                    <a:pt x="2162302" y="1232382"/>
                  </a:lnTo>
                  <a:lnTo>
                    <a:pt x="2293620" y="1232382"/>
                  </a:lnTo>
                  <a:lnTo>
                    <a:pt x="2360422" y="1245095"/>
                  </a:lnTo>
                  <a:lnTo>
                    <a:pt x="2495677" y="1245095"/>
                  </a:lnTo>
                  <a:lnTo>
                    <a:pt x="2564257" y="1257795"/>
                  </a:lnTo>
                  <a:lnTo>
                    <a:pt x="2703195" y="1257795"/>
                  </a:lnTo>
                  <a:lnTo>
                    <a:pt x="2773553" y="1270508"/>
                  </a:lnTo>
                  <a:lnTo>
                    <a:pt x="2987802" y="1270508"/>
                  </a:lnTo>
                  <a:lnTo>
                    <a:pt x="3060319" y="1283208"/>
                  </a:lnTo>
                  <a:lnTo>
                    <a:pt x="4559681" y="1283208"/>
                  </a:lnTo>
                  <a:lnTo>
                    <a:pt x="4632198" y="1270508"/>
                  </a:lnTo>
                  <a:lnTo>
                    <a:pt x="4846447" y="1270508"/>
                  </a:lnTo>
                  <a:lnTo>
                    <a:pt x="4916805" y="1257795"/>
                  </a:lnTo>
                  <a:lnTo>
                    <a:pt x="5055743" y="1257795"/>
                  </a:lnTo>
                  <a:lnTo>
                    <a:pt x="5124323" y="1245095"/>
                  </a:lnTo>
                  <a:lnTo>
                    <a:pt x="5259578" y="1245095"/>
                  </a:lnTo>
                  <a:lnTo>
                    <a:pt x="5326380" y="1232382"/>
                  </a:lnTo>
                  <a:lnTo>
                    <a:pt x="5457698" y="1232382"/>
                  </a:lnTo>
                  <a:lnTo>
                    <a:pt x="5522455" y="1219682"/>
                  </a:lnTo>
                  <a:lnTo>
                    <a:pt x="5586476" y="1219682"/>
                  </a:lnTo>
                  <a:lnTo>
                    <a:pt x="5649722" y="1206982"/>
                  </a:lnTo>
                  <a:lnTo>
                    <a:pt x="5712333" y="1206982"/>
                  </a:lnTo>
                  <a:lnTo>
                    <a:pt x="5774182" y="1194269"/>
                  </a:lnTo>
                  <a:lnTo>
                    <a:pt x="5835269" y="1194269"/>
                  </a:lnTo>
                  <a:lnTo>
                    <a:pt x="5895467" y="1181569"/>
                  </a:lnTo>
                  <a:lnTo>
                    <a:pt x="5955030" y="1181569"/>
                  </a:lnTo>
                  <a:lnTo>
                    <a:pt x="6013704" y="1168857"/>
                  </a:lnTo>
                  <a:lnTo>
                    <a:pt x="6071616" y="1168857"/>
                  </a:lnTo>
                  <a:lnTo>
                    <a:pt x="6185027" y="1143457"/>
                  </a:lnTo>
                  <a:lnTo>
                    <a:pt x="6240399" y="1143457"/>
                  </a:lnTo>
                  <a:lnTo>
                    <a:pt x="6294882" y="1130744"/>
                  </a:lnTo>
                  <a:lnTo>
                    <a:pt x="6348603" y="1130744"/>
                  </a:lnTo>
                  <a:lnTo>
                    <a:pt x="6453124" y="1105331"/>
                  </a:lnTo>
                  <a:lnTo>
                    <a:pt x="6504051" y="1105331"/>
                  </a:lnTo>
                  <a:lnTo>
                    <a:pt x="6603111" y="1079931"/>
                  </a:lnTo>
                  <a:lnTo>
                    <a:pt x="6651117" y="1079931"/>
                  </a:lnTo>
                  <a:lnTo>
                    <a:pt x="6789420" y="1041806"/>
                  </a:lnTo>
                  <a:lnTo>
                    <a:pt x="6833362" y="1041806"/>
                  </a:lnTo>
                  <a:lnTo>
                    <a:pt x="6918325" y="1016406"/>
                  </a:lnTo>
                  <a:lnTo>
                    <a:pt x="6959219" y="1003693"/>
                  </a:lnTo>
                  <a:lnTo>
                    <a:pt x="6999097" y="1003693"/>
                  </a:lnTo>
                  <a:lnTo>
                    <a:pt x="7075424" y="978281"/>
                  </a:lnTo>
                  <a:lnTo>
                    <a:pt x="7111873" y="965581"/>
                  </a:lnTo>
                  <a:lnTo>
                    <a:pt x="7147179" y="952881"/>
                  </a:lnTo>
                  <a:lnTo>
                    <a:pt x="7181342" y="940168"/>
                  </a:lnTo>
                  <a:lnTo>
                    <a:pt x="7214362" y="940168"/>
                  </a:lnTo>
                  <a:lnTo>
                    <a:pt x="7276846" y="914755"/>
                  </a:lnTo>
                  <a:lnTo>
                    <a:pt x="7334504" y="889355"/>
                  </a:lnTo>
                  <a:lnTo>
                    <a:pt x="7387209" y="863942"/>
                  </a:lnTo>
                  <a:lnTo>
                    <a:pt x="7434834" y="838581"/>
                  </a:lnTo>
                  <a:lnTo>
                    <a:pt x="7456805" y="838581"/>
                  </a:lnTo>
                  <a:lnTo>
                    <a:pt x="7496556" y="813181"/>
                  </a:lnTo>
                  <a:lnTo>
                    <a:pt x="7531100" y="787654"/>
                  </a:lnTo>
                  <a:lnTo>
                    <a:pt x="7560056" y="762254"/>
                  </a:lnTo>
                  <a:lnTo>
                    <a:pt x="7593076" y="724154"/>
                  </a:lnTo>
                  <a:lnTo>
                    <a:pt x="7613269" y="686054"/>
                  </a:lnTo>
                  <a:lnTo>
                    <a:pt x="7620000" y="647954"/>
                  </a:lnTo>
                  <a:close/>
                </a:path>
              </a:pathLst>
            </a:custGeom>
            <a:solidFill>
              <a:srgbClr val="00E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192" y="4378452"/>
              <a:ext cx="6632448" cy="1202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1516" y="4303776"/>
              <a:ext cx="6629400" cy="1199515"/>
            </a:xfrm>
            <a:custGeom>
              <a:avLst/>
              <a:gdLst/>
              <a:ahLst/>
              <a:cxnLst/>
              <a:rect l="l" t="t" r="r" b="b"/>
              <a:pathLst>
                <a:path w="6629400" h="1199514">
                  <a:moveTo>
                    <a:pt x="6629400" y="599694"/>
                  </a:moveTo>
                  <a:lnTo>
                    <a:pt x="6615811" y="545084"/>
                  </a:lnTo>
                  <a:lnTo>
                    <a:pt x="6588379" y="505714"/>
                  </a:lnTo>
                  <a:lnTo>
                    <a:pt x="6546596" y="466344"/>
                  </a:lnTo>
                  <a:lnTo>
                    <a:pt x="6511036" y="440817"/>
                  </a:lnTo>
                  <a:lnTo>
                    <a:pt x="6469380" y="415417"/>
                  </a:lnTo>
                  <a:lnTo>
                    <a:pt x="6422009" y="391287"/>
                  </a:lnTo>
                  <a:lnTo>
                    <a:pt x="6340221" y="354457"/>
                  </a:lnTo>
                  <a:lnTo>
                    <a:pt x="6278880" y="331597"/>
                  </a:lnTo>
                  <a:lnTo>
                    <a:pt x="6212205" y="308737"/>
                  </a:lnTo>
                  <a:lnTo>
                    <a:pt x="6140323" y="285877"/>
                  </a:lnTo>
                  <a:lnTo>
                    <a:pt x="6102350" y="275717"/>
                  </a:lnTo>
                  <a:lnTo>
                    <a:pt x="6063361" y="264287"/>
                  </a:lnTo>
                  <a:lnTo>
                    <a:pt x="5981446" y="243967"/>
                  </a:lnTo>
                  <a:lnTo>
                    <a:pt x="5849874" y="213487"/>
                  </a:lnTo>
                  <a:lnTo>
                    <a:pt x="5803646" y="203327"/>
                  </a:lnTo>
                  <a:lnTo>
                    <a:pt x="5708015" y="185547"/>
                  </a:lnTo>
                  <a:lnTo>
                    <a:pt x="5658612" y="175387"/>
                  </a:lnTo>
                  <a:lnTo>
                    <a:pt x="5556504" y="157607"/>
                  </a:lnTo>
                  <a:lnTo>
                    <a:pt x="5503926" y="149860"/>
                  </a:lnTo>
                  <a:lnTo>
                    <a:pt x="5450332" y="140970"/>
                  </a:lnTo>
                  <a:lnTo>
                    <a:pt x="5395722" y="133350"/>
                  </a:lnTo>
                  <a:lnTo>
                    <a:pt x="5340223" y="124460"/>
                  </a:lnTo>
                  <a:lnTo>
                    <a:pt x="5226304" y="109220"/>
                  </a:lnTo>
                  <a:lnTo>
                    <a:pt x="5168011" y="102870"/>
                  </a:lnTo>
                  <a:lnTo>
                    <a:pt x="5108829" y="95250"/>
                  </a:lnTo>
                  <a:lnTo>
                    <a:pt x="4799838" y="63500"/>
                  </a:lnTo>
                  <a:lnTo>
                    <a:pt x="4735703" y="58420"/>
                  </a:lnTo>
                  <a:lnTo>
                    <a:pt x="4670679" y="52070"/>
                  </a:lnTo>
                  <a:lnTo>
                    <a:pt x="4538472" y="41910"/>
                  </a:lnTo>
                  <a:lnTo>
                    <a:pt x="4471289" y="38100"/>
                  </a:lnTo>
                  <a:lnTo>
                    <a:pt x="4403471" y="33020"/>
                  </a:lnTo>
                  <a:lnTo>
                    <a:pt x="4125468" y="17780"/>
                  </a:lnTo>
                  <a:lnTo>
                    <a:pt x="3764534" y="5080"/>
                  </a:lnTo>
                  <a:lnTo>
                    <a:pt x="3541649" y="1270"/>
                  </a:lnTo>
                  <a:lnTo>
                    <a:pt x="3466465" y="1270"/>
                  </a:lnTo>
                  <a:lnTo>
                    <a:pt x="3390773" y="0"/>
                  </a:lnTo>
                  <a:lnTo>
                    <a:pt x="3238627" y="0"/>
                  </a:lnTo>
                  <a:lnTo>
                    <a:pt x="3162935" y="1270"/>
                  </a:lnTo>
                  <a:lnTo>
                    <a:pt x="3087751" y="1270"/>
                  </a:lnTo>
                  <a:lnTo>
                    <a:pt x="2864866" y="5080"/>
                  </a:lnTo>
                  <a:lnTo>
                    <a:pt x="2503932" y="17780"/>
                  </a:lnTo>
                  <a:lnTo>
                    <a:pt x="2225929" y="33020"/>
                  </a:lnTo>
                  <a:lnTo>
                    <a:pt x="2158111" y="38100"/>
                  </a:lnTo>
                  <a:lnTo>
                    <a:pt x="2090928" y="41910"/>
                  </a:lnTo>
                  <a:lnTo>
                    <a:pt x="1958721" y="52070"/>
                  </a:lnTo>
                  <a:lnTo>
                    <a:pt x="1893697" y="58420"/>
                  </a:lnTo>
                  <a:lnTo>
                    <a:pt x="1829562" y="63500"/>
                  </a:lnTo>
                  <a:lnTo>
                    <a:pt x="1520571" y="95250"/>
                  </a:lnTo>
                  <a:lnTo>
                    <a:pt x="1461389" y="102870"/>
                  </a:lnTo>
                  <a:lnTo>
                    <a:pt x="1403096" y="109220"/>
                  </a:lnTo>
                  <a:lnTo>
                    <a:pt x="1289177" y="124460"/>
                  </a:lnTo>
                  <a:lnTo>
                    <a:pt x="1233678" y="133350"/>
                  </a:lnTo>
                  <a:lnTo>
                    <a:pt x="1179068" y="140970"/>
                  </a:lnTo>
                  <a:lnTo>
                    <a:pt x="1125474" y="149860"/>
                  </a:lnTo>
                  <a:lnTo>
                    <a:pt x="1072896" y="157607"/>
                  </a:lnTo>
                  <a:lnTo>
                    <a:pt x="970788" y="175387"/>
                  </a:lnTo>
                  <a:lnTo>
                    <a:pt x="921385" y="185547"/>
                  </a:lnTo>
                  <a:lnTo>
                    <a:pt x="825754" y="203327"/>
                  </a:lnTo>
                  <a:lnTo>
                    <a:pt x="779526" y="213487"/>
                  </a:lnTo>
                  <a:lnTo>
                    <a:pt x="647954" y="243967"/>
                  </a:lnTo>
                  <a:lnTo>
                    <a:pt x="566039" y="264287"/>
                  </a:lnTo>
                  <a:lnTo>
                    <a:pt x="527050" y="275717"/>
                  </a:lnTo>
                  <a:lnTo>
                    <a:pt x="489077" y="285877"/>
                  </a:lnTo>
                  <a:lnTo>
                    <a:pt x="452501" y="297307"/>
                  </a:lnTo>
                  <a:lnTo>
                    <a:pt x="383159" y="320167"/>
                  </a:lnTo>
                  <a:lnTo>
                    <a:pt x="319151" y="343027"/>
                  </a:lnTo>
                  <a:lnTo>
                    <a:pt x="260477" y="365887"/>
                  </a:lnTo>
                  <a:lnTo>
                    <a:pt x="207391" y="391287"/>
                  </a:lnTo>
                  <a:lnTo>
                    <a:pt x="183007" y="402717"/>
                  </a:lnTo>
                  <a:lnTo>
                    <a:pt x="138430" y="428117"/>
                  </a:lnTo>
                  <a:lnTo>
                    <a:pt x="99822" y="453644"/>
                  </a:lnTo>
                  <a:lnTo>
                    <a:pt x="67310" y="479044"/>
                  </a:lnTo>
                  <a:lnTo>
                    <a:pt x="30226" y="518414"/>
                  </a:lnTo>
                  <a:lnTo>
                    <a:pt x="7620" y="559054"/>
                  </a:lnTo>
                  <a:lnTo>
                    <a:pt x="0" y="599694"/>
                  </a:lnTo>
                  <a:lnTo>
                    <a:pt x="889" y="613664"/>
                  </a:lnTo>
                  <a:lnTo>
                    <a:pt x="13589" y="654304"/>
                  </a:lnTo>
                  <a:lnTo>
                    <a:pt x="41021" y="694944"/>
                  </a:lnTo>
                  <a:lnTo>
                    <a:pt x="82804" y="734314"/>
                  </a:lnTo>
                  <a:lnTo>
                    <a:pt x="118364" y="759841"/>
                  </a:lnTo>
                  <a:lnTo>
                    <a:pt x="160020" y="785241"/>
                  </a:lnTo>
                  <a:lnTo>
                    <a:pt x="183007" y="796671"/>
                  </a:lnTo>
                  <a:lnTo>
                    <a:pt x="207391" y="809371"/>
                  </a:lnTo>
                  <a:lnTo>
                    <a:pt x="233172" y="822071"/>
                  </a:lnTo>
                  <a:lnTo>
                    <a:pt x="260477" y="833501"/>
                  </a:lnTo>
                  <a:lnTo>
                    <a:pt x="289179" y="844931"/>
                  </a:lnTo>
                  <a:lnTo>
                    <a:pt x="319151" y="857631"/>
                  </a:lnTo>
                  <a:lnTo>
                    <a:pt x="383159" y="880491"/>
                  </a:lnTo>
                  <a:lnTo>
                    <a:pt x="452501" y="903351"/>
                  </a:lnTo>
                  <a:lnTo>
                    <a:pt x="489077" y="913511"/>
                  </a:lnTo>
                  <a:lnTo>
                    <a:pt x="527050" y="924953"/>
                  </a:lnTo>
                  <a:lnTo>
                    <a:pt x="566039" y="935101"/>
                  </a:lnTo>
                  <a:lnTo>
                    <a:pt x="606425" y="946531"/>
                  </a:lnTo>
                  <a:lnTo>
                    <a:pt x="647954" y="956691"/>
                  </a:lnTo>
                  <a:lnTo>
                    <a:pt x="779526" y="987171"/>
                  </a:lnTo>
                  <a:lnTo>
                    <a:pt x="825754" y="996061"/>
                  </a:lnTo>
                  <a:lnTo>
                    <a:pt x="872998" y="1006221"/>
                  </a:lnTo>
                  <a:lnTo>
                    <a:pt x="1125474" y="1050798"/>
                  </a:lnTo>
                  <a:lnTo>
                    <a:pt x="1179068" y="1058418"/>
                  </a:lnTo>
                  <a:lnTo>
                    <a:pt x="1233678" y="1067308"/>
                  </a:lnTo>
                  <a:lnTo>
                    <a:pt x="1461389" y="1097788"/>
                  </a:lnTo>
                  <a:lnTo>
                    <a:pt x="1520571" y="1104138"/>
                  </a:lnTo>
                  <a:lnTo>
                    <a:pt x="1580769" y="1111758"/>
                  </a:lnTo>
                  <a:lnTo>
                    <a:pt x="1829562" y="1137158"/>
                  </a:lnTo>
                  <a:lnTo>
                    <a:pt x="2158111" y="1162558"/>
                  </a:lnTo>
                  <a:lnTo>
                    <a:pt x="2225929" y="1166368"/>
                  </a:lnTo>
                  <a:lnTo>
                    <a:pt x="2294509" y="1171448"/>
                  </a:lnTo>
                  <a:lnTo>
                    <a:pt x="2433447" y="1179068"/>
                  </a:lnTo>
                  <a:lnTo>
                    <a:pt x="2503932" y="1181608"/>
                  </a:lnTo>
                  <a:lnTo>
                    <a:pt x="2575052" y="1185418"/>
                  </a:lnTo>
                  <a:lnTo>
                    <a:pt x="2791587" y="1193038"/>
                  </a:lnTo>
                  <a:lnTo>
                    <a:pt x="2938653" y="1195578"/>
                  </a:lnTo>
                  <a:lnTo>
                    <a:pt x="3012948" y="1198118"/>
                  </a:lnTo>
                  <a:lnTo>
                    <a:pt x="3087751" y="1198118"/>
                  </a:lnTo>
                  <a:lnTo>
                    <a:pt x="3162935" y="1199388"/>
                  </a:lnTo>
                  <a:lnTo>
                    <a:pt x="3466465" y="1199388"/>
                  </a:lnTo>
                  <a:lnTo>
                    <a:pt x="3541649" y="1198118"/>
                  </a:lnTo>
                  <a:lnTo>
                    <a:pt x="3616452" y="1198118"/>
                  </a:lnTo>
                  <a:lnTo>
                    <a:pt x="3690747" y="1195578"/>
                  </a:lnTo>
                  <a:lnTo>
                    <a:pt x="3837813" y="1193038"/>
                  </a:lnTo>
                  <a:lnTo>
                    <a:pt x="4054348" y="1185418"/>
                  </a:lnTo>
                  <a:lnTo>
                    <a:pt x="4125468" y="1181608"/>
                  </a:lnTo>
                  <a:lnTo>
                    <a:pt x="4195953" y="1179068"/>
                  </a:lnTo>
                  <a:lnTo>
                    <a:pt x="4334891" y="1171448"/>
                  </a:lnTo>
                  <a:lnTo>
                    <a:pt x="4403471" y="1166368"/>
                  </a:lnTo>
                  <a:lnTo>
                    <a:pt x="4471289" y="1162558"/>
                  </a:lnTo>
                  <a:lnTo>
                    <a:pt x="4799838" y="1137158"/>
                  </a:lnTo>
                  <a:lnTo>
                    <a:pt x="5048631" y="1111758"/>
                  </a:lnTo>
                  <a:lnTo>
                    <a:pt x="5108829" y="1104138"/>
                  </a:lnTo>
                  <a:lnTo>
                    <a:pt x="5168011" y="1097788"/>
                  </a:lnTo>
                  <a:lnTo>
                    <a:pt x="5395722" y="1067308"/>
                  </a:lnTo>
                  <a:lnTo>
                    <a:pt x="5450332" y="1058418"/>
                  </a:lnTo>
                  <a:lnTo>
                    <a:pt x="5503926" y="1050798"/>
                  </a:lnTo>
                  <a:lnTo>
                    <a:pt x="5756402" y="1006221"/>
                  </a:lnTo>
                  <a:lnTo>
                    <a:pt x="5803646" y="996061"/>
                  </a:lnTo>
                  <a:lnTo>
                    <a:pt x="5849874" y="987171"/>
                  </a:lnTo>
                  <a:lnTo>
                    <a:pt x="5981446" y="956691"/>
                  </a:lnTo>
                  <a:lnTo>
                    <a:pt x="6022975" y="946531"/>
                  </a:lnTo>
                  <a:lnTo>
                    <a:pt x="6063361" y="935101"/>
                  </a:lnTo>
                  <a:lnTo>
                    <a:pt x="6102350" y="924953"/>
                  </a:lnTo>
                  <a:lnTo>
                    <a:pt x="6140323" y="913511"/>
                  </a:lnTo>
                  <a:lnTo>
                    <a:pt x="6176899" y="903351"/>
                  </a:lnTo>
                  <a:lnTo>
                    <a:pt x="6212205" y="891933"/>
                  </a:lnTo>
                  <a:lnTo>
                    <a:pt x="6246241" y="880491"/>
                  </a:lnTo>
                  <a:lnTo>
                    <a:pt x="6278880" y="869061"/>
                  </a:lnTo>
                  <a:lnTo>
                    <a:pt x="6310249" y="857631"/>
                  </a:lnTo>
                  <a:lnTo>
                    <a:pt x="6340221" y="844931"/>
                  </a:lnTo>
                  <a:lnTo>
                    <a:pt x="6368923" y="833501"/>
                  </a:lnTo>
                  <a:lnTo>
                    <a:pt x="6396228" y="822071"/>
                  </a:lnTo>
                  <a:lnTo>
                    <a:pt x="6422009" y="809371"/>
                  </a:lnTo>
                  <a:lnTo>
                    <a:pt x="6446393" y="796671"/>
                  </a:lnTo>
                  <a:lnTo>
                    <a:pt x="6469380" y="785241"/>
                  </a:lnTo>
                  <a:lnTo>
                    <a:pt x="6511036" y="759841"/>
                  </a:lnTo>
                  <a:lnTo>
                    <a:pt x="6546596" y="734314"/>
                  </a:lnTo>
                  <a:lnTo>
                    <a:pt x="6576060" y="707644"/>
                  </a:lnTo>
                  <a:lnTo>
                    <a:pt x="6608318" y="668274"/>
                  </a:lnTo>
                  <a:lnTo>
                    <a:pt x="6625971" y="627634"/>
                  </a:lnTo>
                  <a:lnTo>
                    <a:pt x="6629400" y="599694"/>
                  </a:lnTo>
                  <a:close/>
                </a:path>
              </a:pathLst>
            </a:custGeom>
            <a:solidFill>
              <a:srgbClr val="BA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9591" y="3921252"/>
              <a:ext cx="5489448" cy="10317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4916" y="3846576"/>
              <a:ext cx="5486400" cy="1028700"/>
            </a:xfrm>
            <a:custGeom>
              <a:avLst/>
              <a:gdLst/>
              <a:ahLst/>
              <a:cxnLst/>
              <a:rect l="l" t="t" r="r" b="b"/>
              <a:pathLst>
                <a:path w="5486400" h="1028700">
                  <a:moveTo>
                    <a:pt x="2743199" y="0"/>
                  </a:moveTo>
                  <a:lnTo>
                    <a:pt x="2667635" y="254"/>
                  </a:lnTo>
                  <a:lnTo>
                    <a:pt x="2592705" y="762"/>
                  </a:lnTo>
                  <a:lnTo>
                    <a:pt x="2518283" y="1650"/>
                  </a:lnTo>
                  <a:lnTo>
                    <a:pt x="2298192" y="6731"/>
                  </a:lnTo>
                  <a:lnTo>
                    <a:pt x="2083943" y="14986"/>
                  </a:lnTo>
                  <a:lnTo>
                    <a:pt x="1876170" y="26162"/>
                  </a:lnTo>
                  <a:lnTo>
                    <a:pt x="1675383" y="40386"/>
                  </a:lnTo>
                  <a:lnTo>
                    <a:pt x="1482597" y="57404"/>
                  </a:lnTo>
                  <a:lnTo>
                    <a:pt x="1298194" y="77088"/>
                  </a:lnTo>
                  <a:lnTo>
                    <a:pt x="1180464" y="91567"/>
                  </a:lnTo>
                  <a:lnTo>
                    <a:pt x="1066927" y="107187"/>
                  </a:lnTo>
                  <a:lnTo>
                    <a:pt x="957960" y="123825"/>
                  </a:lnTo>
                  <a:lnTo>
                    <a:pt x="853694" y="141478"/>
                  </a:lnTo>
                  <a:lnTo>
                    <a:pt x="754507" y="160019"/>
                  </a:lnTo>
                  <a:lnTo>
                    <a:pt x="706754" y="169672"/>
                  </a:lnTo>
                  <a:lnTo>
                    <a:pt x="660400" y="179578"/>
                  </a:lnTo>
                  <a:lnTo>
                    <a:pt x="615314" y="189737"/>
                  </a:lnTo>
                  <a:lnTo>
                    <a:pt x="571626" y="200025"/>
                  </a:lnTo>
                  <a:lnTo>
                    <a:pt x="529335" y="210566"/>
                  </a:lnTo>
                  <a:lnTo>
                    <a:pt x="488441" y="221361"/>
                  </a:lnTo>
                  <a:lnTo>
                    <a:pt x="448944" y="232282"/>
                  </a:lnTo>
                  <a:lnTo>
                    <a:pt x="410971" y="243459"/>
                  </a:lnTo>
                  <a:lnTo>
                    <a:pt x="374522" y="254762"/>
                  </a:lnTo>
                  <a:lnTo>
                    <a:pt x="306196" y="278003"/>
                  </a:lnTo>
                  <a:lnTo>
                    <a:pt x="244220" y="301879"/>
                  </a:lnTo>
                  <a:lnTo>
                    <a:pt x="188594" y="326517"/>
                  </a:lnTo>
                  <a:lnTo>
                    <a:pt x="139826" y="351790"/>
                  </a:lnTo>
                  <a:lnTo>
                    <a:pt x="98043" y="377571"/>
                  </a:lnTo>
                  <a:lnTo>
                    <a:pt x="63245" y="403987"/>
                  </a:lnTo>
                  <a:lnTo>
                    <a:pt x="35940" y="430911"/>
                  </a:lnTo>
                  <a:lnTo>
                    <a:pt x="9143" y="472186"/>
                  </a:lnTo>
                  <a:lnTo>
                    <a:pt x="0" y="514350"/>
                  </a:lnTo>
                  <a:lnTo>
                    <a:pt x="1015" y="528447"/>
                  </a:lnTo>
                  <a:lnTo>
                    <a:pt x="16128" y="570357"/>
                  </a:lnTo>
                  <a:lnTo>
                    <a:pt x="48640" y="611251"/>
                  </a:lnTo>
                  <a:lnTo>
                    <a:pt x="79756" y="637921"/>
                  </a:lnTo>
                  <a:lnTo>
                    <a:pt x="117982" y="664082"/>
                  </a:lnTo>
                  <a:lnTo>
                    <a:pt x="163448" y="689610"/>
                  </a:lnTo>
                  <a:lnTo>
                    <a:pt x="215519" y="714629"/>
                  </a:lnTo>
                  <a:lnTo>
                    <a:pt x="274319" y="738886"/>
                  </a:lnTo>
                  <a:lnTo>
                    <a:pt x="339597" y="762381"/>
                  </a:lnTo>
                  <a:lnTo>
                    <a:pt x="410971" y="785241"/>
                  </a:lnTo>
                  <a:lnTo>
                    <a:pt x="448944" y="796417"/>
                  </a:lnTo>
                  <a:lnTo>
                    <a:pt x="488441" y="807338"/>
                  </a:lnTo>
                  <a:lnTo>
                    <a:pt x="529335" y="818134"/>
                  </a:lnTo>
                  <a:lnTo>
                    <a:pt x="571626" y="828675"/>
                  </a:lnTo>
                  <a:lnTo>
                    <a:pt x="615314" y="838962"/>
                  </a:lnTo>
                  <a:lnTo>
                    <a:pt x="660400" y="849122"/>
                  </a:lnTo>
                  <a:lnTo>
                    <a:pt x="706754" y="859028"/>
                  </a:lnTo>
                  <a:lnTo>
                    <a:pt x="754507" y="868680"/>
                  </a:lnTo>
                  <a:lnTo>
                    <a:pt x="803528" y="878078"/>
                  </a:lnTo>
                  <a:lnTo>
                    <a:pt x="905256" y="896238"/>
                  </a:lnTo>
                  <a:lnTo>
                    <a:pt x="1011935" y="913384"/>
                  </a:lnTo>
                  <a:lnTo>
                    <a:pt x="1123060" y="929513"/>
                  </a:lnTo>
                  <a:lnTo>
                    <a:pt x="1238758" y="944499"/>
                  </a:lnTo>
                  <a:lnTo>
                    <a:pt x="1358645" y="958469"/>
                  </a:lnTo>
                  <a:lnTo>
                    <a:pt x="1545970" y="977265"/>
                  </a:lnTo>
                  <a:lnTo>
                    <a:pt x="1741550" y="993394"/>
                  </a:lnTo>
                  <a:lnTo>
                    <a:pt x="1944623" y="1006601"/>
                  </a:lnTo>
                  <a:lnTo>
                    <a:pt x="2154682" y="1016888"/>
                  </a:lnTo>
                  <a:lnTo>
                    <a:pt x="2370962" y="1024001"/>
                  </a:lnTo>
                  <a:lnTo>
                    <a:pt x="2592705" y="1027938"/>
                  </a:lnTo>
                  <a:lnTo>
                    <a:pt x="2667635" y="1028446"/>
                  </a:lnTo>
                  <a:lnTo>
                    <a:pt x="2743199" y="1028700"/>
                  </a:lnTo>
                  <a:lnTo>
                    <a:pt x="2968117" y="1027049"/>
                  </a:lnTo>
                  <a:lnTo>
                    <a:pt x="3188208" y="1021969"/>
                  </a:lnTo>
                  <a:lnTo>
                    <a:pt x="3402456" y="1013713"/>
                  </a:lnTo>
                  <a:lnTo>
                    <a:pt x="3610229" y="1002538"/>
                  </a:lnTo>
                  <a:lnTo>
                    <a:pt x="3811016" y="988313"/>
                  </a:lnTo>
                  <a:lnTo>
                    <a:pt x="4003802" y="971296"/>
                  </a:lnTo>
                  <a:lnTo>
                    <a:pt x="4188205" y="951611"/>
                  </a:lnTo>
                  <a:lnTo>
                    <a:pt x="4305934" y="937132"/>
                  </a:lnTo>
                  <a:lnTo>
                    <a:pt x="4419473" y="921512"/>
                  </a:lnTo>
                  <a:lnTo>
                    <a:pt x="4528438" y="904875"/>
                  </a:lnTo>
                  <a:lnTo>
                    <a:pt x="4632706" y="887222"/>
                  </a:lnTo>
                  <a:lnTo>
                    <a:pt x="4731892" y="868680"/>
                  </a:lnTo>
                  <a:lnTo>
                    <a:pt x="4779644" y="859028"/>
                  </a:lnTo>
                  <a:lnTo>
                    <a:pt x="4826000" y="849122"/>
                  </a:lnTo>
                  <a:lnTo>
                    <a:pt x="4871084" y="838962"/>
                  </a:lnTo>
                  <a:lnTo>
                    <a:pt x="4914773" y="828675"/>
                  </a:lnTo>
                  <a:lnTo>
                    <a:pt x="4957063" y="818134"/>
                  </a:lnTo>
                  <a:lnTo>
                    <a:pt x="4997958" y="807338"/>
                  </a:lnTo>
                  <a:lnTo>
                    <a:pt x="5037455" y="796417"/>
                  </a:lnTo>
                  <a:lnTo>
                    <a:pt x="5075428" y="785241"/>
                  </a:lnTo>
                  <a:lnTo>
                    <a:pt x="5111877" y="773938"/>
                  </a:lnTo>
                  <a:lnTo>
                    <a:pt x="5180203" y="750697"/>
                  </a:lnTo>
                  <a:lnTo>
                    <a:pt x="5242179" y="726821"/>
                  </a:lnTo>
                  <a:lnTo>
                    <a:pt x="5297805" y="702182"/>
                  </a:lnTo>
                  <a:lnTo>
                    <a:pt x="5346573" y="676910"/>
                  </a:lnTo>
                  <a:lnTo>
                    <a:pt x="5388356" y="651129"/>
                  </a:lnTo>
                  <a:lnTo>
                    <a:pt x="5423154" y="624713"/>
                  </a:lnTo>
                  <a:lnTo>
                    <a:pt x="5450458" y="597788"/>
                  </a:lnTo>
                  <a:lnTo>
                    <a:pt x="5477256" y="556513"/>
                  </a:lnTo>
                  <a:lnTo>
                    <a:pt x="5486400" y="514350"/>
                  </a:lnTo>
                  <a:lnTo>
                    <a:pt x="5485383" y="500253"/>
                  </a:lnTo>
                  <a:lnTo>
                    <a:pt x="5470270" y="458343"/>
                  </a:lnTo>
                  <a:lnTo>
                    <a:pt x="5437758" y="417449"/>
                  </a:lnTo>
                  <a:lnTo>
                    <a:pt x="5406643" y="390779"/>
                  </a:lnTo>
                  <a:lnTo>
                    <a:pt x="5368416" y="364617"/>
                  </a:lnTo>
                  <a:lnTo>
                    <a:pt x="5322951" y="339090"/>
                  </a:lnTo>
                  <a:lnTo>
                    <a:pt x="5270881" y="314071"/>
                  </a:lnTo>
                  <a:lnTo>
                    <a:pt x="5212080" y="289813"/>
                  </a:lnTo>
                  <a:lnTo>
                    <a:pt x="5146802" y="266192"/>
                  </a:lnTo>
                  <a:lnTo>
                    <a:pt x="5075428" y="243459"/>
                  </a:lnTo>
                  <a:lnTo>
                    <a:pt x="5037455" y="232282"/>
                  </a:lnTo>
                  <a:lnTo>
                    <a:pt x="4997958" y="221361"/>
                  </a:lnTo>
                  <a:lnTo>
                    <a:pt x="4957063" y="210566"/>
                  </a:lnTo>
                  <a:lnTo>
                    <a:pt x="4914773" y="200025"/>
                  </a:lnTo>
                  <a:lnTo>
                    <a:pt x="4871084" y="189737"/>
                  </a:lnTo>
                  <a:lnTo>
                    <a:pt x="4826000" y="179578"/>
                  </a:lnTo>
                  <a:lnTo>
                    <a:pt x="4779644" y="169672"/>
                  </a:lnTo>
                  <a:lnTo>
                    <a:pt x="4731892" y="160019"/>
                  </a:lnTo>
                  <a:lnTo>
                    <a:pt x="4632706" y="141478"/>
                  </a:lnTo>
                  <a:lnTo>
                    <a:pt x="4528438" y="123825"/>
                  </a:lnTo>
                  <a:lnTo>
                    <a:pt x="4419473" y="107187"/>
                  </a:lnTo>
                  <a:lnTo>
                    <a:pt x="4305934" y="91567"/>
                  </a:lnTo>
                  <a:lnTo>
                    <a:pt x="4188205" y="77088"/>
                  </a:lnTo>
                  <a:lnTo>
                    <a:pt x="4003802" y="57404"/>
                  </a:lnTo>
                  <a:lnTo>
                    <a:pt x="3811016" y="40386"/>
                  </a:lnTo>
                  <a:lnTo>
                    <a:pt x="3610229" y="26162"/>
                  </a:lnTo>
                  <a:lnTo>
                    <a:pt x="3402456" y="14986"/>
                  </a:lnTo>
                  <a:lnTo>
                    <a:pt x="3188208" y="6731"/>
                  </a:lnTo>
                  <a:lnTo>
                    <a:pt x="2968117" y="1650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0591" y="3692652"/>
              <a:ext cx="4727448" cy="6888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916" y="3618103"/>
              <a:ext cx="4724400" cy="685800"/>
            </a:xfrm>
            <a:custGeom>
              <a:avLst/>
              <a:gdLst/>
              <a:ahLst/>
              <a:cxnLst/>
              <a:rect l="l" t="t" r="r" b="b"/>
              <a:pathLst>
                <a:path w="4724400" h="685800">
                  <a:moveTo>
                    <a:pt x="2440178" y="0"/>
                  </a:moveTo>
                  <a:lnTo>
                    <a:pt x="2284222" y="0"/>
                  </a:lnTo>
                  <a:lnTo>
                    <a:pt x="1979041" y="4318"/>
                  </a:lnTo>
                  <a:lnTo>
                    <a:pt x="1686433" y="14097"/>
                  </a:lnTo>
                  <a:lnTo>
                    <a:pt x="1476756" y="24765"/>
                  </a:lnTo>
                  <a:lnTo>
                    <a:pt x="1276604" y="38100"/>
                  </a:lnTo>
                  <a:lnTo>
                    <a:pt x="1087120" y="54102"/>
                  </a:lnTo>
                  <a:lnTo>
                    <a:pt x="909193" y="72390"/>
                  </a:lnTo>
                  <a:lnTo>
                    <a:pt x="797559" y="85852"/>
                  </a:lnTo>
                  <a:lnTo>
                    <a:pt x="691895" y="100330"/>
                  </a:lnTo>
                  <a:lnTo>
                    <a:pt x="592454" y="115697"/>
                  </a:lnTo>
                  <a:lnTo>
                    <a:pt x="545210" y="123698"/>
                  </a:lnTo>
                  <a:lnTo>
                    <a:pt x="499617" y="131826"/>
                  </a:lnTo>
                  <a:lnTo>
                    <a:pt x="455802" y="140208"/>
                  </a:lnTo>
                  <a:lnTo>
                    <a:pt x="413638" y="148844"/>
                  </a:lnTo>
                  <a:lnTo>
                    <a:pt x="373379" y="157734"/>
                  </a:lnTo>
                  <a:lnTo>
                    <a:pt x="334898" y="166624"/>
                  </a:lnTo>
                  <a:lnTo>
                    <a:pt x="263651" y="185166"/>
                  </a:lnTo>
                  <a:lnTo>
                    <a:pt x="200278" y="204343"/>
                  </a:lnTo>
                  <a:lnTo>
                    <a:pt x="144906" y="224282"/>
                  </a:lnTo>
                  <a:lnTo>
                    <a:pt x="98043" y="244729"/>
                  </a:lnTo>
                  <a:lnTo>
                    <a:pt x="59943" y="265684"/>
                  </a:lnTo>
                  <a:lnTo>
                    <a:pt x="19938" y="298069"/>
                  </a:lnTo>
                  <a:lnTo>
                    <a:pt x="1269" y="331470"/>
                  </a:lnTo>
                  <a:lnTo>
                    <a:pt x="0" y="342773"/>
                  </a:lnTo>
                  <a:lnTo>
                    <a:pt x="1269" y="354076"/>
                  </a:lnTo>
                  <a:lnTo>
                    <a:pt x="19938" y="387477"/>
                  </a:lnTo>
                  <a:lnTo>
                    <a:pt x="59943" y="419862"/>
                  </a:lnTo>
                  <a:lnTo>
                    <a:pt x="98043" y="440817"/>
                  </a:lnTo>
                  <a:lnTo>
                    <a:pt x="144906" y="461264"/>
                  </a:lnTo>
                  <a:lnTo>
                    <a:pt x="200278" y="481076"/>
                  </a:lnTo>
                  <a:lnTo>
                    <a:pt x="263651" y="500380"/>
                  </a:lnTo>
                  <a:lnTo>
                    <a:pt x="334898" y="518922"/>
                  </a:lnTo>
                  <a:lnTo>
                    <a:pt x="373379" y="527812"/>
                  </a:lnTo>
                  <a:lnTo>
                    <a:pt x="413638" y="536702"/>
                  </a:lnTo>
                  <a:lnTo>
                    <a:pt x="455802" y="545338"/>
                  </a:lnTo>
                  <a:lnTo>
                    <a:pt x="499617" y="553720"/>
                  </a:lnTo>
                  <a:lnTo>
                    <a:pt x="545210" y="561848"/>
                  </a:lnTo>
                  <a:lnTo>
                    <a:pt x="592454" y="569849"/>
                  </a:lnTo>
                  <a:lnTo>
                    <a:pt x="641350" y="577723"/>
                  </a:lnTo>
                  <a:lnTo>
                    <a:pt x="743965" y="592582"/>
                  </a:lnTo>
                  <a:lnTo>
                    <a:pt x="852677" y="606552"/>
                  </a:lnTo>
                  <a:lnTo>
                    <a:pt x="967105" y="619506"/>
                  </a:lnTo>
                  <a:lnTo>
                    <a:pt x="1149095" y="637032"/>
                  </a:lnTo>
                  <a:lnTo>
                    <a:pt x="1342262" y="652145"/>
                  </a:lnTo>
                  <a:lnTo>
                    <a:pt x="1545717" y="664591"/>
                  </a:lnTo>
                  <a:lnTo>
                    <a:pt x="1758314" y="674370"/>
                  </a:lnTo>
                  <a:lnTo>
                    <a:pt x="2054224" y="682752"/>
                  </a:lnTo>
                  <a:lnTo>
                    <a:pt x="2362199" y="685673"/>
                  </a:lnTo>
                  <a:lnTo>
                    <a:pt x="2440178" y="685546"/>
                  </a:lnTo>
                  <a:lnTo>
                    <a:pt x="2517521" y="684911"/>
                  </a:lnTo>
                  <a:lnTo>
                    <a:pt x="2594229" y="684022"/>
                  </a:lnTo>
                  <a:lnTo>
                    <a:pt x="2893313" y="676910"/>
                  </a:lnTo>
                  <a:lnTo>
                    <a:pt x="3108833" y="668147"/>
                  </a:lnTo>
                  <a:lnTo>
                    <a:pt x="3315461" y="656590"/>
                  </a:lnTo>
                  <a:lnTo>
                    <a:pt x="3512184" y="642366"/>
                  </a:lnTo>
                  <a:lnTo>
                    <a:pt x="3697985" y="625602"/>
                  </a:lnTo>
                  <a:lnTo>
                    <a:pt x="3815206" y="613156"/>
                  </a:lnTo>
                  <a:lnTo>
                    <a:pt x="3926839" y="599694"/>
                  </a:lnTo>
                  <a:lnTo>
                    <a:pt x="4032504" y="585216"/>
                  </a:lnTo>
                  <a:lnTo>
                    <a:pt x="4131944" y="569849"/>
                  </a:lnTo>
                  <a:lnTo>
                    <a:pt x="4179188" y="561848"/>
                  </a:lnTo>
                  <a:lnTo>
                    <a:pt x="4224782" y="553720"/>
                  </a:lnTo>
                  <a:lnTo>
                    <a:pt x="4268597" y="545338"/>
                  </a:lnTo>
                  <a:lnTo>
                    <a:pt x="4310760" y="536702"/>
                  </a:lnTo>
                  <a:lnTo>
                    <a:pt x="4351019" y="527812"/>
                  </a:lnTo>
                  <a:lnTo>
                    <a:pt x="4389501" y="518922"/>
                  </a:lnTo>
                  <a:lnTo>
                    <a:pt x="4460748" y="500380"/>
                  </a:lnTo>
                  <a:lnTo>
                    <a:pt x="4524120" y="481076"/>
                  </a:lnTo>
                  <a:lnTo>
                    <a:pt x="4579492" y="461264"/>
                  </a:lnTo>
                  <a:lnTo>
                    <a:pt x="4626356" y="440817"/>
                  </a:lnTo>
                  <a:lnTo>
                    <a:pt x="4664456" y="419862"/>
                  </a:lnTo>
                  <a:lnTo>
                    <a:pt x="4704460" y="387477"/>
                  </a:lnTo>
                  <a:lnTo>
                    <a:pt x="4723130" y="354076"/>
                  </a:lnTo>
                  <a:lnTo>
                    <a:pt x="4724400" y="342773"/>
                  </a:lnTo>
                  <a:lnTo>
                    <a:pt x="4723130" y="331470"/>
                  </a:lnTo>
                  <a:lnTo>
                    <a:pt x="4704460" y="298069"/>
                  </a:lnTo>
                  <a:lnTo>
                    <a:pt x="4664456" y="265684"/>
                  </a:lnTo>
                  <a:lnTo>
                    <a:pt x="4626356" y="244729"/>
                  </a:lnTo>
                  <a:lnTo>
                    <a:pt x="4579492" y="224282"/>
                  </a:lnTo>
                  <a:lnTo>
                    <a:pt x="4524120" y="204343"/>
                  </a:lnTo>
                  <a:lnTo>
                    <a:pt x="4460748" y="185166"/>
                  </a:lnTo>
                  <a:lnTo>
                    <a:pt x="4389501" y="166624"/>
                  </a:lnTo>
                  <a:lnTo>
                    <a:pt x="4351019" y="157734"/>
                  </a:lnTo>
                  <a:lnTo>
                    <a:pt x="4310760" y="148844"/>
                  </a:lnTo>
                  <a:lnTo>
                    <a:pt x="4268597" y="140208"/>
                  </a:lnTo>
                  <a:lnTo>
                    <a:pt x="4224782" y="131826"/>
                  </a:lnTo>
                  <a:lnTo>
                    <a:pt x="4179188" y="123698"/>
                  </a:lnTo>
                  <a:lnTo>
                    <a:pt x="4131944" y="115697"/>
                  </a:lnTo>
                  <a:lnTo>
                    <a:pt x="4032504" y="100330"/>
                  </a:lnTo>
                  <a:lnTo>
                    <a:pt x="3926839" y="85852"/>
                  </a:lnTo>
                  <a:lnTo>
                    <a:pt x="3815206" y="72390"/>
                  </a:lnTo>
                  <a:lnTo>
                    <a:pt x="3637279" y="54102"/>
                  </a:lnTo>
                  <a:lnTo>
                    <a:pt x="3447796" y="38100"/>
                  </a:lnTo>
                  <a:lnTo>
                    <a:pt x="3247644" y="24765"/>
                  </a:lnTo>
                  <a:lnTo>
                    <a:pt x="3037967" y="14097"/>
                  </a:lnTo>
                  <a:lnTo>
                    <a:pt x="2745359" y="4318"/>
                  </a:lnTo>
                  <a:close/>
                </a:path>
              </a:pathLst>
            </a:custGeom>
            <a:solidFill>
              <a:srgbClr val="7900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9020" y="5535168"/>
              <a:ext cx="2372868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9604" y="4934712"/>
              <a:ext cx="2133600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74541" y="4991811"/>
            <a:ext cx="2242820" cy="1701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DADADA"/>
                </a:solidFill>
                <a:latin typeface="Arial"/>
                <a:cs typeface="Arial"/>
              </a:rPr>
              <a:t>process</a:t>
            </a:r>
            <a:r>
              <a:rPr sz="2000" b="1" spc="-85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ADADA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“quality”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focus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i="1" spc="-100" dirty="0">
                <a:solidFill>
                  <a:srgbClr val="800080"/>
                </a:solidFill>
                <a:latin typeface="Arial"/>
                <a:cs typeface="Arial"/>
              </a:rPr>
              <a:t>Software</a:t>
            </a:r>
            <a:r>
              <a:rPr sz="1800" b="1" i="1" spc="-204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800080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6220" y="4334255"/>
            <a:ext cx="1402079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93540" y="4391914"/>
            <a:ext cx="1085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DADADA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1020" y="3733800"/>
            <a:ext cx="949451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98340" y="3791839"/>
            <a:ext cx="633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DADADA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235" y="1310131"/>
            <a:ext cx="80822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Software </a:t>
            </a:r>
            <a:r>
              <a:rPr sz="2800" dirty="0">
                <a:latin typeface="Arial"/>
                <a:cs typeface="Arial"/>
              </a:rPr>
              <a:t>engineering </a:t>
            </a:r>
            <a:r>
              <a:rPr sz="2800" spc="-5" dirty="0">
                <a:latin typeface="Arial"/>
                <a:cs typeface="Arial"/>
              </a:rPr>
              <a:t>encompasses a </a:t>
            </a:r>
            <a:r>
              <a:rPr sz="2800" dirty="0">
                <a:solidFill>
                  <a:srgbClr val="006EC0"/>
                </a:solidFill>
                <a:latin typeface="Arial"/>
                <a:cs typeface="Arial"/>
              </a:rPr>
              <a:t>process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management of </a:t>
            </a:r>
            <a:r>
              <a:rPr sz="2800" dirty="0">
                <a:solidFill>
                  <a:srgbClr val="006EC0"/>
                </a:solidFill>
                <a:latin typeface="Arial"/>
                <a:cs typeface="Arial"/>
              </a:rPr>
              <a:t>activities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006EC0"/>
                </a:solidFill>
                <a:latin typeface="Arial"/>
                <a:cs typeface="Arial"/>
              </a:rPr>
              <a:t>technical methods</a:t>
            </a:r>
            <a:r>
              <a:rPr sz="2800" dirty="0">
                <a:latin typeface="Arial"/>
                <a:cs typeface="Arial"/>
              </a:rPr>
              <a:t>, and  </a:t>
            </a:r>
            <a:r>
              <a:rPr sz="2800" spc="-5" dirty="0">
                <a:latin typeface="Arial"/>
                <a:cs typeface="Arial"/>
              </a:rPr>
              <a:t>use of </a:t>
            </a:r>
            <a:r>
              <a:rPr sz="2800" dirty="0">
                <a:solidFill>
                  <a:srgbClr val="006EC0"/>
                </a:solidFill>
                <a:latin typeface="Arial"/>
                <a:cs typeface="Arial"/>
              </a:rPr>
              <a:t>tools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develop </a:t>
            </a:r>
            <a:r>
              <a:rPr sz="2800" spc="-5" dirty="0">
                <a:latin typeface="Arial"/>
                <a:cs typeface="Arial"/>
              </a:rPr>
              <a:t>software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products.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530" y="4326382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8827" y="4169664"/>
            <a:ext cx="7672070" cy="1280160"/>
            <a:chOff x="528827" y="4169664"/>
            <a:chExt cx="7672070" cy="1280160"/>
          </a:xfrm>
        </p:grpSpPr>
        <p:sp>
          <p:nvSpPr>
            <p:cNvPr id="22" name="object 22"/>
            <p:cNvSpPr/>
            <p:nvPr/>
          </p:nvSpPr>
          <p:spPr>
            <a:xfrm>
              <a:off x="528827" y="4539996"/>
              <a:ext cx="536447" cy="9098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051" y="4771644"/>
              <a:ext cx="307975" cy="612775"/>
            </a:xfrm>
            <a:custGeom>
              <a:avLst/>
              <a:gdLst/>
              <a:ahLst/>
              <a:cxnLst/>
              <a:rect l="l" t="t" r="r" b="b"/>
              <a:pathLst>
                <a:path w="307975" h="612775">
                  <a:moveTo>
                    <a:pt x="34785" y="0"/>
                  </a:moveTo>
                  <a:lnTo>
                    <a:pt x="0" y="15747"/>
                  </a:lnTo>
                  <a:lnTo>
                    <a:pt x="272783" y="612266"/>
                  </a:lnTo>
                  <a:lnTo>
                    <a:pt x="307581" y="596518"/>
                  </a:lnTo>
                  <a:lnTo>
                    <a:pt x="34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227" y="4675632"/>
              <a:ext cx="104432" cy="1275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1550" y="4169664"/>
              <a:ext cx="108966" cy="127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2468" y="3820744"/>
            <a:ext cx="1162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Foundation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90688" y="4034028"/>
            <a:ext cx="567055" cy="774700"/>
            <a:chOff x="7790688" y="4034028"/>
            <a:chExt cx="567055" cy="774700"/>
          </a:xfrm>
        </p:grpSpPr>
        <p:sp>
          <p:nvSpPr>
            <p:cNvPr id="28" name="object 28"/>
            <p:cNvSpPr/>
            <p:nvPr/>
          </p:nvSpPr>
          <p:spPr>
            <a:xfrm>
              <a:off x="7790688" y="4034028"/>
              <a:ext cx="566927" cy="774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33360" y="4256405"/>
              <a:ext cx="323215" cy="486409"/>
            </a:xfrm>
            <a:custGeom>
              <a:avLst/>
              <a:gdLst/>
              <a:ahLst/>
              <a:cxnLst/>
              <a:rect l="l" t="t" r="r" b="b"/>
              <a:pathLst>
                <a:path w="323215" h="486410">
                  <a:moveTo>
                    <a:pt x="290575" y="0"/>
                  </a:moveTo>
                  <a:lnTo>
                    <a:pt x="0" y="465709"/>
                  </a:lnTo>
                  <a:lnTo>
                    <a:pt x="32258" y="485902"/>
                  </a:lnTo>
                  <a:lnTo>
                    <a:pt x="322961" y="20193"/>
                  </a:lnTo>
                  <a:lnTo>
                    <a:pt x="290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3578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16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476902"/>
            <a:ext cx="7924165" cy="45694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software </a:t>
            </a:r>
            <a:r>
              <a:rPr sz="3200" spc="-20" dirty="0">
                <a:latin typeface="Carlito"/>
                <a:cs typeface="Carlito"/>
              </a:rPr>
              <a:t>process </a:t>
            </a:r>
            <a:r>
              <a:rPr sz="3200" spc="-40" dirty="0">
                <a:latin typeface="Carlito"/>
                <a:cs typeface="Carlito"/>
              </a:rPr>
              <a:t>forms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basis </a:t>
            </a:r>
            <a:r>
              <a:rPr sz="3200" spc="-40" dirty="0">
                <a:latin typeface="Carlito"/>
                <a:cs typeface="Carlito"/>
              </a:rPr>
              <a:t>for: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management </a:t>
            </a:r>
            <a:r>
              <a:rPr sz="2800" spc="-40" dirty="0">
                <a:solidFill>
                  <a:srgbClr val="006EC0"/>
                </a:solidFill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software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projects</a:t>
            </a:r>
            <a:endParaRPr sz="2800">
              <a:latin typeface="Carlito"/>
              <a:cs typeface="Carlito"/>
            </a:endParaRPr>
          </a:p>
          <a:p>
            <a:pPr marL="756285" marR="1240790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establishes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solidFill>
                  <a:srgbClr val="006EC0"/>
                </a:solidFill>
                <a:latin typeface="Carlito"/>
                <a:cs typeface="Carlito"/>
              </a:rPr>
              <a:t>context </a:t>
            </a:r>
            <a:r>
              <a:rPr sz="2800" spc="-5" dirty="0">
                <a:latin typeface="Carlito"/>
                <a:cs typeface="Carlito"/>
              </a:rPr>
              <a:t>in which </a:t>
            </a:r>
            <a:r>
              <a:rPr sz="2800" spc="-20" dirty="0">
                <a:latin typeface="Carlito"/>
                <a:cs typeface="Carlito"/>
              </a:rPr>
              <a:t>technical  </a:t>
            </a:r>
            <a:r>
              <a:rPr sz="2800" spc="-5" dirty="0">
                <a:latin typeface="Carlito"/>
                <a:cs typeface="Carlito"/>
              </a:rPr>
              <a:t>methods </a:t>
            </a:r>
            <a:r>
              <a:rPr sz="2800" spc="-35" dirty="0">
                <a:latin typeface="Carlito"/>
                <a:cs typeface="Carlito"/>
              </a:rPr>
              <a:t>are</a:t>
            </a:r>
            <a:r>
              <a:rPr sz="2800" spc="-20" dirty="0">
                <a:latin typeface="Carlito"/>
                <a:cs typeface="Carlito"/>
              </a:rPr>
              <a:t> applied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work </a:t>
            </a:r>
            <a:r>
              <a:rPr sz="2800" spc="-25" dirty="0">
                <a:solidFill>
                  <a:srgbClr val="006EC0"/>
                </a:solidFill>
                <a:latin typeface="Carlito"/>
                <a:cs typeface="Carlito"/>
              </a:rPr>
              <a:t>products </a:t>
            </a:r>
            <a:r>
              <a:rPr sz="2800" spc="-15" dirty="0">
                <a:latin typeface="Carlito"/>
                <a:cs typeface="Carlito"/>
              </a:rPr>
              <a:t>(models, </a:t>
            </a:r>
            <a:r>
              <a:rPr sz="2800" spc="-20" dirty="0">
                <a:latin typeface="Carlito"/>
                <a:cs typeface="Carlito"/>
              </a:rPr>
              <a:t>documents, </a:t>
            </a:r>
            <a:r>
              <a:rPr sz="2800" spc="-35" dirty="0">
                <a:latin typeface="Carlito"/>
                <a:cs typeface="Carlito"/>
              </a:rPr>
              <a:t>data, </a:t>
            </a:r>
            <a:r>
              <a:rPr sz="2800" spc="-20" dirty="0">
                <a:latin typeface="Carlito"/>
                <a:cs typeface="Carlito"/>
              </a:rPr>
              <a:t>reports,  etc.) </a:t>
            </a:r>
            <a:r>
              <a:rPr sz="2800" spc="-35" dirty="0">
                <a:latin typeface="Carlito"/>
                <a:cs typeface="Carlito"/>
              </a:rPr>
              <a:t>are</a:t>
            </a:r>
            <a:r>
              <a:rPr sz="2800" spc="-25" dirty="0">
                <a:latin typeface="Carlito"/>
                <a:cs typeface="Carlito"/>
              </a:rPr>
              <a:t> produced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006EC0"/>
                </a:solidFill>
                <a:latin typeface="Carlito"/>
                <a:cs typeface="Carlito"/>
              </a:rPr>
              <a:t>milestones </a:t>
            </a:r>
            <a:r>
              <a:rPr sz="2800" spc="-25" dirty="0">
                <a:latin typeface="Carlito"/>
                <a:cs typeface="Carlito"/>
              </a:rPr>
              <a:t>are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established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quality </a:t>
            </a:r>
            <a:r>
              <a:rPr sz="2800" spc="-10" dirty="0">
                <a:latin typeface="Carlito"/>
                <a:cs typeface="Carlito"/>
              </a:rPr>
              <a:t>is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ensured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properly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managed.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3458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180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2293"/>
            <a:ext cx="782510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S/W </a:t>
            </a:r>
            <a:r>
              <a:rPr sz="3200" dirty="0">
                <a:latin typeface="Carlito"/>
                <a:cs typeface="Carlito"/>
              </a:rPr>
              <a:t>eng </a:t>
            </a:r>
            <a:r>
              <a:rPr sz="3200" i="1" spc="-5" dirty="0">
                <a:latin typeface="Carlito"/>
                <a:cs typeface="Carlito"/>
              </a:rPr>
              <a:t>methods </a:t>
            </a:r>
            <a:r>
              <a:rPr sz="3200" spc="-20" dirty="0">
                <a:latin typeface="Carlito"/>
                <a:cs typeface="Carlito"/>
              </a:rPr>
              <a:t>provide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technical </a:t>
            </a:r>
            <a:r>
              <a:rPr sz="3200" spc="-5" dirty="0">
                <a:latin typeface="Carlito"/>
                <a:cs typeface="Carlito"/>
              </a:rPr>
              <a:t>“</a:t>
            </a:r>
            <a:r>
              <a:rPr sz="3200" spc="-5" dirty="0">
                <a:solidFill>
                  <a:srgbClr val="006EC0"/>
                </a:solidFill>
                <a:latin typeface="Carlito"/>
                <a:cs typeface="Carlito"/>
              </a:rPr>
              <a:t>how  </a:t>
            </a:r>
            <a:r>
              <a:rPr sz="3200" spc="-90" dirty="0">
                <a:solidFill>
                  <a:srgbClr val="006EC0"/>
                </a:solidFill>
                <a:latin typeface="Carlito"/>
                <a:cs typeface="Carlito"/>
              </a:rPr>
              <a:t>to’s</a:t>
            </a:r>
            <a:r>
              <a:rPr sz="3200" spc="-90" dirty="0">
                <a:latin typeface="Carlito"/>
                <a:cs typeface="Carlito"/>
              </a:rPr>
              <a:t>” </a:t>
            </a:r>
            <a:r>
              <a:rPr sz="3200" spc="-5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building</a:t>
            </a:r>
            <a:r>
              <a:rPr sz="3200" spc="100" dirty="0">
                <a:latin typeface="Carlito"/>
                <a:cs typeface="Carlito"/>
              </a:rPr>
              <a:t> </a:t>
            </a:r>
            <a:r>
              <a:rPr sz="3200" spc="-145" dirty="0">
                <a:latin typeface="Carlito"/>
                <a:cs typeface="Carlito"/>
              </a:rPr>
              <a:t>S/W.</a:t>
            </a:r>
            <a:endParaRPr sz="3200">
              <a:latin typeface="Carlito"/>
              <a:cs typeface="Carlito"/>
            </a:endParaRPr>
          </a:p>
          <a:p>
            <a:pPr marL="355600" marR="442595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Methods encompass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broad </a:t>
            </a:r>
            <a:r>
              <a:rPr sz="3200" spc="-45" dirty="0">
                <a:latin typeface="Carlito"/>
                <a:cs typeface="Carlito"/>
              </a:rPr>
              <a:t>array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tasks  </a:t>
            </a:r>
            <a:r>
              <a:rPr sz="3200" spc="-10" dirty="0">
                <a:latin typeface="Carlito"/>
                <a:cs typeface="Carlito"/>
              </a:rPr>
              <a:t>that</a:t>
            </a:r>
            <a:r>
              <a:rPr sz="3200" spc="-5" dirty="0">
                <a:latin typeface="Carlito"/>
                <a:cs typeface="Carlito"/>
              </a:rPr>
              <a:t> include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006EC0"/>
                </a:solidFill>
                <a:latin typeface="Carlito"/>
                <a:cs typeface="Carlito"/>
              </a:rPr>
              <a:t>communication,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006EC0"/>
                </a:solidFill>
                <a:latin typeface="Carlito"/>
                <a:cs typeface="Carlito"/>
              </a:rPr>
              <a:t>req.</a:t>
            </a:r>
            <a:r>
              <a:rPr sz="280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analysis,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6EC0"/>
                </a:solidFill>
                <a:latin typeface="Carlito"/>
                <a:cs typeface="Carlito"/>
              </a:rPr>
              <a:t>design,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6EC0"/>
                </a:solidFill>
                <a:latin typeface="Carlito"/>
                <a:cs typeface="Carlito"/>
              </a:rPr>
              <a:t>coding,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006EC0"/>
                </a:solidFill>
                <a:latin typeface="Carlito"/>
                <a:cs typeface="Carlito"/>
              </a:rPr>
              <a:t>testing </a:t>
            </a:r>
            <a:r>
              <a:rPr sz="2800" spc="-5" dirty="0">
                <a:solidFill>
                  <a:srgbClr val="006EC0"/>
                </a:solidFill>
                <a:latin typeface="Carlito"/>
                <a:cs typeface="Carlito"/>
              </a:rPr>
              <a:t>and</a:t>
            </a:r>
            <a:r>
              <a:rPr sz="2800" spc="25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rlito"/>
                <a:cs typeface="Carlito"/>
              </a:rPr>
              <a:t>support.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3007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17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2293"/>
            <a:ext cx="8086725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S/W </a:t>
            </a:r>
            <a:r>
              <a:rPr sz="3200" dirty="0">
                <a:latin typeface="Carlito"/>
                <a:cs typeface="Carlito"/>
              </a:rPr>
              <a:t>eng </a:t>
            </a:r>
            <a:r>
              <a:rPr sz="3200" i="1" spc="-20" dirty="0">
                <a:latin typeface="Carlito"/>
                <a:cs typeface="Carlito"/>
              </a:rPr>
              <a:t>tools </a:t>
            </a:r>
            <a:r>
              <a:rPr sz="3200" spc="-20" dirty="0">
                <a:latin typeface="Carlito"/>
                <a:cs typeface="Carlito"/>
              </a:rPr>
              <a:t>provide </a:t>
            </a:r>
            <a:r>
              <a:rPr sz="3200" spc="-25" dirty="0">
                <a:solidFill>
                  <a:srgbClr val="006EC0"/>
                </a:solidFill>
                <a:latin typeface="Carlito"/>
                <a:cs typeface="Carlito"/>
              </a:rPr>
              <a:t>automated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10" dirty="0">
                <a:solidFill>
                  <a:srgbClr val="006EC0"/>
                </a:solidFill>
                <a:latin typeface="Carlito"/>
                <a:cs typeface="Carlito"/>
              </a:rPr>
              <a:t>semi-  </a:t>
            </a:r>
            <a:r>
              <a:rPr sz="3200" spc="-20" dirty="0">
                <a:solidFill>
                  <a:srgbClr val="006EC0"/>
                </a:solidFill>
                <a:latin typeface="Carlito"/>
                <a:cs typeface="Carlito"/>
              </a:rPr>
              <a:t>automated </a:t>
            </a:r>
            <a:r>
              <a:rPr sz="3200" dirty="0">
                <a:latin typeface="Carlito"/>
                <a:cs typeface="Carlito"/>
              </a:rPr>
              <a:t>support </a:t>
            </a:r>
            <a:r>
              <a:rPr sz="3200" spc="-5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5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methods.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20" dirty="0">
                <a:latin typeface="Carlito"/>
                <a:cs typeface="Carlito"/>
              </a:rPr>
              <a:t>tools are </a:t>
            </a:r>
            <a:r>
              <a:rPr sz="3200" spc="-35" dirty="0">
                <a:latin typeface="Carlito"/>
                <a:cs typeface="Carlito"/>
              </a:rPr>
              <a:t>integrated </a:t>
            </a:r>
            <a:r>
              <a:rPr sz="3200" spc="-5" dirty="0">
                <a:latin typeface="Carlito"/>
                <a:cs typeface="Carlito"/>
              </a:rPr>
              <a:t>so </a:t>
            </a:r>
            <a:r>
              <a:rPr sz="3200" spc="-15" dirty="0">
                <a:latin typeface="Carlito"/>
                <a:cs typeface="Carlito"/>
              </a:rPr>
              <a:t>that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info.  Created </a:t>
            </a:r>
            <a:r>
              <a:rPr sz="3200" spc="-15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spc="-20" dirty="0">
                <a:latin typeface="Carlito"/>
                <a:cs typeface="Carlito"/>
              </a:rPr>
              <a:t>tool </a:t>
            </a:r>
            <a:r>
              <a:rPr sz="3200" spc="-15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used </a:t>
            </a:r>
            <a:r>
              <a:rPr sz="3200" spc="-15" dirty="0">
                <a:latin typeface="Carlito"/>
                <a:cs typeface="Carlito"/>
              </a:rPr>
              <a:t>by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70" dirty="0">
                <a:latin typeface="Carlito"/>
                <a:cs typeface="Carlito"/>
              </a:rPr>
              <a:t>another,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55" dirty="0">
                <a:latin typeface="Carlito"/>
                <a:cs typeface="Carlito"/>
              </a:rPr>
              <a:t>system </a:t>
            </a:r>
            <a:r>
              <a:rPr sz="3200" spc="-5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support of S/W </a:t>
            </a:r>
            <a:r>
              <a:rPr sz="3200" spc="-20" dirty="0">
                <a:latin typeface="Carlito"/>
                <a:cs typeface="Carlito"/>
              </a:rPr>
              <a:t>development 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i="1" spc="-15" dirty="0">
                <a:solidFill>
                  <a:srgbClr val="006EC0"/>
                </a:solidFill>
                <a:latin typeface="Carlito"/>
                <a:cs typeface="Carlito"/>
              </a:rPr>
              <a:t>computer-aided </a:t>
            </a:r>
            <a:r>
              <a:rPr sz="3200" i="1" spc="-5" dirty="0">
                <a:solidFill>
                  <a:srgbClr val="006EC0"/>
                </a:solidFill>
                <a:latin typeface="Carlito"/>
                <a:cs typeface="Carlito"/>
              </a:rPr>
              <a:t>software engineering </a:t>
            </a:r>
            <a:r>
              <a:rPr sz="3200" spc="5" dirty="0">
                <a:latin typeface="Carlito"/>
                <a:cs typeface="Carlito"/>
              </a:rPr>
              <a:t>is  </a:t>
            </a:r>
            <a:r>
              <a:rPr sz="3200" spc="-20" dirty="0">
                <a:latin typeface="Carlito"/>
                <a:cs typeface="Carlito"/>
              </a:rPr>
              <a:t>established.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47191"/>
            <a:ext cx="2598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CASE</a:t>
            </a:r>
            <a:r>
              <a:rPr sz="3200" spc="-145" dirty="0"/>
              <a:t> </a:t>
            </a:r>
            <a:r>
              <a:rPr sz="3200" spc="-30" dirty="0"/>
              <a:t>TOOLS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50519"/>
              </p:ext>
            </p:extLst>
          </p:nvPr>
        </p:nvGraphicFramePr>
        <p:xfrm>
          <a:off x="304800" y="3962400"/>
          <a:ext cx="8686799" cy="969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8194"/>
                <a:gridCol w="1182523"/>
                <a:gridCol w="1854763"/>
                <a:gridCol w="2721319"/>
              </a:tblGrid>
              <a:tr h="516127">
                <a:tc>
                  <a:txBody>
                    <a:bodyPr/>
                    <a:lstStyle/>
                    <a:p>
                      <a:pPr marL="342265" marR="154305" indent="-342265" algn="r">
                        <a:lnSpc>
                          <a:spcPts val="3540"/>
                        </a:lnSpc>
                        <a:buFont typeface="Arial"/>
                        <a:buChar char="•"/>
                        <a:tabLst>
                          <a:tab pos="342265" algn="l"/>
                          <a:tab pos="342900" algn="l"/>
                          <a:tab pos="1182370" algn="l"/>
                        </a:tabLst>
                      </a:pPr>
                      <a:r>
                        <a:rPr sz="3200" spc="-5" dirty="0" smtClean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dirty="0" smtClean="0">
                          <a:latin typeface="Carlito"/>
                          <a:cs typeface="Carlito"/>
                        </a:rPr>
                        <a:t>x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:	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200" spc="-2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3200" spc="-35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3200" spc="-2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540"/>
                        </a:lnSpc>
                      </a:pPr>
                      <a:r>
                        <a:rPr sz="3200" spc="-15" dirty="0">
                          <a:latin typeface="Carlito"/>
                          <a:cs typeface="Carlito"/>
                        </a:rPr>
                        <a:t>tools,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3540"/>
                        </a:lnSpc>
                      </a:pPr>
                      <a:r>
                        <a:rPr sz="3200" spc="-5" dirty="0">
                          <a:latin typeface="Carlito"/>
                          <a:cs typeface="Carlito"/>
                        </a:rPr>
                        <a:t>Design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3540"/>
                        </a:lnSpc>
                        <a:tabLst>
                          <a:tab pos="1270635" algn="l"/>
                        </a:tabLst>
                      </a:pPr>
                      <a:r>
                        <a:rPr sz="3200" spc="-5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oo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,	P</a:t>
                      </a:r>
                      <a:r>
                        <a:rPr sz="3200" spc="-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oj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15" dirty="0">
                          <a:latin typeface="Carlito"/>
                          <a:cs typeface="Carlito"/>
                        </a:rPr>
                        <a:t>ct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52945">
                <a:tc>
                  <a:txBody>
                    <a:bodyPr/>
                    <a:lstStyle/>
                    <a:p>
                      <a:pPr marR="127000" algn="r">
                        <a:lnSpc>
                          <a:spcPts val="3404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man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3200" spc="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3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3404"/>
                        </a:lnSpc>
                      </a:pPr>
                      <a:r>
                        <a:rPr sz="3200" spc="-15" dirty="0">
                          <a:latin typeface="Carlito"/>
                          <a:cs typeface="Carlito"/>
                        </a:rPr>
                        <a:t>tools,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3404"/>
                        </a:lnSpc>
                      </a:pPr>
                      <a:r>
                        <a:rPr sz="3200" spc="-15" dirty="0">
                          <a:latin typeface="Carlito"/>
                          <a:cs typeface="Carlito"/>
                        </a:rPr>
                        <a:t>Database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3404"/>
                        </a:lnSpc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Man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200" spc="-35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em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4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3501" y="1368297"/>
            <a:ext cx="5910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572895" algn="l"/>
                <a:tab pos="2548890" algn="l"/>
                <a:tab pos="3286760" algn="l"/>
                <a:tab pos="3970654" algn="l"/>
                <a:tab pos="4469130" algn="l"/>
              </a:tabLst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C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SE	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t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ls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se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t	of	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s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oft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3000" spc="-2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8243" y="1368297"/>
            <a:ext cx="1839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pp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l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ion  </a:t>
            </a:r>
            <a:r>
              <a:rPr sz="3000" spc="-20" dirty="0">
                <a:solidFill>
                  <a:srgbClr val="006EC0"/>
                </a:solidFill>
                <a:latin typeface="Arial"/>
                <a:cs typeface="Arial"/>
              </a:rPr>
              <a:t>auto</a:t>
            </a:r>
            <a:r>
              <a:rPr sz="3000" spc="-15" dirty="0">
                <a:solidFill>
                  <a:srgbClr val="006EC0"/>
                </a:solidFill>
                <a:latin typeface="Arial"/>
                <a:cs typeface="Arial"/>
              </a:rPr>
              <a:t>m</a:t>
            </a:r>
            <a:r>
              <a:rPr sz="3000" spc="-20" dirty="0">
                <a:solidFill>
                  <a:srgbClr val="006EC0"/>
                </a:solidFill>
                <a:latin typeface="Arial"/>
                <a:cs typeface="Arial"/>
              </a:rPr>
              <a:t>at</a:t>
            </a:r>
            <a:r>
              <a:rPr sz="3000" spc="-5" dirty="0">
                <a:solidFill>
                  <a:srgbClr val="006EC0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706" y="1825497"/>
            <a:ext cx="5807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6925" algn="l"/>
                <a:tab pos="3397250" algn="l"/>
                <a:tab pos="4301490" algn="l"/>
                <a:tab pos="5483860" algn="l"/>
              </a:tabLst>
            </a:pP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r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r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m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,	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whi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h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u</a:t>
            </a:r>
            <a:r>
              <a:rPr sz="3000" spc="-20" dirty="0">
                <a:solidFill>
                  <a:srgbClr val="677480"/>
                </a:solidFill>
                <a:latin typeface="Arial"/>
                <a:cs typeface="Arial"/>
              </a:rPr>
              <a:t>se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3000" spc="-3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706" y="2282697"/>
            <a:ext cx="229616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3000" spc="-5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r>
              <a:rPr sz="3000" spc="-35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3000" spc="-15" dirty="0">
                <a:solidFill>
                  <a:srgbClr val="006EC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(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6EC0"/>
                </a:solidFill>
                <a:latin typeface="Arial"/>
                <a:cs typeface="Arial"/>
              </a:rPr>
              <a:t>ys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6EC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s  </a:t>
            </a:r>
            <a:r>
              <a:rPr sz="3000" dirty="0">
                <a:solidFill>
                  <a:srgbClr val="677480"/>
                </a:solidFill>
                <a:latin typeface="Arial"/>
                <a:cs typeface="Arial"/>
              </a:rPr>
              <a:t>activities</a:t>
            </a:r>
            <a:r>
              <a:rPr sz="3000" dirty="0" smtClean="0">
                <a:solidFill>
                  <a:srgbClr val="677480"/>
                </a:solidFill>
                <a:latin typeface="Arial"/>
                <a:cs typeface="Arial"/>
              </a:rPr>
              <a:t>.</a:t>
            </a:r>
            <a:endParaRPr lang="en-US" sz="3000" dirty="0" smtClean="0">
              <a:solidFill>
                <a:srgbClr val="67748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1182" y="2358897"/>
            <a:ext cx="324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1915" algn="l"/>
                <a:tab pos="2286635" algn="l"/>
              </a:tabLst>
            </a:pPr>
            <a:r>
              <a:rPr sz="2400" spc="-20" dirty="0">
                <a:solidFill>
                  <a:srgbClr val="006EC0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s	</a:t>
            </a:r>
            <a:r>
              <a:rPr sz="2400" spc="-20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nd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r>
              <a:rPr sz="2400" spc="-20" dirty="0">
                <a:solidFill>
                  <a:srgbClr val="006E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si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0435" y="2282697"/>
            <a:ext cx="182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740" algn="l"/>
                <a:tab pos="1687195" algn="l"/>
              </a:tabLst>
            </a:pP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fe	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C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c</a:t>
            </a:r>
            <a:r>
              <a:rPr sz="2400" spc="-25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6EC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6EC0"/>
                </a:solidFill>
                <a:latin typeface="Arial"/>
                <a:cs typeface="Arial"/>
              </a:rPr>
              <a:t>	</a:t>
            </a:r>
            <a:r>
              <a:rPr sz="3000" dirty="0">
                <a:solidFill>
                  <a:srgbClr val="006EC0"/>
                </a:solidFill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353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40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54" y="1578355"/>
            <a:ext cx="7058659" cy="38550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26415" marR="329565" indent="-514350" algn="just">
              <a:lnSpc>
                <a:spcPct val="96000"/>
              </a:lnSpc>
              <a:spcBef>
                <a:spcPts val="240"/>
              </a:spcBef>
              <a:buFont typeface="Wingdings" panose="05000000000000000000" pitchFamily="2" charset="2"/>
              <a:buChar char="Ø"/>
            </a:pPr>
            <a:r>
              <a:rPr sz="3000" spc="-1085" dirty="0" smtClean="0">
                <a:solidFill>
                  <a:srgbClr val="677480"/>
                </a:solidFill>
                <a:latin typeface="kiloji"/>
                <a:cs typeface="kiloji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After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completing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course,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students will be  able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dirty="0" smtClean="0">
                <a:solidFill>
                  <a:srgbClr val="677480"/>
                </a:solidFill>
                <a:latin typeface="Arial"/>
                <a:cs typeface="Arial"/>
              </a:rPr>
              <a:t>:</a:t>
            </a:r>
            <a:endParaRPr sz="2500" dirty="0">
              <a:latin typeface="Arial"/>
              <a:cs typeface="Arial"/>
            </a:endParaRPr>
          </a:p>
          <a:p>
            <a:pPr marL="469900" indent="-457200" algn="just">
              <a:lnSpc>
                <a:spcPts val="354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Understand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as a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series </a:t>
            </a:r>
            <a:r>
              <a:rPr sz="2400" dirty="0" smtClean="0">
                <a:solidFill>
                  <a:srgbClr val="677480"/>
                </a:solidFill>
                <a:latin typeface="Arial"/>
                <a:cs typeface="Arial"/>
              </a:rPr>
              <a:t>of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engineering</a:t>
            </a:r>
            <a:r>
              <a:rPr sz="2400" spc="40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activities.</a:t>
            </a:r>
            <a:endParaRPr lang="en-US" sz="2400" dirty="0">
              <a:latin typeface="Arial"/>
              <a:cs typeface="Arial"/>
            </a:endParaRPr>
          </a:p>
          <a:p>
            <a:pPr marL="469900" indent="-457200" algn="just">
              <a:lnSpc>
                <a:spcPts val="354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Develop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team-working skills.</a:t>
            </a:r>
            <a:endParaRPr sz="2400" dirty="0">
              <a:latin typeface="Arial"/>
              <a:cs typeface="Arial"/>
            </a:endParaRPr>
          </a:p>
          <a:p>
            <a:pPr marL="469900" indent="-457200" algn="just">
              <a:lnSpc>
                <a:spcPts val="3180"/>
              </a:lnSpc>
              <a:buFont typeface="Wingdings" panose="05000000000000000000" pitchFamily="2" charset="2"/>
              <a:buChar char="Ø"/>
            </a:pP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Analyze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client/user needs.</a:t>
            </a:r>
            <a:endParaRPr sz="2400" dirty="0">
              <a:latin typeface="Arial"/>
              <a:cs typeface="Arial"/>
            </a:endParaRPr>
          </a:p>
          <a:p>
            <a:pPr marL="469265" indent="-457200" algn="just">
              <a:lnSpc>
                <a:spcPts val="3329"/>
              </a:lnSpc>
              <a:buFont typeface="Wingdings" panose="05000000000000000000" pitchFamily="2" charset="2"/>
              <a:buChar char="Ø"/>
            </a:pPr>
            <a:r>
              <a:rPr sz="3000" spc="-1040" dirty="0" smtClean="0">
                <a:solidFill>
                  <a:srgbClr val="677480"/>
                </a:solidFill>
                <a:latin typeface="kiloji"/>
                <a:cs typeface="kiloji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Understand and effectively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use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appropriate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life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cycle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process model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of  software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product</a:t>
            </a:r>
            <a:r>
              <a:rPr lang="en-US" sz="2400" spc="-5" dirty="0" smtClean="0">
                <a:solidFill>
                  <a:srgbClr val="67748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624332"/>
            <a:ext cx="568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</a:t>
            </a:r>
            <a:r>
              <a:rPr dirty="0"/>
              <a:t>of CASE</a:t>
            </a:r>
            <a:r>
              <a:rPr spc="-200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7499"/>
            <a:ext cx="5648325" cy="4895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476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006EC0"/>
                </a:solidFill>
                <a:latin typeface="Carlito"/>
                <a:cs typeface="Carlito"/>
              </a:rPr>
              <a:t>Upper </a:t>
            </a:r>
            <a:r>
              <a:rPr sz="2800" b="1" spc="-5" dirty="0">
                <a:solidFill>
                  <a:srgbClr val="006EC0"/>
                </a:solidFill>
                <a:latin typeface="Carlito"/>
                <a:cs typeface="Carlito"/>
              </a:rPr>
              <a:t>Case </a:t>
            </a:r>
            <a:r>
              <a:rPr sz="2800" b="1" spc="-105" dirty="0">
                <a:solidFill>
                  <a:srgbClr val="006EC0"/>
                </a:solidFill>
                <a:latin typeface="Carlito"/>
                <a:cs typeface="Carlito"/>
              </a:rPr>
              <a:t>Tools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Upper </a:t>
            </a:r>
            <a:r>
              <a:rPr sz="2800" spc="-15" dirty="0">
                <a:latin typeface="Carlito"/>
                <a:cs typeface="Carlito"/>
              </a:rPr>
              <a:t>CASE  </a:t>
            </a:r>
            <a:r>
              <a:rPr sz="2800" spc="-20" dirty="0">
                <a:latin typeface="Carlito"/>
                <a:cs typeface="Carlito"/>
              </a:rPr>
              <a:t>tools </a:t>
            </a:r>
            <a:r>
              <a:rPr sz="2800" spc="-35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used </a:t>
            </a:r>
            <a:r>
              <a:rPr sz="2800" spc="-10" dirty="0">
                <a:latin typeface="Carlito"/>
                <a:cs typeface="Carlito"/>
              </a:rPr>
              <a:t>in planning, </a:t>
            </a:r>
            <a:r>
              <a:rPr sz="2800" spc="-20" dirty="0">
                <a:latin typeface="Carlito"/>
                <a:cs typeface="Carlito"/>
              </a:rPr>
              <a:t>analysis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design </a:t>
            </a:r>
            <a:r>
              <a:rPr sz="2800" spc="-40" dirty="0">
                <a:latin typeface="Carlito"/>
                <a:cs typeface="Carlito"/>
              </a:rPr>
              <a:t>stages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SDLC.</a:t>
            </a:r>
            <a:endParaRPr sz="2800">
              <a:latin typeface="Carlito"/>
              <a:cs typeface="Carlito"/>
            </a:endParaRPr>
          </a:p>
          <a:p>
            <a:pPr marL="355600" marR="2286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solidFill>
                  <a:srgbClr val="006EC0"/>
                </a:solidFill>
                <a:latin typeface="Carlito"/>
                <a:cs typeface="Carlito"/>
              </a:rPr>
              <a:t>Lower </a:t>
            </a:r>
            <a:r>
              <a:rPr sz="2800" b="1" spc="-5" dirty="0">
                <a:solidFill>
                  <a:srgbClr val="006EC0"/>
                </a:solidFill>
                <a:latin typeface="Carlito"/>
                <a:cs typeface="Carlito"/>
              </a:rPr>
              <a:t>Case </a:t>
            </a:r>
            <a:r>
              <a:rPr sz="2800" b="1" spc="-105" dirty="0">
                <a:solidFill>
                  <a:srgbClr val="006EC0"/>
                </a:solidFill>
                <a:latin typeface="Carlito"/>
                <a:cs typeface="Carlito"/>
              </a:rPr>
              <a:t>Tools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25" dirty="0">
                <a:latin typeface="Carlito"/>
                <a:cs typeface="Carlito"/>
              </a:rPr>
              <a:t>Lower </a:t>
            </a:r>
            <a:r>
              <a:rPr sz="2800" spc="-15" dirty="0">
                <a:latin typeface="Carlito"/>
                <a:cs typeface="Carlito"/>
              </a:rPr>
              <a:t>CASE  </a:t>
            </a:r>
            <a:r>
              <a:rPr sz="2800" spc="-25" dirty="0">
                <a:latin typeface="Carlito"/>
                <a:cs typeface="Carlito"/>
              </a:rPr>
              <a:t>tools </a:t>
            </a:r>
            <a:r>
              <a:rPr sz="2800" spc="-35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used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25" dirty="0">
                <a:latin typeface="Carlito"/>
                <a:cs typeface="Carlito"/>
              </a:rPr>
              <a:t>implementation,  testing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maintenance.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40" dirty="0">
                <a:solidFill>
                  <a:srgbClr val="006EC0"/>
                </a:solidFill>
                <a:latin typeface="Carlito"/>
                <a:cs typeface="Carlito"/>
              </a:rPr>
              <a:t>Integrated</a:t>
            </a:r>
            <a:r>
              <a:rPr sz="2800" b="1" spc="550" dirty="0">
                <a:solidFill>
                  <a:srgbClr val="006EC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rlito"/>
                <a:cs typeface="Carlito"/>
              </a:rPr>
              <a:t>Case </a:t>
            </a:r>
            <a:r>
              <a:rPr sz="2800" b="1" spc="-100" dirty="0">
                <a:solidFill>
                  <a:srgbClr val="006EC0"/>
                </a:solidFill>
                <a:latin typeface="Carlito"/>
                <a:cs typeface="Carlito"/>
              </a:rPr>
              <a:t>Tools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40" dirty="0">
                <a:latin typeface="Carlito"/>
                <a:cs typeface="Carlito"/>
              </a:rPr>
              <a:t>Integrated  </a:t>
            </a:r>
            <a:r>
              <a:rPr sz="2800" spc="-5" dirty="0">
                <a:latin typeface="Carlito"/>
                <a:cs typeface="Carlito"/>
              </a:rPr>
              <a:t>CASE </a:t>
            </a:r>
            <a:r>
              <a:rPr sz="2800" spc="-20" dirty="0">
                <a:latin typeface="Carlito"/>
                <a:cs typeface="Carlito"/>
              </a:rPr>
              <a:t>tools </a:t>
            </a:r>
            <a:r>
              <a:rPr sz="2800" spc="-25" dirty="0">
                <a:latin typeface="Carlito"/>
                <a:cs typeface="Carlito"/>
              </a:rPr>
              <a:t>are </a:t>
            </a:r>
            <a:r>
              <a:rPr sz="2800" spc="-20" dirty="0">
                <a:latin typeface="Carlito"/>
                <a:cs typeface="Carlito"/>
              </a:rPr>
              <a:t>helpful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all the  </a:t>
            </a:r>
            <a:r>
              <a:rPr sz="2800" spc="-35" dirty="0">
                <a:latin typeface="Carlito"/>
                <a:cs typeface="Carlito"/>
              </a:rPr>
              <a:t>stages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SDLC, </a:t>
            </a:r>
            <a:r>
              <a:rPr sz="2800" spc="-30" dirty="0">
                <a:latin typeface="Carlito"/>
                <a:cs typeface="Carlito"/>
              </a:rPr>
              <a:t>from Requirement  gathering </a:t>
            </a:r>
            <a:r>
              <a:rPr sz="2800" spc="-25" dirty="0">
                <a:latin typeface="Carlito"/>
                <a:cs typeface="Carlito"/>
              </a:rPr>
              <a:t>to </a:t>
            </a:r>
            <a:r>
              <a:rPr sz="2800" spc="-85" dirty="0">
                <a:latin typeface="Carlito"/>
                <a:cs typeface="Carlito"/>
              </a:rPr>
              <a:t>Testing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5" dirty="0">
                <a:latin typeface="Carlito"/>
                <a:cs typeface="Carlito"/>
              </a:rPr>
              <a:t>documentation.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0" y="1684019"/>
            <a:ext cx="2458211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0079" y="1635632"/>
            <a:ext cx="3966845" cy="2841625"/>
            <a:chOff x="1410079" y="1635632"/>
            <a:chExt cx="3966845" cy="2841625"/>
          </a:xfrm>
        </p:grpSpPr>
        <p:sp>
          <p:nvSpPr>
            <p:cNvPr id="3" name="object 3"/>
            <p:cNvSpPr/>
            <p:nvPr/>
          </p:nvSpPr>
          <p:spPr>
            <a:xfrm>
              <a:off x="1410079" y="2496563"/>
              <a:ext cx="3966403" cy="19804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7799" y="2514599"/>
              <a:ext cx="3886200" cy="1905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514599"/>
              <a:ext cx="3886200" cy="1905000"/>
            </a:xfrm>
            <a:custGeom>
              <a:avLst/>
              <a:gdLst/>
              <a:ahLst/>
              <a:cxnLst/>
              <a:rect l="l" t="t" r="r" b="b"/>
              <a:pathLst>
                <a:path w="3886200" h="1905000">
                  <a:moveTo>
                    <a:pt x="0" y="1905000"/>
                  </a:moveTo>
                  <a:lnTo>
                    <a:pt x="3886200" y="19050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3327" y="2138171"/>
              <a:ext cx="2563368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1673" y="1635632"/>
              <a:ext cx="2122744" cy="1971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0072" y="506425"/>
            <a:ext cx="4482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5" dirty="0"/>
              <a:t>Process</a:t>
            </a:r>
            <a:r>
              <a:rPr spc="-130" dirty="0"/>
              <a:t> </a:t>
            </a:r>
            <a:r>
              <a:rPr spc="-25" dirty="0"/>
              <a:t>Framework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7566" y="1566971"/>
            <a:ext cx="3528060" cy="252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Process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framework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Framework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activities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marL="927100" marR="1183005">
              <a:lnSpc>
                <a:spcPct val="114999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tasks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1800" dirty="0">
              <a:latin typeface="Arial"/>
              <a:cs typeface="Arial"/>
            </a:endParaRPr>
          </a:p>
          <a:p>
            <a:pPr marL="927100" marR="5080">
              <a:lnSpc>
                <a:spcPct val="113900"/>
              </a:lnSpc>
              <a:spcBef>
                <a:spcPts val="2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milestones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deliverable</a:t>
            </a:r>
            <a:r>
              <a:rPr sz="2700" spc="7" baseline="4629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checkpoints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8675" y="4790313"/>
            <a:ext cx="2042358" cy="197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5407" y="4713554"/>
            <a:ext cx="2038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Umbrella</a:t>
            </a:r>
            <a:r>
              <a:rPr sz="1800" b="1" spc="-2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8600" y="1409700"/>
            <a:ext cx="1676400" cy="2552700"/>
            <a:chOff x="228600" y="1409700"/>
            <a:chExt cx="1676400" cy="2552700"/>
          </a:xfrm>
        </p:grpSpPr>
        <p:sp>
          <p:nvSpPr>
            <p:cNvPr id="14" name="object 14"/>
            <p:cNvSpPr/>
            <p:nvPr/>
          </p:nvSpPr>
          <p:spPr>
            <a:xfrm>
              <a:off x="228600" y="1409700"/>
              <a:ext cx="1676400" cy="1257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" y="2971800"/>
              <a:ext cx="1051560" cy="990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8600" y="5445252"/>
            <a:ext cx="1626108" cy="10317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8193" y="1539189"/>
            <a:ext cx="3630167" cy="3474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907" y="573785"/>
            <a:ext cx="3769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Umbrella</a:t>
            </a:r>
            <a:r>
              <a:rPr spc="-145" dirty="0"/>
              <a:t> </a:t>
            </a:r>
            <a:r>
              <a:rPr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20" y="1252575"/>
            <a:ext cx="7186295" cy="47390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5" dirty="0">
                <a:latin typeface="Carlito"/>
                <a:cs typeface="Carlito"/>
              </a:rPr>
              <a:t>Software </a:t>
            </a:r>
            <a:r>
              <a:rPr sz="3200" spc="-20" dirty="0">
                <a:latin typeface="Carlito"/>
                <a:cs typeface="Carlito"/>
              </a:rPr>
              <a:t>project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0" dirty="0">
                <a:latin typeface="Carlito"/>
                <a:cs typeface="Carlito"/>
              </a:rPr>
              <a:t>Formal technical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reviews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5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quality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assurance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5" dirty="0">
                <a:latin typeface="Carlito"/>
                <a:cs typeface="Carlito"/>
              </a:rPr>
              <a:t>Software configuration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60" dirty="0">
                <a:latin typeface="Carlito"/>
                <a:cs typeface="Carlito"/>
              </a:rPr>
              <a:t>Work </a:t>
            </a:r>
            <a:r>
              <a:rPr sz="3200" spc="-20" dirty="0">
                <a:latin typeface="Carlito"/>
                <a:cs typeface="Carlito"/>
              </a:rPr>
              <a:t>product </a:t>
            </a:r>
            <a:r>
              <a:rPr sz="3200" spc="-25" dirty="0">
                <a:latin typeface="Carlito"/>
                <a:cs typeface="Carlito"/>
              </a:rPr>
              <a:t>preparation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production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0" dirty="0">
                <a:latin typeface="Carlito"/>
                <a:cs typeface="Carlito"/>
              </a:rPr>
              <a:t>Reusability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20" dirty="0">
                <a:latin typeface="Carlito"/>
                <a:cs typeface="Carlito"/>
              </a:rPr>
              <a:t>Measurement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Carlito"/>
                <a:cs typeface="Carlito"/>
              </a:rPr>
              <a:t>Risk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management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096" y="701751"/>
            <a:ext cx="1985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</a:t>
            </a:r>
            <a:r>
              <a:rPr spc="-5" dirty="0"/>
              <a:t>a</a:t>
            </a:r>
            <a:r>
              <a:rPr spc="2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63446"/>
            <a:ext cx="7873365" cy="2203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4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3206750" algn="l"/>
              </a:tabLst>
            </a:pPr>
            <a:r>
              <a:rPr sz="2400" b="1" spc="-20" dirty="0">
                <a:latin typeface="Carlito"/>
                <a:cs typeface="Carlito"/>
              </a:rPr>
              <a:t>Software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engineering	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combination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paperwork</a:t>
            </a:r>
            <a:r>
              <a:rPr sz="2400" b="1" spc="-235" dirty="0">
                <a:latin typeface="Carlito"/>
                <a:cs typeface="Carlito"/>
              </a:rPr>
              <a:t> </a:t>
            </a:r>
            <a:r>
              <a:rPr sz="2400" b="1" dirty="0" smtClean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b="1" spc="-25" dirty="0" smtClean="0">
                <a:latin typeface="Carlito"/>
                <a:cs typeface="Carlito"/>
              </a:rPr>
              <a:t>S</a:t>
            </a:r>
            <a:r>
              <a:rPr sz="2400" b="1" spc="-25" dirty="0" smtClean="0">
                <a:latin typeface="Carlito"/>
                <a:cs typeface="Carlito"/>
              </a:rPr>
              <a:t>ystematic</a:t>
            </a:r>
            <a:r>
              <a:rPr lang="en-US" sz="2400" b="1" spc="-25" dirty="0" smtClean="0">
                <a:latin typeface="Carlito"/>
                <a:cs typeface="Carlito"/>
              </a:rPr>
              <a:t>  </a:t>
            </a:r>
            <a:r>
              <a:rPr sz="2400" b="1" spc="-5" dirty="0" smtClean="0">
                <a:latin typeface="Carlito"/>
                <a:cs typeface="Carlito"/>
              </a:rPr>
              <a:t>solution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addressed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problem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  <a:tab pos="1637030" algn="l"/>
              </a:tabLst>
            </a:pPr>
            <a:r>
              <a:rPr sz="2400" b="1" spc="-20" dirty="0">
                <a:latin typeface="Carlito"/>
                <a:cs typeface="Carlito"/>
              </a:rPr>
              <a:t>Software	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25" dirty="0">
                <a:latin typeface="Carlito"/>
                <a:cs typeface="Carlito"/>
              </a:rPr>
              <a:t>first </a:t>
            </a:r>
            <a:r>
              <a:rPr sz="2400" b="1" dirty="0">
                <a:latin typeface="Carlito"/>
                <a:cs typeface="Carlito"/>
              </a:rPr>
              <a:t>designed </a:t>
            </a:r>
            <a:r>
              <a:rPr sz="2400" b="1" spc="-5" dirty="0">
                <a:latin typeface="Carlito"/>
                <a:cs typeface="Carlito"/>
              </a:rPr>
              <a:t>then </a:t>
            </a:r>
            <a:r>
              <a:rPr sz="2400" b="1" spc="-10" dirty="0">
                <a:latin typeface="Carlito"/>
                <a:cs typeface="Carlito"/>
              </a:rPr>
              <a:t>engineered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95885" indent="-342900">
              <a:lnSpc>
                <a:spcPts val="26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5" dirty="0">
                <a:latin typeface="Carlito"/>
                <a:cs typeface="Carlito"/>
              </a:rPr>
              <a:t>Evolution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20" dirty="0">
                <a:latin typeface="Carlito"/>
                <a:cs typeface="Carlito"/>
              </a:rPr>
              <a:t>maintenance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the essential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last  </a:t>
            </a:r>
            <a:r>
              <a:rPr sz="2400" b="1" spc="-25" dirty="0">
                <a:latin typeface="Carlito"/>
                <a:cs typeface="Carlito"/>
              </a:rPr>
              <a:t>step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Recommended</a:t>
            </a:r>
            <a:r>
              <a:rPr spc="-95" dirty="0"/>
              <a:t> </a:t>
            </a:r>
            <a:r>
              <a:rPr spc="-5" dirty="0"/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54" y="1814576"/>
            <a:ext cx="7255509" cy="269291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8285" marR="5080" indent="-236220">
              <a:lnSpc>
                <a:spcPct val="92300"/>
              </a:lnSpc>
              <a:spcBef>
                <a:spcPts val="375"/>
              </a:spcBef>
            </a:pPr>
            <a:r>
              <a:rPr sz="2000" b="1" dirty="0" smtClean="0">
                <a:solidFill>
                  <a:srgbClr val="677480"/>
                </a:solidFill>
                <a:latin typeface="Arial"/>
                <a:cs typeface="Arial"/>
              </a:rPr>
              <a:t>Text</a:t>
            </a:r>
            <a:r>
              <a:rPr sz="2000" b="1" spc="13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77480"/>
                </a:solidFill>
                <a:latin typeface="Arial"/>
                <a:cs typeface="Arial"/>
              </a:rPr>
              <a:t>Book:</a:t>
            </a:r>
            <a:r>
              <a:rPr sz="2000" b="1" spc="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endParaRPr lang="en-US" sz="2000" b="1" spc="120" dirty="0" smtClean="0">
              <a:solidFill>
                <a:srgbClr val="677480"/>
              </a:solidFill>
              <a:latin typeface="Arial"/>
              <a:cs typeface="Arial"/>
            </a:endParaRPr>
          </a:p>
          <a:p>
            <a:pPr marL="248285" marR="5080" indent="-236220">
              <a:lnSpc>
                <a:spcPct val="92300"/>
              </a:lnSpc>
              <a:spcBef>
                <a:spcPts val="375"/>
              </a:spcBef>
            </a:pPr>
            <a:r>
              <a:rPr sz="2000" dirty="0" smtClean="0">
                <a:solidFill>
                  <a:srgbClr val="677480"/>
                </a:solidFill>
                <a:latin typeface="Arial"/>
                <a:cs typeface="Arial"/>
              </a:rPr>
              <a:t>Software</a:t>
            </a:r>
            <a:r>
              <a:rPr sz="2000" spc="12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Engineering:</a:t>
            </a:r>
            <a:r>
              <a:rPr sz="2000" spc="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000" spc="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77480"/>
                </a:solidFill>
                <a:latin typeface="Arial"/>
                <a:cs typeface="Arial"/>
              </a:rPr>
              <a:t>Practitioner’s</a:t>
            </a:r>
            <a:r>
              <a:rPr sz="2000" spc="1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Approach,  </a:t>
            </a:r>
            <a:r>
              <a:rPr sz="2000" spc="-5" dirty="0">
                <a:solidFill>
                  <a:srgbClr val="677480"/>
                </a:solidFill>
                <a:latin typeface="Arial"/>
                <a:cs typeface="Arial"/>
              </a:rPr>
              <a:t>8/e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by Roger </a:t>
            </a:r>
            <a:r>
              <a:rPr sz="2000" spc="-5" dirty="0">
                <a:solidFill>
                  <a:srgbClr val="677480"/>
                </a:solidFill>
                <a:latin typeface="Arial"/>
                <a:cs typeface="Arial"/>
              </a:rPr>
              <a:t>S.</a:t>
            </a:r>
            <a:r>
              <a:rPr sz="2000" spc="-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677480"/>
                </a:solidFill>
                <a:latin typeface="Arial"/>
                <a:cs typeface="Arial"/>
              </a:rPr>
              <a:t>Pressman</a:t>
            </a:r>
            <a:endParaRPr lang="en-US" sz="2000" dirty="0" smtClean="0">
              <a:solidFill>
                <a:srgbClr val="FFC000"/>
              </a:solidFill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endParaRPr lang="en-US" sz="2000" b="1" dirty="0" smtClean="0">
              <a:solidFill>
                <a:srgbClr val="677480"/>
              </a:solidFill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r>
              <a:rPr sz="2000" b="1" dirty="0" smtClean="0">
                <a:solidFill>
                  <a:srgbClr val="677480"/>
                </a:solidFill>
                <a:latin typeface="Arial"/>
                <a:cs typeface="Arial"/>
              </a:rPr>
              <a:t>Reference:</a:t>
            </a:r>
            <a:endParaRPr lang="en-US" sz="3000" spc="-1255" dirty="0" smtClean="0">
              <a:solidFill>
                <a:srgbClr val="677480"/>
              </a:solidFill>
              <a:latin typeface="kiloji"/>
              <a:cs typeface="kiloji"/>
            </a:endParaRPr>
          </a:p>
          <a:p>
            <a:pPr marL="3556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rgbClr val="677480"/>
                </a:solidFill>
                <a:latin typeface="Arial"/>
                <a:cs typeface="Arial"/>
              </a:rPr>
              <a:t>Software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Engineering, 9/e, Ian Somerville (2010)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sz="2000" spc="180" dirty="0" smtClean="0">
                <a:solidFill>
                  <a:srgbClr val="677480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Discipline for Software Engineering, Watt </a:t>
            </a:r>
            <a:r>
              <a:rPr sz="2000" spc="-5" dirty="0">
                <a:solidFill>
                  <a:srgbClr val="677480"/>
                </a:solidFill>
                <a:latin typeface="Arial"/>
                <a:cs typeface="Arial"/>
              </a:rPr>
              <a:t>S.</a:t>
            </a:r>
            <a:r>
              <a:rPr sz="2000" spc="-30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Humphrey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rgbClr val="677480"/>
                </a:solidFill>
                <a:latin typeface="Arial"/>
                <a:cs typeface="Arial"/>
              </a:rPr>
              <a:t>Essentials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of Software Engineering , Frank Tsui</a:t>
            </a:r>
            <a:r>
              <a:rPr sz="2000" spc="-3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77480"/>
                </a:solidFill>
                <a:latin typeface="Arial"/>
                <a:cs typeface="Arial"/>
              </a:rPr>
              <a:t>(2014)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Course</a:t>
            </a:r>
            <a:r>
              <a:rPr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6FC0"/>
                </a:solidFill>
                <a:latin typeface="Arial"/>
                <a:cs typeface="Arial"/>
              </a:rPr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54" y="1938020"/>
            <a:ext cx="7465059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5" dirty="0" smtClean="0">
                <a:solidFill>
                  <a:srgbClr val="677480"/>
                </a:solidFill>
                <a:latin typeface="kiloji"/>
                <a:cs typeface="kiloji"/>
              </a:rPr>
              <a:t>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Attendance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 dirty="0">
              <a:latin typeface="Arial"/>
              <a:cs typeface="Arial"/>
            </a:endParaRPr>
          </a:p>
          <a:p>
            <a:pPr marL="506095" indent="-215265">
              <a:lnSpc>
                <a:spcPct val="100000"/>
              </a:lnSpc>
              <a:buChar char="○"/>
              <a:tabLst>
                <a:tab pos="50673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Students are expected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attend all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506095" marR="1101725" indent="-215265">
              <a:lnSpc>
                <a:spcPct val="100000"/>
              </a:lnSpc>
              <a:buChar char="○"/>
              <a:tabLst>
                <a:tab pos="50673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Attendance is compulsory and will be taken  regularly.</a:t>
            </a:r>
            <a:endParaRPr sz="2400" dirty="0">
              <a:latin typeface="Arial"/>
              <a:cs typeface="Arial"/>
            </a:endParaRPr>
          </a:p>
          <a:p>
            <a:pPr marL="506095" marR="5080" indent="-215265">
              <a:lnSpc>
                <a:spcPct val="100000"/>
              </a:lnSpc>
              <a:buChar char="○"/>
              <a:tabLst>
                <a:tab pos="50673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Attendance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less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80%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lectures will  result in students being barred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taking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Final  Exam.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261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Class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504" y="1923414"/>
            <a:ext cx="677037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95"/>
              </a:spcBef>
              <a:buSzPct val="85714"/>
              <a:buChar char="○"/>
              <a:tabLst>
                <a:tab pos="227965" algn="l"/>
              </a:tabLst>
            </a:pP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Cell phones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are restricted during</a:t>
            </a:r>
            <a:r>
              <a:rPr sz="28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class.</a:t>
            </a:r>
            <a:endParaRPr sz="2800" dirty="0">
              <a:latin typeface="Arial"/>
              <a:cs typeface="Arial"/>
            </a:endParaRPr>
          </a:p>
          <a:p>
            <a:pPr marL="227329" marR="5080" indent="-215265">
              <a:lnSpc>
                <a:spcPct val="100000"/>
              </a:lnSpc>
              <a:buSzPct val="85714"/>
              <a:buChar char="○"/>
              <a:tabLst>
                <a:tab pos="227965" algn="l"/>
              </a:tabLst>
            </a:pP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Cell phones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must </a:t>
            </a: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turned off </a:t>
            </a: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during the 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lecture</a:t>
            </a:r>
            <a:r>
              <a:rPr sz="2800" dirty="0" smtClean="0">
                <a:solidFill>
                  <a:srgbClr val="677480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27329" marR="719455" indent="-215265">
              <a:lnSpc>
                <a:spcPct val="100000"/>
              </a:lnSpc>
              <a:buSzPct val="85714"/>
              <a:buChar char="○"/>
              <a:tabLst>
                <a:tab pos="227965" algn="l"/>
              </a:tabLst>
            </a:pP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No discussion with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each other during  lecture</a:t>
            </a:r>
            <a:endParaRPr sz="28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85714"/>
              <a:buChar char="○"/>
              <a:tabLst>
                <a:tab pos="227965" algn="l"/>
              </a:tabLst>
            </a:pPr>
            <a:r>
              <a:rPr sz="2800" spc="-5" dirty="0">
                <a:solidFill>
                  <a:srgbClr val="677480"/>
                </a:solidFill>
                <a:latin typeface="Arial"/>
                <a:cs typeface="Arial"/>
              </a:rPr>
              <a:t>Maintain</a:t>
            </a:r>
            <a:r>
              <a:rPr sz="28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77480"/>
                </a:solidFill>
                <a:latin typeface="Arial"/>
                <a:cs typeface="Arial"/>
              </a:rPr>
              <a:t>discipline.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718" y="752983"/>
            <a:ext cx="3456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981B9"/>
                </a:solidFill>
                <a:latin typeface="Arial"/>
                <a:cs typeface="Arial"/>
              </a:rPr>
              <a:t>Course</a:t>
            </a:r>
            <a:r>
              <a:rPr sz="3600" b="1" spc="-6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981B9"/>
                </a:solidFill>
                <a:latin typeface="Arial"/>
                <a:cs typeface="Arial"/>
              </a:rPr>
              <a:t>Material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6872605" cy="8337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5080" indent="-23622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All course material, assignments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quizzes and  announcements will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there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_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LMS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_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42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Course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718" y="2019680"/>
            <a:ext cx="403161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Assessment</a:t>
            </a:r>
            <a:r>
              <a:rPr sz="30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677480"/>
                </a:solidFill>
                <a:latin typeface="Arial"/>
                <a:cs typeface="Arial"/>
              </a:rPr>
              <a:t>Criteria</a:t>
            </a:r>
            <a:endParaRPr sz="3000" dirty="0">
              <a:latin typeface="Arial"/>
              <a:cs typeface="Arial"/>
            </a:endParaRPr>
          </a:p>
          <a:p>
            <a:pPr marL="527685" indent="-215900">
              <a:lnSpc>
                <a:spcPct val="100000"/>
              </a:lnSpc>
              <a:spcBef>
                <a:spcPts val="20"/>
              </a:spcBef>
              <a:buChar char="○"/>
              <a:tabLst>
                <a:tab pos="5283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Mid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–</a:t>
            </a:r>
            <a:r>
              <a:rPr sz="2400" spc="-8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Term</a:t>
            </a:r>
            <a:endParaRPr sz="2400" dirty="0">
              <a:latin typeface="Arial"/>
              <a:cs typeface="Arial"/>
            </a:endParaRPr>
          </a:p>
          <a:p>
            <a:pPr marL="527685" indent="-215900">
              <a:lnSpc>
                <a:spcPct val="100000"/>
              </a:lnSpc>
              <a:spcBef>
                <a:spcPts val="5"/>
              </a:spcBef>
              <a:buChar char="○"/>
              <a:tabLst>
                <a:tab pos="5283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Final</a:t>
            </a:r>
            <a:r>
              <a:rPr sz="2400" spc="-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Exam</a:t>
            </a:r>
            <a:endParaRPr sz="2400" dirty="0">
              <a:latin typeface="Arial"/>
              <a:cs typeface="Arial"/>
            </a:endParaRPr>
          </a:p>
          <a:p>
            <a:pPr marL="527685" indent="-215900">
              <a:lnSpc>
                <a:spcPct val="100000"/>
              </a:lnSpc>
              <a:buChar char="○"/>
              <a:tabLst>
                <a:tab pos="528320" algn="l"/>
                <a:tab pos="1840864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Quizzes	</a:t>
            </a:r>
            <a:r>
              <a:rPr sz="2400" dirty="0" smtClean="0">
                <a:solidFill>
                  <a:srgbClr val="677480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677480"/>
                </a:solidFill>
                <a:latin typeface="Arial"/>
                <a:cs typeface="Arial"/>
              </a:rPr>
              <a:t>2-3</a:t>
            </a:r>
            <a:r>
              <a:rPr sz="2400" dirty="0" smtClean="0">
                <a:solidFill>
                  <a:srgbClr val="67748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527685" indent="-215900">
              <a:lnSpc>
                <a:spcPct val="100000"/>
              </a:lnSpc>
              <a:buChar char="○"/>
              <a:tabLst>
                <a:tab pos="5283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Class Assignments 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(</a:t>
            </a:r>
            <a:r>
              <a:rPr lang="en-US" sz="2400" spc="-5" dirty="0" smtClean="0">
                <a:solidFill>
                  <a:srgbClr val="677480"/>
                </a:solidFill>
                <a:latin typeface="Arial"/>
                <a:cs typeface="Arial"/>
              </a:rPr>
              <a:t>2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4)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100" y="2479928"/>
            <a:ext cx="7061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20%</a:t>
            </a:r>
            <a:endParaRPr sz="24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10%</a:t>
            </a:r>
            <a:endParaRPr sz="24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20%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7924800" cy="46814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dirty="0">
                <a:solidFill>
                  <a:srgbClr val="677480"/>
                </a:solidFill>
                <a:latin typeface="Carlito"/>
                <a:cs typeface="Carlito"/>
              </a:rPr>
              <a:t>An </a:t>
            </a: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Introduction to</a:t>
            </a:r>
            <a:r>
              <a:rPr sz="2000" spc="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677480"/>
                </a:solidFill>
                <a:latin typeface="Carlito"/>
                <a:cs typeface="Carlito"/>
              </a:rPr>
              <a:t>SE</a:t>
            </a:r>
            <a:endParaRPr sz="20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409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Software </a:t>
            </a:r>
            <a:r>
              <a:rPr sz="2000" spc="-5" dirty="0">
                <a:solidFill>
                  <a:srgbClr val="677480"/>
                </a:solidFill>
                <a:latin typeface="Carlito"/>
                <a:cs typeface="Carlito"/>
              </a:rPr>
              <a:t>Engineering </a:t>
            </a:r>
            <a:r>
              <a:rPr sz="2000" dirty="0">
                <a:solidFill>
                  <a:srgbClr val="677480"/>
                </a:solidFill>
                <a:latin typeface="Carlito"/>
                <a:cs typeface="Carlito"/>
              </a:rPr>
              <a:t>as </a:t>
            </a: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defined </a:t>
            </a:r>
            <a:r>
              <a:rPr sz="2000" spc="-10" dirty="0">
                <a:solidFill>
                  <a:srgbClr val="677480"/>
                </a:solidFill>
                <a:latin typeface="Carlito"/>
                <a:cs typeface="Carlito"/>
              </a:rPr>
              <a:t>by  </a:t>
            </a:r>
            <a:r>
              <a:rPr sz="2000" spc="-5" dirty="0" smtClean="0">
                <a:solidFill>
                  <a:srgbClr val="677480"/>
                </a:solidFill>
                <a:latin typeface="Carlito"/>
                <a:cs typeface="Carlito"/>
              </a:rPr>
              <a:t>IEEE</a:t>
            </a:r>
            <a:endParaRPr lang="en-US" sz="2000" spc="-5" dirty="0" smtClean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409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5" dirty="0" smtClean="0">
                <a:solidFill>
                  <a:srgbClr val="677480"/>
                </a:solidFill>
                <a:latin typeface="Carlito"/>
                <a:cs typeface="Carlito"/>
              </a:rPr>
              <a:t>Attributes of a good software</a:t>
            </a:r>
          </a:p>
          <a:p>
            <a:pPr marL="299085" marR="5080" indent="-287020">
              <a:lnSpc>
                <a:spcPct val="100000"/>
              </a:lnSpc>
              <a:spcBef>
                <a:spcPts val="409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5" dirty="0" smtClean="0">
                <a:solidFill>
                  <a:srgbClr val="677480"/>
                </a:solidFill>
                <a:latin typeface="Carlito"/>
                <a:cs typeface="Carlito"/>
              </a:rPr>
              <a:t>Participants &amp; Roles</a:t>
            </a:r>
          </a:p>
          <a:p>
            <a:pPr marL="299085" marR="5080" indent="-287020">
              <a:lnSpc>
                <a:spcPct val="100000"/>
              </a:lnSpc>
              <a:spcBef>
                <a:spcPts val="409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5" dirty="0" smtClean="0">
                <a:solidFill>
                  <a:srgbClr val="677480"/>
                </a:solidFill>
                <a:latin typeface="Carlito"/>
                <a:cs typeface="Carlito"/>
              </a:rPr>
              <a:t>Work products</a:t>
            </a:r>
          </a:p>
          <a:p>
            <a:pPr marL="299085" marR="5080" indent="-287020">
              <a:lnSpc>
                <a:spcPct val="100000"/>
              </a:lnSpc>
              <a:spcBef>
                <a:spcPts val="409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5" dirty="0" smtClean="0">
                <a:solidFill>
                  <a:srgbClr val="677480"/>
                </a:solidFill>
                <a:latin typeface="Carlito"/>
                <a:cs typeface="Carlito"/>
              </a:rPr>
              <a:t>Layered Approach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39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Software</a:t>
            </a:r>
            <a:r>
              <a:rPr sz="20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Applications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Software</a:t>
            </a:r>
            <a:r>
              <a:rPr sz="20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677480"/>
                </a:solidFill>
                <a:latin typeface="Carlito"/>
                <a:cs typeface="Carlito"/>
              </a:rPr>
              <a:t>Myths</a:t>
            </a:r>
            <a:endParaRPr lang="en-US" sz="2000" dirty="0" smtClean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dirty="0" smtClean="0">
                <a:solidFill>
                  <a:srgbClr val="677480"/>
                </a:solidFill>
                <a:latin typeface="Carlito"/>
                <a:cs typeface="Carlito"/>
              </a:rPr>
              <a:t>SDLC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677480"/>
                </a:solidFill>
                <a:latin typeface="Carlito"/>
                <a:cs typeface="Carlito"/>
              </a:rPr>
              <a:t>– New</a:t>
            </a:r>
            <a:r>
              <a:rPr sz="2000" spc="-8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Categories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Software</a:t>
            </a:r>
            <a:r>
              <a:rPr sz="2000" spc="-7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2000" spc="-15" dirty="0" smtClean="0">
                <a:solidFill>
                  <a:srgbClr val="677480"/>
                </a:solidFill>
                <a:latin typeface="Carlito"/>
                <a:cs typeface="Carlito"/>
              </a:rPr>
              <a:t>.</a:t>
            </a:r>
            <a:endParaRPr lang="en-US" sz="2000" spc="-15" dirty="0" smtClean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15" dirty="0" smtClean="0">
                <a:solidFill>
                  <a:srgbClr val="677480"/>
                </a:solidFill>
                <a:latin typeface="Carlito"/>
                <a:cs typeface="Carlito"/>
              </a:rPr>
              <a:t>Software Model</a:t>
            </a:r>
          </a:p>
          <a:p>
            <a:pPr marL="299085" indent="-287020">
              <a:lnSpc>
                <a:spcPct val="100000"/>
              </a:lnSpc>
              <a:spcBef>
                <a:spcPts val="4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2000" spc="-15" dirty="0" smtClean="0">
                <a:solidFill>
                  <a:srgbClr val="677480"/>
                </a:solidFill>
                <a:latin typeface="Carlito"/>
                <a:cs typeface="Carlito"/>
              </a:rPr>
              <a:t>Software Tools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1034</Words>
  <Application>Microsoft Office PowerPoint</Application>
  <PresentationFormat>On-screen Show (4:3)</PresentationFormat>
  <Paragraphs>200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1  Introduction to Software Engineering</vt:lpstr>
      <vt:lpstr>Who am I?</vt:lpstr>
      <vt:lpstr>Course Objective</vt:lpstr>
      <vt:lpstr>Recommended Books</vt:lpstr>
      <vt:lpstr>Course Policy</vt:lpstr>
      <vt:lpstr>Class Rules</vt:lpstr>
      <vt:lpstr>PowerPoint Presentation</vt:lpstr>
      <vt:lpstr>Course Assessment</vt:lpstr>
      <vt:lpstr>Objective</vt:lpstr>
      <vt:lpstr>What is Software Engineering?</vt:lpstr>
      <vt:lpstr>Software Engineering</vt:lpstr>
      <vt:lpstr>Software Engineering</vt:lpstr>
      <vt:lpstr>An Introduction to SE</vt:lpstr>
      <vt:lpstr>Software Engineering</vt:lpstr>
      <vt:lpstr>What is Good Software</vt:lpstr>
      <vt:lpstr>Essential attributes of good software</vt:lpstr>
      <vt:lpstr>Participants &amp; Roles</vt:lpstr>
      <vt:lpstr>Participants &amp; Roles</vt:lpstr>
      <vt:lpstr>Manual Types</vt:lpstr>
      <vt:lpstr>PowerPoint Presentation</vt:lpstr>
      <vt:lpstr>The Three-way Trade-off</vt:lpstr>
      <vt:lpstr>Software Myth</vt:lpstr>
      <vt:lpstr>Software Myth</vt:lpstr>
      <vt:lpstr>Software—New Categories</vt:lpstr>
      <vt:lpstr>A Layered Technology</vt:lpstr>
      <vt:lpstr>Software Process</vt:lpstr>
      <vt:lpstr>Software Method</vt:lpstr>
      <vt:lpstr>Software Tools</vt:lpstr>
      <vt:lpstr>CASE TOOLS</vt:lpstr>
      <vt:lpstr>Components of CASE Tools</vt:lpstr>
      <vt:lpstr>A Process Framework</vt:lpstr>
      <vt:lpstr>Umbrella Activities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Mobeen Nazar</cp:lastModifiedBy>
  <cp:revision>27</cp:revision>
  <dcterms:created xsi:type="dcterms:W3CDTF">2021-02-26T07:54:56Z</dcterms:created>
  <dcterms:modified xsi:type="dcterms:W3CDTF">2023-03-08T10:49:27Z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