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774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56347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5" h="104140">
                <a:moveTo>
                  <a:pt x="893063" y="0"/>
                </a:moveTo>
                <a:lnTo>
                  <a:pt x="0" y="0"/>
                </a:lnTo>
                <a:lnTo>
                  <a:pt x="0" y="103632"/>
                </a:lnTo>
                <a:lnTo>
                  <a:pt x="893063" y="103632"/>
                </a:lnTo>
                <a:lnTo>
                  <a:pt x="893063" y="0"/>
                </a:lnTo>
                <a:close/>
              </a:path>
            </a:pathLst>
          </a:custGeom>
          <a:solidFill>
            <a:srgbClr val="FF9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50935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5" h="104140">
                <a:moveTo>
                  <a:pt x="893064" y="0"/>
                </a:moveTo>
                <a:lnTo>
                  <a:pt x="0" y="0"/>
                </a:lnTo>
                <a:lnTo>
                  <a:pt x="0" y="103632"/>
                </a:lnTo>
                <a:lnTo>
                  <a:pt x="893064" y="103632"/>
                </a:lnTo>
                <a:lnTo>
                  <a:pt x="893064" y="0"/>
                </a:lnTo>
                <a:close/>
              </a:path>
            </a:pathLst>
          </a:custGeom>
          <a:solidFill>
            <a:srgbClr val="F10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754367"/>
            <a:ext cx="893444" cy="104139"/>
          </a:xfrm>
          <a:custGeom>
            <a:avLst/>
            <a:gdLst/>
            <a:ahLst/>
            <a:cxnLst/>
            <a:rect l="l" t="t" r="r" b="b"/>
            <a:pathLst>
              <a:path w="893444" h="104140">
                <a:moveTo>
                  <a:pt x="893063" y="0"/>
                </a:moveTo>
                <a:lnTo>
                  <a:pt x="0" y="0"/>
                </a:lnTo>
                <a:lnTo>
                  <a:pt x="0" y="103632"/>
                </a:lnTo>
                <a:lnTo>
                  <a:pt x="893063" y="103632"/>
                </a:lnTo>
                <a:lnTo>
                  <a:pt x="893063" y="0"/>
                </a:lnTo>
                <a:close/>
              </a:path>
            </a:pathLst>
          </a:custGeom>
          <a:solidFill>
            <a:srgbClr val="7D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063" y="6754367"/>
            <a:ext cx="6463665" cy="104139"/>
          </a:xfrm>
          <a:custGeom>
            <a:avLst/>
            <a:gdLst/>
            <a:ahLst/>
            <a:cxnLst/>
            <a:rect l="l" t="t" r="r" b="b"/>
            <a:pathLst>
              <a:path w="6463665" h="104140">
                <a:moveTo>
                  <a:pt x="6463284" y="0"/>
                </a:moveTo>
                <a:lnTo>
                  <a:pt x="0" y="0"/>
                </a:lnTo>
                <a:lnTo>
                  <a:pt x="0" y="103632"/>
                </a:lnTo>
                <a:lnTo>
                  <a:pt x="6463284" y="103632"/>
                </a:lnTo>
                <a:lnTo>
                  <a:pt x="6463284" y="0"/>
                </a:lnTo>
                <a:close/>
              </a:path>
            </a:pathLst>
          </a:custGeom>
          <a:solidFill>
            <a:srgbClr val="208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7191" y="204343"/>
            <a:ext cx="7449616" cy="1120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981B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4054" y="2306523"/>
            <a:ext cx="7571105" cy="2754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774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7503" y="3377184"/>
            <a:ext cx="1445260" cy="104139"/>
            <a:chOff x="5937503" y="3377184"/>
            <a:chExt cx="1445260" cy="104139"/>
          </a:xfrm>
        </p:grpSpPr>
        <p:sp>
          <p:nvSpPr>
            <p:cNvPr id="3" name="object 3"/>
            <p:cNvSpPr/>
            <p:nvPr/>
          </p:nvSpPr>
          <p:spPr>
            <a:xfrm>
              <a:off x="5937503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79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377184"/>
            <a:ext cx="5937885" cy="104139"/>
            <a:chOff x="0" y="3377184"/>
            <a:chExt cx="5937885" cy="104139"/>
          </a:xfrm>
        </p:grpSpPr>
        <p:sp>
          <p:nvSpPr>
            <p:cNvPr id="6" name="object 6"/>
            <p:cNvSpPr/>
            <p:nvPr/>
          </p:nvSpPr>
          <p:spPr>
            <a:xfrm>
              <a:off x="0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30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3377184"/>
              <a:ext cx="5217160" cy="104139"/>
            </a:xfrm>
            <a:custGeom>
              <a:avLst/>
              <a:gdLst/>
              <a:ahLst/>
              <a:cxnLst/>
              <a:rect l="l" t="t" r="r" b="b"/>
              <a:pathLst>
                <a:path w="5217160" h="104139">
                  <a:moveTo>
                    <a:pt x="5216652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5216652" y="103632"/>
                  </a:lnTo>
                  <a:lnTo>
                    <a:pt x="5216652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8423" y="2601849"/>
            <a:ext cx="5668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 smtClean="0">
                <a:solidFill>
                  <a:srgbClr val="2085C5"/>
                </a:solidFill>
              </a:rPr>
              <a:t>Lecture 2</a:t>
            </a:r>
            <a:endParaRPr spc="-5" dirty="0">
              <a:solidFill>
                <a:srgbClr val="2085C5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423" y="3534283"/>
            <a:ext cx="4133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10152"/>
                </a:solidFill>
                <a:latin typeface="Arial"/>
                <a:cs typeface="Arial"/>
              </a:rPr>
              <a:t>Software</a:t>
            </a:r>
            <a:r>
              <a:rPr sz="3200" spc="-70" dirty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Development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2274" y="5662980"/>
            <a:ext cx="396329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6589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Mobeen </a:t>
            </a:r>
            <a:r>
              <a:rPr lang="en-US" sz="2000" dirty="0" err="1" smtClean="0">
                <a:solidFill>
                  <a:srgbClr val="F10152"/>
                </a:solidFill>
                <a:latin typeface="Arial"/>
                <a:cs typeface="Arial"/>
              </a:rPr>
              <a:t>Nazar</a:t>
            </a:r>
            <a:r>
              <a:rPr lang="en-US" sz="2000" smtClean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lang="en-US" sz="2000" smtClean="0">
                <a:solidFill>
                  <a:srgbClr val="F10152"/>
                </a:solidFill>
                <a:latin typeface="Arial"/>
                <a:cs typeface="Arial"/>
              </a:rPr>
              <a:t>Senior </a:t>
            </a:r>
            <a:r>
              <a:rPr sz="2000" smtClean="0">
                <a:solidFill>
                  <a:srgbClr val="F10152"/>
                </a:solidFill>
                <a:latin typeface="Arial"/>
                <a:cs typeface="Arial"/>
              </a:rPr>
              <a:t>Lecturer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Software Engineering </a:t>
            </a:r>
            <a:r>
              <a:rPr sz="2000" dirty="0" smtClean="0">
                <a:solidFill>
                  <a:srgbClr val="F10152"/>
                </a:solidFill>
                <a:latin typeface="Arial"/>
                <a:cs typeface="Arial"/>
              </a:rPr>
              <a:t>Department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5005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2:</a:t>
            </a:r>
            <a:r>
              <a:rPr sz="3600" spc="-20" dirty="0"/>
              <a:t> </a:t>
            </a:r>
            <a:r>
              <a:rPr sz="3600" spc="-5" dirty="0"/>
              <a:t>Analysis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054" y="1864867"/>
            <a:ext cx="7211695" cy="27006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48285" marR="5080" indent="-236220" algn="just">
              <a:lnSpc>
                <a:spcPct val="98700"/>
              </a:lnSpc>
              <a:spcBef>
                <a:spcPts val="1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 next phase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lifecycle is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analysis the  customer problem and how to fix the customer  requirement to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solve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problem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best optimal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way.</a:t>
            </a:r>
            <a:endParaRPr sz="2400">
              <a:latin typeface="Arial"/>
              <a:cs typeface="Arial"/>
            </a:endParaRPr>
          </a:p>
          <a:p>
            <a:pPr marL="248285" marR="7620" indent="-236220" algn="just">
              <a:lnSpc>
                <a:spcPts val="2880"/>
              </a:lnSpc>
              <a:spcBef>
                <a:spcPts val="3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This phase involves breaking down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system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in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different pieces and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drawing diagrams</a:t>
            </a:r>
            <a:r>
              <a:rPr sz="2400" spc="-1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analyze</a:t>
            </a:r>
            <a:endParaRPr sz="2400">
              <a:latin typeface="Arial"/>
              <a:cs typeface="Arial"/>
            </a:endParaRPr>
          </a:p>
          <a:p>
            <a:pPr marL="248285" algn="just">
              <a:lnSpc>
                <a:spcPts val="2785"/>
              </a:lnSpc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situations.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8847" y="4451603"/>
            <a:ext cx="28575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4726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3:</a:t>
            </a:r>
            <a:r>
              <a:rPr sz="3600" spc="-30" dirty="0"/>
              <a:t> </a:t>
            </a:r>
            <a:r>
              <a:rPr sz="3600" spc="-5" dirty="0"/>
              <a:t>Design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054" y="1864867"/>
            <a:ext cx="7366000" cy="27006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48285" marR="5080" indent="-236220" algn="just">
              <a:lnSpc>
                <a:spcPct val="98700"/>
              </a:lnSpc>
              <a:spcBef>
                <a:spcPts val="1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Third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phase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of software life cycle is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design,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it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includes design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blueprint of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developing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system.  It is done by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designing the technical architecture 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of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248285" marR="5080" indent="-236220" algn="just">
              <a:lnSpc>
                <a:spcPts val="2880"/>
              </a:lnSpc>
              <a:spcBef>
                <a:spcPts val="3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This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phase includes designing the system model in  GUI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format, database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design to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placement</a:t>
            </a:r>
            <a:r>
              <a:rPr sz="2400" spc="2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77480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248285" algn="just">
              <a:lnSpc>
                <a:spcPts val="2785"/>
              </a:lnSpc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objects on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GUI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 screen.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9364" y="4165091"/>
            <a:ext cx="2857499" cy="2403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599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4:</a:t>
            </a:r>
            <a:r>
              <a:rPr sz="3600" spc="-60" dirty="0"/>
              <a:t> </a:t>
            </a:r>
            <a:r>
              <a:rPr sz="3600" dirty="0"/>
              <a:t>Development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054" y="1864867"/>
            <a:ext cx="7277734" cy="19691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8285" marR="5080" indent="-236220" algn="just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Forth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phase is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development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or code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generation as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per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user/customer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requirement.</a:t>
            </a:r>
            <a:endParaRPr sz="2400">
              <a:latin typeface="Arial"/>
              <a:cs typeface="Arial"/>
            </a:endParaRPr>
          </a:p>
          <a:p>
            <a:pPr marL="248285" marR="5715" indent="-236220" algn="just">
              <a:lnSpc>
                <a:spcPts val="2880"/>
              </a:lnSpc>
              <a:spcBef>
                <a:spcPts val="30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This phase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takes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 design phase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output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and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translated it into machine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readable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form,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this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translation done by using code</a:t>
            </a:r>
            <a:r>
              <a:rPr sz="2400" spc="7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generation.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40" y="4056888"/>
            <a:ext cx="3278123" cy="2511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480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5:</a:t>
            </a:r>
            <a:r>
              <a:rPr sz="3600" spc="-40" dirty="0"/>
              <a:t> </a:t>
            </a:r>
            <a:r>
              <a:rPr sz="3600" spc="-5" dirty="0"/>
              <a:t>Testing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054" y="1864867"/>
            <a:ext cx="7174230" cy="19691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8285" marR="6985" indent="-236220" algn="just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 generated code in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development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phase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is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tested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at various levels in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software</a:t>
            </a:r>
            <a:r>
              <a:rPr sz="2400" spc="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testing.</a:t>
            </a:r>
            <a:endParaRPr sz="2400">
              <a:latin typeface="Arial"/>
              <a:cs typeface="Arial"/>
            </a:endParaRPr>
          </a:p>
          <a:p>
            <a:pPr marL="248285" marR="5080" indent="-236220" algn="just">
              <a:lnSpc>
                <a:spcPts val="2880"/>
              </a:lnSpc>
              <a:spcBef>
                <a:spcPts val="30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This phase is responsible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finding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defects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and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bugs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created code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previous phase of  SDLC.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0695" y="4130040"/>
            <a:ext cx="5858256" cy="2011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6428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6:</a:t>
            </a:r>
            <a:r>
              <a:rPr sz="3600" spc="-5" dirty="0"/>
              <a:t> Implementation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054" y="1796034"/>
            <a:ext cx="6915784" cy="11988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48285" marR="5080" indent="-236220" algn="just">
              <a:lnSpc>
                <a:spcPct val="98000"/>
              </a:lnSpc>
              <a:spcBef>
                <a:spcPts val="17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are placed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and used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actual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environment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user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guide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created,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training is provided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users of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</a:t>
            </a:r>
            <a:r>
              <a:rPr sz="2400" spc="4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6435" y="3701796"/>
            <a:ext cx="4140708" cy="2208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5920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7:</a:t>
            </a:r>
            <a:r>
              <a:rPr sz="3600" spc="-10" dirty="0"/>
              <a:t> </a:t>
            </a:r>
            <a:r>
              <a:rPr sz="3600" spc="-5" dirty="0"/>
              <a:t>Maintenance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4054" y="1864867"/>
            <a:ext cx="7056120" cy="27387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8285" marR="6350" indent="-236220" algn="just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 next phase of SDLC is maintenance of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created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software.</a:t>
            </a:r>
            <a:endParaRPr sz="2400">
              <a:latin typeface="Arial"/>
              <a:cs typeface="Arial"/>
            </a:endParaRPr>
          </a:p>
          <a:p>
            <a:pPr marL="248285" marR="7620" indent="-236220" algn="just">
              <a:lnSpc>
                <a:spcPts val="2880"/>
              </a:lnSpc>
              <a:spcBef>
                <a:spcPts val="30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 software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definitely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undergo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change once  it is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delivered to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customer. There can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many  reasons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for this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change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occur.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ts val="3145"/>
              </a:lnSpc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Change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could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happen because of</a:t>
            </a:r>
            <a:r>
              <a:rPr sz="2400" spc="6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some</a:t>
            </a:r>
            <a:endParaRPr sz="2400">
              <a:latin typeface="Arial"/>
              <a:cs typeface="Arial"/>
            </a:endParaRPr>
          </a:p>
          <a:p>
            <a:pPr marL="248285" algn="just">
              <a:lnSpc>
                <a:spcPts val="2820"/>
              </a:lnSpc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unexpected input values into the</a:t>
            </a:r>
            <a:r>
              <a:rPr sz="2400" spc="7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39927"/>
            <a:ext cx="568337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  <a:latin typeface="Carlito"/>
                <a:cs typeface="Carlito"/>
              </a:rPr>
              <a:t>Process</a:t>
            </a:r>
            <a:r>
              <a:rPr sz="4400" spc="-14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400" spc="-30" dirty="0">
                <a:solidFill>
                  <a:srgbClr val="000000"/>
                </a:solidFill>
                <a:latin typeface="Carlito"/>
                <a:cs typeface="Carlito"/>
              </a:rPr>
              <a:t>Patterns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246" y="2044445"/>
            <a:ext cx="7212330" cy="28770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process</a:t>
            </a:r>
            <a:r>
              <a:rPr sz="2400" spc="-1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pattern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740"/>
              </a:spcBef>
              <a:buChar char="–"/>
              <a:tabLst>
                <a:tab pos="756920" algn="l"/>
                <a:tab pos="6471920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describes a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process-related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problem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is  enc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untered</a:t>
            </a:r>
            <a:r>
              <a:rPr sz="2400" spc="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duri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g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soft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re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engi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eeri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	</a:t>
            </a:r>
            <a:r>
              <a:rPr sz="2400" spc="-20" dirty="0">
                <a:solidFill>
                  <a:srgbClr val="677480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ork,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identifies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environment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which</a:t>
            </a:r>
            <a:r>
              <a:rPr sz="2400" spc="4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</a:t>
            </a:r>
            <a:endParaRPr sz="24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problem has been encountered,</a:t>
            </a:r>
            <a:r>
              <a:rPr sz="2400" spc="5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</a:t>
            </a:r>
            <a:endParaRPr sz="2400" dirty="0">
              <a:latin typeface="Arial"/>
              <a:cs typeface="Arial"/>
            </a:endParaRPr>
          </a:p>
          <a:p>
            <a:pPr marL="756285" marR="346075" lvl="1" indent="-287020">
              <a:lnSpc>
                <a:spcPct val="104200"/>
              </a:lnSpc>
              <a:spcBef>
                <a:spcPts val="710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suggests one or more proven solutions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the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problem</a:t>
            </a:r>
            <a:r>
              <a:rPr sz="2400" spc="-5" dirty="0" smtClean="0">
                <a:solidFill>
                  <a:srgbClr val="677480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1437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6" y="439927"/>
            <a:ext cx="636041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  <a:latin typeface="Carlito"/>
                <a:cs typeface="Carlito"/>
              </a:rPr>
              <a:t>Process </a:t>
            </a:r>
            <a:r>
              <a:rPr sz="4400" spc="-30" dirty="0">
                <a:solidFill>
                  <a:srgbClr val="000000"/>
                </a:solidFill>
                <a:latin typeface="Carlito"/>
                <a:cs typeface="Carlito"/>
              </a:rPr>
              <a:t>Pattern</a:t>
            </a:r>
            <a:r>
              <a:rPr sz="4400" spc="-204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400" spc="-30" dirty="0">
                <a:solidFill>
                  <a:srgbClr val="000000"/>
                </a:solidFill>
                <a:latin typeface="Carlito"/>
                <a:cs typeface="Carlito"/>
              </a:rPr>
              <a:t>Types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406" y="1924050"/>
            <a:ext cx="7396480" cy="352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52475" indent="-287020">
              <a:lnSpc>
                <a:spcPct val="100000"/>
              </a:lnSpc>
              <a:spcBef>
                <a:spcPts val="100"/>
              </a:spcBef>
              <a:buChar char="–"/>
              <a:tabLst>
                <a:tab pos="299720" algn="l"/>
                <a:tab pos="4227830" algn="l"/>
                <a:tab pos="5180965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Stage pattern</a:t>
            </a:r>
            <a:r>
              <a:rPr sz="2400" spc="5" dirty="0">
                <a:solidFill>
                  <a:srgbClr val="3981B9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—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defi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es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problem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	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ssoci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ted  with a framework</a:t>
            </a:r>
            <a:r>
              <a:rPr sz="2400" spc="4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activity for	the</a:t>
            </a:r>
            <a:r>
              <a:rPr sz="2400" spc="-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790"/>
              </a:spcBef>
              <a:buChar char="–"/>
              <a:tabLst>
                <a:tab pos="299720" algn="l"/>
                <a:tab pos="1892300" algn="l"/>
                <a:tab pos="3301365" algn="l"/>
                <a:tab pos="5010150" algn="l"/>
              </a:tabLst>
            </a:pPr>
            <a:r>
              <a:rPr sz="2400" spc="-70" dirty="0">
                <a:solidFill>
                  <a:srgbClr val="3981B9"/>
                </a:solidFill>
                <a:latin typeface="Arial"/>
                <a:cs typeface="Arial"/>
              </a:rPr>
              <a:t>Task </a:t>
            </a: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patterns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—defines</a:t>
            </a:r>
            <a:r>
              <a:rPr sz="2400" spc="1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problem	associated with a  software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engineering	action or work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task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  relevant</a:t>
            </a:r>
            <a:r>
              <a:rPr sz="2400" spc="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	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successful software engineering</a:t>
            </a:r>
            <a:r>
              <a:rPr sz="2400" spc="9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practice</a:t>
            </a:r>
            <a:endParaRPr sz="2400">
              <a:latin typeface="Arial"/>
              <a:cs typeface="Arial"/>
            </a:endParaRPr>
          </a:p>
          <a:p>
            <a:pPr marL="299085" marR="361950" indent="-287020">
              <a:lnSpc>
                <a:spcPct val="100000"/>
              </a:lnSpc>
              <a:spcBef>
                <a:spcPts val="805"/>
              </a:spcBef>
              <a:buChar char="–"/>
              <a:tabLst>
                <a:tab pos="299720" algn="l"/>
                <a:tab pos="4399915" algn="l"/>
                <a:tab pos="5702300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Phase patterns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—define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sequence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  framework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activities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occur</a:t>
            </a:r>
            <a:r>
              <a:rPr sz="2400" spc="8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with</a:t>
            </a:r>
            <a:r>
              <a:rPr sz="2400" spc="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	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process,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even when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overall</a:t>
            </a:r>
            <a:r>
              <a:rPr sz="2400" spc="6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flow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	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activities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iterative  in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nature.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6" y="494102"/>
            <a:ext cx="742673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  <a:latin typeface="Carlito"/>
                <a:cs typeface="Carlito"/>
              </a:rPr>
              <a:t>Software process</a:t>
            </a:r>
            <a:r>
              <a:rPr sz="4400" spc="-19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Carlito"/>
                <a:cs typeface="Carlito"/>
              </a:rPr>
              <a:t>descriptions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390015"/>
            <a:ext cx="8001051" cy="4599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When we </a:t>
            </a:r>
            <a:r>
              <a:rPr sz="2400" dirty="0">
                <a:latin typeface="Arial"/>
                <a:cs typeface="Arial"/>
              </a:rPr>
              <a:t>describe </a:t>
            </a:r>
            <a:r>
              <a:rPr sz="2400" spc="-5" dirty="0">
                <a:latin typeface="Arial"/>
                <a:cs typeface="Arial"/>
              </a:rPr>
              <a:t>and discuss </a:t>
            </a:r>
            <a:r>
              <a:rPr sz="2400" dirty="0">
                <a:latin typeface="Arial"/>
                <a:cs typeface="Arial"/>
              </a:rPr>
              <a:t>processes, </a:t>
            </a:r>
            <a:r>
              <a:rPr sz="2400" spc="-5" dirty="0">
                <a:latin typeface="Arial"/>
                <a:cs typeface="Arial"/>
              </a:rPr>
              <a:t>we usually  talk about the activities in </a:t>
            </a:r>
            <a:r>
              <a:rPr sz="2400" dirty="0">
                <a:latin typeface="Arial"/>
                <a:cs typeface="Arial"/>
              </a:rPr>
              <a:t>these </a:t>
            </a:r>
            <a:r>
              <a:rPr sz="2400" spc="-5" dirty="0">
                <a:latin typeface="Arial"/>
                <a:cs typeface="Arial"/>
              </a:rPr>
              <a:t>processes such as  specifying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data model, designing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user interface, </a:t>
            </a:r>
            <a:r>
              <a:rPr sz="2400" dirty="0">
                <a:latin typeface="Arial"/>
                <a:cs typeface="Arial"/>
              </a:rPr>
              <a:t>etc. 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ordering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these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activities.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Process </a:t>
            </a:r>
            <a:r>
              <a:rPr sz="2400" spc="-5" dirty="0">
                <a:latin typeface="Arial"/>
                <a:cs typeface="Arial"/>
              </a:rPr>
              <a:t>descriptions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also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include: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–Products</a:t>
            </a:r>
            <a:r>
              <a:rPr sz="2000" dirty="0">
                <a:latin typeface="Arial"/>
                <a:cs typeface="Arial"/>
              </a:rPr>
              <a:t>, which are the outcomes of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process</a:t>
            </a:r>
            <a:r>
              <a:rPr sz="2000" spc="-70" dirty="0" smtClean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activity;</a:t>
            </a:r>
            <a:endParaRPr sz="2000" dirty="0">
              <a:latin typeface="Arial"/>
              <a:cs typeface="Arial"/>
            </a:endParaRPr>
          </a:p>
          <a:p>
            <a:pPr marL="457200" marR="2919095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–Roles</a:t>
            </a:r>
            <a:r>
              <a:rPr sz="2000" dirty="0">
                <a:latin typeface="Arial"/>
                <a:cs typeface="Arial"/>
              </a:rPr>
              <a:t>, which reflect the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responsibilities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the people involved in the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process;</a:t>
            </a:r>
          </a:p>
          <a:p>
            <a:pPr marL="469900" marR="3292475">
              <a:lnSpc>
                <a:spcPct val="121000"/>
              </a:lnSpc>
              <a:spcBef>
                <a:spcPts val="19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–Pre- and post-conditions</a:t>
            </a:r>
            <a:r>
              <a:rPr sz="2000" dirty="0">
                <a:latin typeface="Arial"/>
                <a:cs typeface="Arial"/>
              </a:rPr>
              <a:t>, which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are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statements </a:t>
            </a:r>
            <a:r>
              <a:rPr sz="2000" dirty="0">
                <a:latin typeface="Arial"/>
                <a:cs typeface="Arial"/>
              </a:rPr>
              <a:t>that are true before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</a:p>
          <a:p>
            <a:pPr marL="469900">
              <a:lnSpc>
                <a:spcPct val="100000"/>
              </a:lnSpc>
              <a:spcBef>
                <a:spcPts val="565"/>
              </a:spcBef>
            </a:pPr>
            <a:r>
              <a:rPr sz="2000" spc="-5" dirty="0">
                <a:latin typeface="Arial"/>
                <a:cs typeface="Arial"/>
              </a:rPr>
              <a:t>after </a:t>
            </a:r>
            <a:r>
              <a:rPr sz="2000" dirty="0">
                <a:latin typeface="Arial"/>
                <a:cs typeface="Arial"/>
              </a:rPr>
              <a:t>a process activity has been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enacted</a:t>
            </a: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latin typeface="Arial"/>
                <a:cs typeface="Arial"/>
              </a:rPr>
              <a:t>or a product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produced.</a:t>
            </a:r>
          </a:p>
        </p:txBody>
      </p:sp>
      <p:sp>
        <p:nvSpPr>
          <p:cNvPr id="4" name="object 4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35" y="439927"/>
            <a:ext cx="799876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000000"/>
                </a:solidFill>
                <a:latin typeface="Carlito"/>
                <a:cs typeface="Carlito"/>
              </a:rPr>
              <a:t>Plan-driven </a:t>
            </a:r>
            <a:r>
              <a:rPr sz="4400" dirty="0">
                <a:solidFill>
                  <a:srgbClr val="000000"/>
                </a:solidFill>
                <a:latin typeface="Carlito"/>
                <a:cs typeface="Carlito"/>
              </a:rPr>
              <a:t>and agile</a:t>
            </a:r>
            <a:r>
              <a:rPr sz="4400" spc="-10" dirty="0">
                <a:solidFill>
                  <a:srgbClr val="000000"/>
                </a:solidFill>
                <a:latin typeface="Carlito"/>
                <a:cs typeface="Carlito"/>
              </a:rPr>
              <a:t> processes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035" y="1585976"/>
            <a:ext cx="7623175" cy="395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6102985" algn="l"/>
                <a:tab pos="6848475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Plan-driven processes are processes</a:t>
            </a:r>
            <a:r>
              <a:rPr sz="2400" spc="16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where</a:t>
            </a:r>
            <a:r>
              <a:rPr sz="2400" spc="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all	of</a:t>
            </a:r>
            <a:r>
              <a:rPr sz="2400" spc="-9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process activities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planned</a:t>
            </a:r>
            <a:r>
              <a:rPr sz="2400" spc="1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advance	and  progress is measured against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this</a:t>
            </a:r>
            <a:r>
              <a:rPr sz="2400" spc="4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plan.</a:t>
            </a:r>
            <a:endParaRPr sz="2400">
              <a:latin typeface="Arial"/>
              <a:cs typeface="Arial"/>
            </a:endParaRPr>
          </a:p>
          <a:p>
            <a:pPr marL="355600" marR="291465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  <a:tab pos="5693410" algn="l"/>
                <a:tab pos="7103109" algn="l"/>
              </a:tabLst>
            </a:pP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 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g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le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processes,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plan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g</a:t>
            </a:r>
            <a:r>
              <a:rPr sz="2400" spc="4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incremental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it	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is  easier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change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process</a:t>
            </a:r>
            <a:r>
              <a:rPr sz="2400" spc="7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reflect	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changing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customer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requirements.</a:t>
            </a:r>
            <a:endParaRPr sz="2400">
              <a:latin typeface="Arial"/>
              <a:cs typeface="Arial"/>
            </a:endParaRPr>
          </a:p>
          <a:p>
            <a:pPr marL="355600" marR="128079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practice,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practical processes include  elements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both plan-driven and agile  approaches.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There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no right or wrong software</a:t>
            </a:r>
            <a:r>
              <a:rPr sz="2400" spc="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processes.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193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</a:rPr>
              <a:t>Objective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42085" y="1768577"/>
            <a:ext cx="4414520" cy="286956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9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A </a:t>
            </a:r>
            <a:r>
              <a:rPr sz="3200" spc="-5" dirty="0">
                <a:solidFill>
                  <a:srgbClr val="677480"/>
                </a:solidFill>
                <a:latin typeface="Carlito"/>
                <a:cs typeface="Carlito"/>
              </a:rPr>
              <a:t>Generic </a:t>
            </a:r>
            <a:r>
              <a:rPr sz="3200" spc="-15" dirty="0">
                <a:solidFill>
                  <a:srgbClr val="677480"/>
                </a:solidFill>
                <a:latin typeface="Carlito"/>
                <a:cs typeface="Carlito"/>
              </a:rPr>
              <a:t>Process</a:t>
            </a:r>
            <a:r>
              <a:rPr sz="3200" spc="-14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Model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9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15" dirty="0">
                <a:solidFill>
                  <a:srgbClr val="677480"/>
                </a:solidFill>
                <a:latin typeface="Carlito"/>
                <a:cs typeface="Carlito"/>
              </a:rPr>
              <a:t>Process</a:t>
            </a:r>
            <a:r>
              <a:rPr sz="3200" spc="-7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spc="-25" dirty="0">
                <a:solidFill>
                  <a:srgbClr val="677480"/>
                </a:solidFill>
                <a:latin typeface="Carlito"/>
                <a:cs typeface="Carlito"/>
              </a:rPr>
              <a:t>Patterns</a:t>
            </a:r>
            <a:endParaRPr sz="3200">
              <a:latin typeface="Carlito"/>
              <a:cs typeface="Carlito"/>
            </a:endParaRPr>
          </a:p>
          <a:p>
            <a:pPr marL="299085" marR="118745" indent="-287020">
              <a:lnSpc>
                <a:spcPct val="100000"/>
              </a:lnSpc>
              <a:spcBef>
                <a:spcPts val="805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15" dirty="0">
                <a:solidFill>
                  <a:srgbClr val="677480"/>
                </a:solidFill>
                <a:latin typeface="Carlito"/>
                <a:cs typeface="Carlito"/>
              </a:rPr>
              <a:t>Process Assessment</a:t>
            </a:r>
            <a:r>
              <a:rPr sz="3200" spc="-5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and  </a:t>
            </a:r>
            <a:r>
              <a:rPr sz="3200" spc="-15" dirty="0">
                <a:solidFill>
                  <a:srgbClr val="677480"/>
                </a:solidFill>
                <a:latin typeface="Carlito"/>
                <a:cs typeface="Carlito"/>
              </a:rPr>
              <a:t>Improvement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05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solidFill>
                  <a:srgbClr val="677480"/>
                </a:solidFill>
                <a:latin typeface="Carlito"/>
                <a:cs typeface="Carlito"/>
              </a:rPr>
              <a:t>Summary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477392"/>
            <a:ext cx="778306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Carlito"/>
                <a:cs typeface="Carlito"/>
              </a:rPr>
              <a:t>The people </a:t>
            </a:r>
            <a:r>
              <a:rPr sz="4000" spc="-30" dirty="0">
                <a:solidFill>
                  <a:srgbClr val="000000"/>
                </a:solidFill>
                <a:latin typeface="Carlito"/>
                <a:cs typeface="Carlito"/>
              </a:rPr>
              <a:t>involved </a:t>
            </a:r>
            <a:r>
              <a:rPr sz="4000" spc="-5" dirty="0">
                <a:solidFill>
                  <a:srgbClr val="000000"/>
                </a:solidFill>
                <a:latin typeface="Carlito"/>
                <a:cs typeface="Carlito"/>
              </a:rPr>
              <a:t>with</a:t>
            </a:r>
            <a:r>
              <a:rPr sz="4000" spc="-2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4000" spc="-15" dirty="0" smtClean="0">
                <a:solidFill>
                  <a:srgbClr val="000000"/>
                </a:solidFill>
                <a:latin typeface="Carlito"/>
                <a:cs typeface="Carlito"/>
              </a:rPr>
              <a:t>software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600580"/>
            <a:ext cx="7926070" cy="276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5557520" algn="l"/>
                <a:tab pos="6771640" algn="l"/>
              </a:tabLst>
            </a:pP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following are software</a:t>
            </a:r>
            <a:r>
              <a:rPr sz="2400" spc="10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"stakeholders",</a:t>
            </a:r>
            <a:r>
              <a:rPr sz="2400" spc="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i.e.,	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people  who have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some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interest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in</a:t>
            </a:r>
            <a:r>
              <a:rPr sz="2400" spc="9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software	product and/or</a:t>
            </a:r>
            <a:r>
              <a:rPr sz="2400" spc="-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its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marL="355600" marR="2222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  <a:tab pos="6983095" algn="l"/>
              </a:tabLst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end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pe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</a:t>
            </a:r>
            <a:r>
              <a:rPr sz="2400" spc="2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ll</a:t>
            </a:r>
            <a:r>
              <a:rPr sz="2400" spc="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f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re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r	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eo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le  who represent those who will use</a:t>
            </a:r>
            <a:r>
              <a:rPr sz="2400" spc="6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  <a:tab pos="7032625" algn="l"/>
              </a:tabLst>
            </a:pP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customers 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people who purchase</a:t>
            </a:r>
            <a:r>
              <a:rPr sz="2400" spc="7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software,	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which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they may or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themselves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295400"/>
            <a:ext cx="7391400" cy="0"/>
          </a:xfrm>
          <a:custGeom>
            <a:avLst/>
            <a:gdLst/>
            <a:ahLst/>
            <a:cxnLst/>
            <a:rect l="l" t="t" r="r" b="b"/>
            <a:pathLst>
              <a:path w="7391400">
                <a:moveTo>
                  <a:pt x="0" y="0"/>
                </a:moveTo>
                <a:lnTo>
                  <a:pt x="7391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329171" y="4954523"/>
            <a:ext cx="2644140" cy="1511935"/>
            <a:chOff x="6329171" y="4954523"/>
            <a:chExt cx="2644140" cy="1511935"/>
          </a:xfrm>
        </p:grpSpPr>
        <p:sp>
          <p:nvSpPr>
            <p:cNvPr id="6" name="object 6"/>
            <p:cNvSpPr/>
            <p:nvPr/>
          </p:nvSpPr>
          <p:spPr>
            <a:xfrm>
              <a:off x="7440167" y="4954523"/>
              <a:ext cx="1532890" cy="659765"/>
            </a:xfrm>
            <a:custGeom>
              <a:avLst/>
              <a:gdLst/>
              <a:ahLst/>
              <a:cxnLst/>
              <a:rect l="l" t="t" r="r" b="b"/>
              <a:pathLst>
                <a:path w="1532890" h="659764">
                  <a:moveTo>
                    <a:pt x="1532635" y="0"/>
                  </a:moveTo>
                  <a:lnTo>
                    <a:pt x="0" y="0"/>
                  </a:lnTo>
                  <a:lnTo>
                    <a:pt x="0" y="659549"/>
                  </a:lnTo>
                  <a:lnTo>
                    <a:pt x="1532635" y="659549"/>
                  </a:lnTo>
                  <a:lnTo>
                    <a:pt x="153263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9791" y="4978958"/>
              <a:ext cx="1437005" cy="603885"/>
            </a:xfrm>
            <a:custGeom>
              <a:avLst/>
              <a:gdLst/>
              <a:ahLst/>
              <a:cxnLst/>
              <a:rect l="l" t="t" r="r" b="b"/>
              <a:pathLst>
                <a:path w="1437004" h="603885">
                  <a:moveTo>
                    <a:pt x="1436624" y="0"/>
                  </a:moveTo>
                  <a:lnTo>
                    <a:pt x="0" y="0"/>
                  </a:lnTo>
                  <a:lnTo>
                    <a:pt x="0" y="603326"/>
                  </a:lnTo>
                  <a:lnTo>
                    <a:pt x="1436624" y="603326"/>
                  </a:lnTo>
                  <a:lnTo>
                    <a:pt x="143662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96555" y="5052059"/>
              <a:ext cx="630555" cy="560705"/>
            </a:xfrm>
            <a:custGeom>
              <a:avLst/>
              <a:gdLst/>
              <a:ahLst/>
              <a:cxnLst/>
              <a:rect l="l" t="t" r="r" b="b"/>
              <a:pathLst>
                <a:path w="630554" h="560704">
                  <a:moveTo>
                    <a:pt x="0" y="560387"/>
                  </a:moveTo>
                  <a:lnTo>
                    <a:pt x="630427" y="0"/>
                  </a:lnTo>
                  <a:lnTo>
                    <a:pt x="630427" y="0"/>
                  </a:lnTo>
                </a:path>
              </a:pathLst>
            </a:custGeom>
            <a:ln w="33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2032" y="5186171"/>
              <a:ext cx="1402080" cy="1082040"/>
            </a:xfrm>
            <a:custGeom>
              <a:avLst/>
              <a:gdLst/>
              <a:ahLst/>
              <a:cxnLst/>
              <a:rect l="l" t="t" r="r" b="b"/>
              <a:pathLst>
                <a:path w="1402079" h="1082039">
                  <a:moveTo>
                    <a:pt x="738886" y="129794"/>
                  </a:moveTo>
                  <a:lnTo>
                    <a:pt x="681101" y="38112"/>
                  </a:lnTo>
                  <a:lnTo>
                    <a:pt x="641096" y="17780"/>
                  </a:lnTo>
                  <a:lnTo>
                    <a:pt x="594106" y="4699"/>
                  </a:lnTo>
                  <a:lnTo>
                    <a:pt x="541655" y="0"/>
                  </a:lnTo>
                  <a:lnTo>
                    <a:pt x="489204" y="4699"/>
                  </a:lnTo>
                  <a:lnTo>
                    <a:pt x="442087" y="17780"/>
                  </a:lnTo>
                  <a:lnTo>
                    <a:pt x="402082" y="38112"/>
                  </a:lnTo>
                  <a:lnTo>
                    <a:pt x="371348" y="64389"/>
                  </a:lnTo>
                  <a:lnTo>
                    <a:pt x="344424" y="129794"/>
                  </a:lnTo>
                  <a:lnTo>
                    <a:pt x="351409" y="164084"/>
                  </a:lnTo>
                  <a:lnTo>
                    <a:pt x="402082" y="221107"/>
                  </a:lnTo>
                  <a:lnTo>
                    <a:pt x="442087" y="241300"/>
                  </a:lnTo>
                  <a:lnTo>
                    <a:pt x="489204" y="254381"/>
                  </a:lnTo>
                  <a:lnTo>
                    <a:pt x="541655" y="258953"/>
                  </a:lnTo>
                  <a:lnTo>
                    <a:pt x="594106" y="254381"/>
                  </a:lnTo>
                  <a:lnTo>
                    <a:pt x="641096" y="241300"/>
                  </a:lnTo>
                  <a:lnTo>
                    <a:pt x="681101" y="221107"/>
                  </a:lnTo>
                  <a:lnTo>
                    <a:pt x="711962" y="194945"/>
                  </a:lnTo>
                  <a:lnTo>
                    <a:pt x="738886" y="129794"/>
                  </a:lnTo>
                  <a:close/>
                </a:path>
                <a:path w="1402079" h="1082039">
                  <a:moveTo>
                    <a:pt x="1401953" y="346964"/>
                  </a:moveTo>
                  <a:lnTo>
                    <a:pt x="1193673" y="256032"/>
                  </a:lnTo>
                  <a:lnTo>
                    <a:pt x="1062609" y="369316"/>
                  </a:lnTo>
                  <a:lnTo>
                    <a:pt x="1029462" y="392557"/>
                  </a:lnTo>
                  <a:lnTo>
                    <a:pt x="1017016" y="387731"/>
                  </a:lnTo>
                  <a:lnTo>
                    <a:pt x="491236" y="387731"/>
                  </a:lnTo>
                  <a:lnTo>
                    <a:pt x="415417" y="288671"/>
                  </a:lnTo>
                  <a:lnTo>
                    <a:pt x="334137" y="288671"/>
                  </a:lnTo>
                  <a:lnTo>
                    <a:pt x="226949" y="328676"/>
                  </a:lnTo>
                  <a:lnTo>
                    <a:pt x="0" y="540435"/>
                  </a:lnTo>
                  <a:lnTo>
                    <a:pt x="10541" y="637451"/>
                  </a:lnTo>
                  <a:lnTo>
                    <a:pt x="164465" y="712863"/>
                  </a:lnTo>
                  <a:lnTo>
                    <a:pt x="289306" y="767181"/>
                  </a:lnTo>
                  <a:lnTo>
                    <a:pt x="443230" y="643521"/>
                  </a:lnTo>
                  <a:lnTo>
                    <a:pt x="381889" y="611644"/>
                  </a:lnTo>
                  <a:lnTo>
                    <a:pt x="336169" y="582523"/>
                  </a:lnTo>
                  <a:lnTo>
                    <a:pt x="438150" y="476669"/>
                  </a:lnTo>
                  <a:lnTo>
                    <a:pt x="739902" y="610323"/>
                  </a:lnTo>
                  <a:lnTo>
                    <a:pt x="446405" y="873048"/>
                  </a:lnTo>
                  <a:lnTo>
                    <a:pt x="158242" y="738632"/>
                  </a:lnTo>
                  <a:lnTo>
                    <a:pt x="158242" y="902169"/>
                  </a:lnTo>
                  <a:lnTo>
                    <a:pt x="201917" y="902169"/>
                  </a:lnTo>
                  <a:lnTo>
                    <a:pt x="201917" y="1081430"/>
                  </a:lnTo>
                  <a:lnTo>
                    <a:pt x="869950" y="1081430"/>
                  </a:lnTo>
                  <a:lnTo>
                    <a:pt x="869950" y="902906"/>
                  </a:lnTo>
                  <a:lnTo>
                    <a:pt x="921131" y="903490"/>
                  </a:lnTo>
                  <a:lnTo>
                    <a:pt x="921131" y="902906"/>
                  </a:lnTo>
                  <a:lnTo>
                    <a:pt x="921131" y="873048"/>
                  </a:lnTo>
                  <a:lnTo>
                    <a:pt x="921131" y="569556"/>
                  </a:lnTo>
                  <a:lnTo>
                    <a:pt x="1140714" y="569556"/>
                  </a:lnTo>
                  <a:lnTo>
                    <a:pt x="1218692" y="498348"/>
                  </a:lnTo>
                  <a:lnTo>
                    <a:pt x="1244854" y="476669"/>
                  </a:lnTo>
                  <a:lnTo>
                    <a:pt x="1346708" y="392557"/>
                  </a:lnTo>
                  <a:lnTo>
                    <a:pt x="1401953" y="3469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43267" y="5473318"/>
              <a:ext cx="97789" cy="100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39025" y="5474842"/>
              <a:ext cx="430530" cy="99060"/>
            </a:xfrm>
            <a:custGeom>
              <a:avLst/>
              <a:gdLst/>
              <a:ahLst/>
              <a:cxnLst/>
              <a:rect l="l" t="t" r="r" b="b"/>
              <a:pathLst>
                <a:path w="430529" h="99060">
                  <a:moveTo>
                    <a:pt x="174751" y="0"/>
                  </a:moveTo>
                  <a:lnTo>
                    <a:pt x="67691" y="0"/>
                  </a:lnTo>
                  <a:lnTo>
                    <a:pt x="0" y="99059"/>
                  </a:lnTo>
                  <a:lnTo>
                    <a:pt x="430022" y="99059"/>
                  </a:lnTo>
                  <a:lnTo>
                    <a:pt x="1747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4535" y="5475731"/>
              <a:ext cx="193548" cy="944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73162" y="5702807"/>
              <a:ext cx="219582" cy="899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29171" y="5710427"/>
              <a:ext cx="153924" cy="118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07224" y="6003035"/>
              <a:ext cx="644525" cy="463550"/>
            </a:xfrm>
            <a:custGeom>
              <a:avLst/>
              <a:gdLst/>
              <a:ahLst/>
              <a:cxnLst/>
              <a:rect l="l" t="t" r="r" b="b"/>
              <a:pathLst>
                <a:path w="644525" h="463550">
                  <a:moveTo>
                    <a:pt x="533006" y="0"/>
                  </a:moveTo>
                  <a:lnTo>
                    <a:pt x="106680" y="0"/>
                  </a:lnTo>
                  <a:lnTo>
                    <a:pt x="106680" y="86702"/>
                  </a:lnTo>
                  <a:lnTo>
                    <a:pt x="533006" y="86702"/>
                  </a:lnTo>
                  <a:lnTo>
                    <a:pt x="533006" y="0"/>
                  </a:lnTo>
                  <a:close/>
                </a:path>
                <a:path w="644525" h="463550">
                  <a:moveTo>
                    <a:pt x="644448" y="86868"/>
                  </a:moveTo>
                  <a:lnTo>
                    <a:pt x="0" y="86868"/>
                  </a:lnTo>
                  <a:lnTo>
                    <a:pt x="0" y="463143"/>
                  </a:lnTo>
                  <a:lnTo>
                    <a:pt x="644448" y="463143"/>
                  </a:lnTo>
                  <a:lnTo>
                    <a:pt x="644448" y="86868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07223" y="6001511"/>
              <a:ext cx="222503" cy="1706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18703" y="6001511"/>
              <a:ext cx="231648" cy="1645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35239" y="5713475"/>
              <a:ext cx="396240" cy="257810"/>
            </a:xfrm>
            <a:custGeom>
              <a:avLst/>
              <a:gdLst/>
              <a:ahLst/>
              <a:cxnLst/>
              <a:rect l="l" t="t" r="r" b="b"/>
              <a:pathLst>
                <a:path w="396240" h="257810">
                  <a:moveTo>
                    <a:pt x="197992" y="0"/>
                  </a:moveTo>
                  <a:lnTo>
                    <a:pt x="145414" y="4597"/>
                  </a:lnTo>
                  <a:lnTo>
                    <a:pt x="98043" y="17576"/>
                  </a:lnTo>
                  <a:lnTo>
                    <a:pt x="58038" y="37706"/>
                  </a:lnTo>
                  <a:lnTo>
                    <a:pt x="27050" y="63766"/>
                  </a:lnTo>
                  <a:lnTo>
                    <a:pt x="0" y="128816"/>
                  </a:lnTo>
                  <a:lnTo>
                    <a:pt x="7111" y="163042"/>
                  </a:lnTo>
                  <a:lnTo>
                    <a:pt x="58038" y="219824"/>
                  </a:lnTo>
                  <a:lnTo>
                    <a:pt x="98043" y="239941"/>
                  </a:lnTo>
                  <a:lnTo>
                    <a:pt x="145414" y="252907"/>
                  </a:lnTo>
                  <a:lnTo>
                    <a:pt x="197992" y="257505"/>
                  </a:lnTo>
                  <a:lnTo>
                    <a:pt x="250698" y="252907"/>
                  </a:lnTo>
                  <a:lnTo>
                    <a:pt x="297941" y="239941"/>
                  </a:lnTo>
                  <a:lnTo>
                    <a:pt x="338074" y="219824"/>
                  </a:lnTo>
                  <a:lnTo>
                    <a:pt x="368934" y="193789"/>
                  </a:lnTo>
                  <a:lnTo>
                    <a:pt x="395985" y="128816"/>
                  </a:lnTo>
                  <a:lnTo>
                    <a:pt x="388874" y="94551"/>
                  </a:lnTo>
                  <a:lnTo>
                    <a:pt x="338074" y="37706"/>
                  </a:lnTo>
                  <a:lnTo>
                    <a:pt x="297941" y="17576"/>
                  </a:lnTo>
                  <a:lnTo>
                    <a:pt x="250698" y="4597"/>
                  </a:lnTo>
                  <a:lnTo>
                    <a:pt x="19799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11312" y="5713475"/>
              <a:ext cx="644525" cy="753110"/>
            </a:xfrm>
            <a:custGeom>
              <a:avLst/>
              <a:gdLst/>
              <a:ahLst/>
              <a:cxnLst/>
              <a:rect l="l" t="t" r="r" b="b"/>
              <a:pathLst>
                <a:path w="644525" h="753110">
                  <a:moveTo>
                    <a:pt x="521081" y="128816"/>
                  </a:moveTo>
                  <a:lnTo>
                    <a:pt x="463423" y="37706"/>
                  </a:lnTo>
                  <a:lnTo>
                    <a:pt x="423545" y="17576"/>
                  </a:lnTo>
                  <a:lnTo>
                    <a:pt x="376428" y="4597"/>
                  </a:lnTo>
                  <a:lnTo>
                    <a:pt x="323977" y="0"/>
                  </a:lnTo>
                  <a:lnTo>
                    <a:pt x="272034" y="4597"/>
                  </a:lnTo>
                  <a:lnTo>
                    <a:pt x="225298" y="17576"/>
                  </a:lnTo>
                  <a:lnTo>
                    <a:pt x="185547" y="37706"/>
                  </a:lnTo>
                  <a:lnTo>
                    <a:pt x="154813" y="63766"/>
                  </a:lnTo>
                  <a:lnTo>
                    <a:pt x="128016" y="128816"/>
                  </a:lnTo>
                  <a:lnTo>
                    <a:pt x="135001" y="163042"/>
                  </a:lnTo>
                  <a:lnTo>
                    <a:pt x="185547" y="219824"/>
                  </a:lnTo>
                  <a:lnTo>
                    <a:pt x="225298" y="239941"/>
                  </a:lnTo>
                  <a:lnTo>
                    <a:pt x="272034" y="252907"/>
                  </a:lnTo>
                  <a:lnTo>
                    <a:pt x="323977" y="257505"/>
                  </a:lnTo>
                  <a:lnTo>
                    <a:pt x="376428" y="252907"/>
                  </a:lnTo>
                  <a:lnTo>
                    <a:pt x="423545" y="239941"/>
                  </a:lnTo>
                  <a:lnTo>
                    <a:pt x="463423" y="219824"/>
                  </a:lnTo>
                  <a:lnTo>
                    <a:pt x="494157" y="193789"/>
                  </a:lnTo>
                  <a:lnTo>
                    <a:pt x="521081" y="128816"/>
                  </a:lnTo>
                  <a:close/>
                </a:path>
                <a:path w="644525" h="753110">
                  <a:moveTo>
                    <a:pt x="531558" y="289560"/>
                  </a:moveTo>
                  <a:lnTo>
                    <a:pt x="105156" y="289560"/>
                  </a:lnTo>
                  <a:lnTo>
                    <a:pt x="105156" y="376262"/>
                  </a:lnTo>
                  <a:lnTo>
                    <a:pt x="531558" y="376262"/>
                  </a:lnTo>
                  <a:lnTo>
                    <a:pt x="531558" y="289560"/>
                  </a:lnTo>
                  <a:close/>
                </a:path>
                <a:path w="644525" h="753110">
                  <a:moveTo>
                    <a:pt x="644448" y="376428"/>
                  </a:moveTo>
                  <a:lnTo>
                    <a:pt x="0" y="376428"/>
                  </a:lnTo>
                  <a:lnTo>
                    <a:pt x="0" y="752703"/>
                  </a:lnTo>
                  <a:lnTo>
                    <a:pt x="644448" y="752703"/>
                  </a:lnTo>
                  <a:lnTo>
                    <a:pt x="644448" y="376428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11311" y="6001511"/>
              <a:ext cx="222503" cy="1706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21267" y="6001511"/>
              <a:ext cx="234696" cy="1645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6" y="461263"/>
            <a:ext cx="77570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Carlito"/>
                <a:cs typeface="Carlito"/>
              </a:rPr>
              <a:t>The people </a:t>
            </a:r>
            <a:r>
              <a:rPr sz="4000" spc="-30" dirty="0">
                <a:solidFill>
                  <a:srgbClr val="000000"/>
                </a:solidFill>
                <a:latin typeface="Carlito"/>
                <a:cs typeface="Carlito"/>
              </a:rPr>
              <a:t>involved </a:t>
            </a:r>
            <a:r>
              <a:rPr sz="4000" spc="-5" dirty="0">
                <a:solidFill>
                  <a:srgbClr val="000000"/>
                </a:solidFill>
                <a:latin typeface="Carlito"/>
                <a:cs typeface="Carlito"/>
              </a:rPr>
              <a:t>with</a:t>
            </a:r>
            <a:r>
              <a:rPr sz="4000" spc="-25" dirty="0">
                <a:solidFill>
                  <a:srgbClr val="000000"/>
                </a:solidFill>
                <a:latin typeface="Carlito"/>
                <a:cs typeface="Carlito"/>
              </a:rPr>
              <a:t> software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362" y="1649729"/>
            <a:ext cx="7132320" cy="502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13715" indent="-342900">
              <a:lnSpc>
                <a:spcPct val="100000"/>
              </a:lnSpc>
              <a:spcBef>
                <a:spcPts val="100"/>
              </a:spcBef>
              <a:buClr>
                <a:srgbClr val="677480"/>
              </a:buClr>
              <a:buSzPct val="125000"/>
              <a:buChar char="•"/>
              <a:tabLst>
                <a:tab pos="354965" algn="l"/>
                <a:tab pos="355600" algn="l"/>
                <a:tab pos="948055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domain experts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people who fully understand  the	application domain in which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software  will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run</a:t>
            </a:r>
            <a:endParaRPr sz="2400">
              <a:latin typeface="Arial"/>
              <a:cs typeface="Arial"/>
            </a:endParaRPr>
          </a:p>
          <a:p>
            <a:pPr marL="355600" marR="78740" indent="-342900" algn="just">
              <a:lnSpc>
                <a:spcPct val="100000"/>
              </a:lnSpc>
              <a:spcBef>
                <a:spcPts val="695"/>
              </a:spcBef>
              <a:buClr>
                <a:srgbClr val="677480"/>
              </a:buClr>
              <a:buSzPct val="125000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analysts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members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software development 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staff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who specialize in requirements analysis and  specification</a:t>
            </a:r>
            <a:endParaRPr sz="2400">
              <a:latin typeface="Arial"/>
              <a:cs typeface="Arial"/>
            </a:endParaRPr>
          </a:p>
          <a:p>
            <a:pPr marL="969644" marR="5080" lvl="1" indent="-532765">
              <a:lnSpc>
                <a:spcPct val="98000"/>
              </a:lnSpc>
              <a:spcBef>
                <a:spcPts val="75"/>
              </a:spcBef>
              <a:buClr>
                <a:srgbClr val="677480"/>
              </a:buClr>
              <a:buSzPct val="125000"/>
              <a:buChar char="–"/>
              <a:tabLst>
                <a:tab pos="969644" algn="l"/>
                <a:tab pos="970280" algn="l"/>
                <a:tab pos="2352675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implementers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members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development 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staff</a:t>
            </a:r>
            <a:r>
              <a:rPr sz="2400" spc="-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who	specialize in software design and  implementation</a:t>
            </a:r>
            <a:endParaRPr sz="2400">
              <a:latin typeface="Arial"/>
              <a:cs typeface="Arial"/>
            </a:endParaRPr>
          </a:p>
          <a:p>
            <a:pPr marL="969644" marR="22225" lvl="1" indent="-532765">
              <a:lnSpc>
                <a:spcPct val="98700"/>
              </a:lnSpc>
              <a:spcBef>
                <a:spcPts val="45"/>
              </a:spcBef>
              <a:buClr>
                <a:srgbClr val="677480"/>
              </a:buClr>
              <a:buSzPct val="125000"/>
              <a:buChar char="–"/>
              <a:tabLst>
                <a:tab pos="969644" algn="l"/>
                <a:tab pos="970280" algn="l"/>
                <a:tab pos="2326005" algn="l"/>
                <a:tab pos="2900045" algn="l"/>
              </a:tabLst>
            </a:pPr>
            <a:r>
              <a:rPr sz="2400" dirty="0">
                <a:solidFill>
                  <a:srgbClr val="3981B9"/>
                </a:solidFill>
                <a:latin typeface="Arial"/>
                <a:cs typeface="Arial"/>
              </a:rPr>
              <a:t>testers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members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development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staff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</a:t>
            </a:r>
            <a:r>
              <a:rPr sz="2400" spc="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user	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community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test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software</a:t>
            </a:r>
            <a:r>
              <a:rPr sz="2400" spc="-6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ensure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that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it	meets 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requirements  specification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372361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756" y="479717"/>
            <a:ext cx="78332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0000"/>
                </a:solidFill>
                <a:latin typeface="Carlito"/>
                <a:cs typeface="Carlito"/>
              </a:rPr>
              <a:t>The people </a:t>
            </a:r>
            <a:r>
              <a:rPr sz="4000" spc="-30" dirty="0">
                <a:solidFill>
                  <a:srgbClr val="000000"/>
                </a:solidFill>
                <a:latin typeface="Carlito"/>
                <a:cs typeface="Carlito"/>
              </a:rPr>
              <a:t>involved </a:t>
            </a:r>
            <a:r>
              <a:rPr sz="4000" spc="-5" dirty="0">
                <a:solidFill>
                  <a:srgbClr val="000000"/>
                </a:solidFill>
                <a:latin typeface="Carlito"/>
                <a:cs typeface="Carlito"/>
              </a:rPr>
              <a:t>with</a:t>
            </a:r>
            <a:r>
              <a:rPr sz="4000" spc="-25" dirty="0">
                <a:solidFill>
                  <a:srgbClr val="000000"/>
                </a:solidFill>
                <a:latin typeface="Carlito"/>
                <a:cs typeface="Carlito"/>
              </a:rPr>
              <a:t> software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8336" y="1606041"/>
            <a:ext cx="7016115" cy="50101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44195" marR="499109" indent="-532130">
              <a:lnSpc>
                <a:spcPts val="2880"/>
              </a:lnSpc>
              <a:spcBef>
                <a:spcPts val="195"/>
              </a:spcBef>
              <a:buClr>
                <a:srgbClr val="677480"/>
              </a:buClr>
              <a:buSzPct val="125000"/>
              <a:buChar char="–"/>
              <a:tabLst>
                <a:tab pos="544195" algn="l"/>
                <a:tab pos="544830" algn="l"/>
                <a:tab pos="2460625" algn="l"/>
                <a:tab pos="4053204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managers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those who manage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development	process, as well as those who  manage end</a:t>
            </a:r>
            <a:r>
              <a:rPr sz="2400" spc="4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users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when	the software</a:t>
            </a:r>
            <a:r>
              <a:rPr sz="2400" spc="-3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544195">
              <a:lnSpc>
                <a:spcPts val="2785"/>
              </a:lnSpc>
            </a:pP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installed in an</a:t>
            </a:r>
            <a:r>
              <a:rPr sz="2400" spc="3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organization</a:t>
            </a:r>
            <a:endParaRPr sz="2400">
              <a:latin typeface="Arial"/>
              <a:cs typeface="Arial"/>
            </a:endParaRPr>
          </a:p>
          <a:p>
            <a:pPr marL="544195" marR="297815" indent="-532130">
              <a:lnSpc>
                <a:spcPct val="98000"/>
              </a:lnSpc>
              <a:spcBef>
                <a:spcPts val="70"/>
              </a:spcBef>
              <a:buClr>
                <a:srgbClr val="677480"/>
              </a:buClr>
              <a:buSzPct val="125000"/>
              <a:buChar char="–"/>
              <a:tabLst>
                <a:tab pos="544195" algn="l"/>
                <a:tab pos="544830" algn="l"/>
                <a:tab pos="1797050" algn="l"/>
                <a:tab pos="2442845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visionaries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those who have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"big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picture" 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for</a:t>
            </a:r>
            <a:r>
              <a:rPr sz="2400" spc="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what	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software is intended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677480"/>
                </a:solidFill>
                <a:latin typeface="Arial"/>
                <a:cs typeface="Arial"/>
              </a:rPr>
              <a:t>do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and  how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it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will</a:t>
            </a:r>
            <a:r>
              <a:rPr sz="2400" spc="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be	developed</a:t>
            </a:r>
            <a:endParaRPr sz="2400">
              <a:latin typeface="Arial"/>
              <a:cs typeface="Arial"/>
            </a:endParaRPr>
          </a:p>
          <a:p>
            <a:pPr marL="544195" marR="5080" indent="-532130">
              <a:lnSpc>
                <a:spcPct val="98000"/>
              </a:lnSpc>
              <a:spcBef>
                <a:spcPts val="75"/>
              </a:spcBef>
              <a:buClr>
                <a:srgbClr val="677480"/>
              </a:buClr>
              <a:buSzPct val="125000"/>
              <a:buChar char="–"/>
              <a:tabLst>
                <a:tab pos="544195" algn="l"/>
                <a:tab pos="544830" algn="l"/>
                <a:tab pos="1391920" algn="l"/>
              </a:tabLst>
            </a:pP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maintainers and operators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those who conduct  post-	development maintenance and  operations, as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necessary</a:t>
            </a:r>
            <a:endParaRPr sz="2400">
              <a:latin typeface="Arial"/>
              <a:cs typeface="Arial"/>
            </a:endParaRPr>
          </a:p>
          <a:p>
            <a:pPr marL="544195" marR="652145" indent="-532130">
              <a:lnSpc>
                <a:spcPct val="98000"/>
              </a:lnSpc>
              <a:spcBef>
                <a:spcPts val="75"/>
              </a:spcBef>
              <a:buClr>
                <a:srgbClr val="677480"/>
              </a:buClr>
              <a:buSzPct val="125000"/>
              <a:buChar char="–"/>
              <a:tabLst>
                <a:tab pos="544195" algn="l"/>
                <a:tab pos="544830" algn="l"/>
                <a:tab pos="2883535" algn="l"/>
                <a:tab pos="3545204" algn="l"/>
              </a:tabLst>
            </a:pPr>
            <a:r>
              <a:rPr sz="2400" dirty="0">
                <a:solidFill>
                  <a:srgbClr val="3981B9"/>
                </a:solidFill>
                <a:latin typeface="Arial"/>
                <a:cs typeface="Arial"/>
              </a:rPr>
              <a:t>other </a:t>
            </a:r>
            <a:r>
              <a:rPr sz="2400" spc="-5" dirty="0">
                <a:solidFill>
                  <a:srgbClr val="3981B9"/>
                </a:solidFill>
                <a:latin typeface="Arial"/>
                <a:cs typeface="Arial"/>
              </a:rPr>
              <a:t>interested parties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--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anyone else  interested</a:t>
            </a:r>
            <a:r>
              <a:rPr sz="2400" spc="1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in</a:t>
            </a:r>
            <a:r>
              <a:rPr sz="2400" spc="2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the	software product,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such</a:t>
            </a:r>
            <a:r>
              <a:rPr sz="2400" spc="-8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as  those with</a:t>
            </a:r>
            <a:r>
              <a:rPr sz="2400" spc="40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a</a:t>
            </a:r>
            <a:r>
              <a:rPr sz="2400" spc="15" dirty="0">
                <a:solidFill>
                  <a:srgbClr val="67748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77480"/>
                </a:solidFill>
                <a:latin typeface="Arial"/>
                <a:cs typeface="Arial"/>
              </a:rPr>
              <a:t>financial	investment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4575" y="2345816"/>
            <a:ext cx="21266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C00000"/>
                </a:solidFill>
                <a:latin typeface="Arial"/>
                <a:cs typeface="Arial"/>
              </a:rPr>
              <a:t>Q/A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5133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 Generic </a:t>
            </a:r>
            <a:r>
              <a:rPr sz="3600" spc="-15" dirty="0"/>
              <a:t>process</a:t>
            </a:r>
            <a:r>
              <a:rPr sz="3600" spc="-229" dirty="0"/>
              <a:t> </a:t>
            </a:r>
            <a:r>
              <a:rPr sz="360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3810000" cy="534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0" y="1418158"/>
            <a:ext cx="4521200" cy="4462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0" dirty="0">
                <a:latin typeface="Carlito"/>
                <a:cs typeface="Carlito"/>
              </a:rPr>
              <a:t>Traditional </a:t>
            </a:r>
            <a:r>
              <a:rPr sz="2800" spc="-20" dirty="0">
                <a:latin typeface="Carlito"/>
                <a:cs typeface="Carlito"/>
              </a:rPr>
              <a:t>methodology </a:t>
            </a:r>
            <a:r>
              <a:rPr sz="2800" spc="-40" dirty="0">
                <a:latin typeface="Carlito"/>
                <a:cs typeface="Carlito"/>
              </a:rPr>
              <a:t>for  </a:t>
            </a:r>
            <a:r>
              <a:rPr sz="2800" spc="-20" dirty="0">
                <a:latin typeface="Carlito"/>
                <a:cs typeface="Carlito"/>
              </a:rPr>
              <a:t>developing, maintaining,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20" dirty="0">
                <a:latin typeface="Carlito"/>
                <a:cs typeface="Carlito"/>
              </a:rPr>
              <a:t>replacing </a:t>
            </a:r>
            <a:r>
              <a:rPr sz="2800" spc="-25" dirty="0">
                <a:latin typeface="Carlito"/>
                <a:cs typeface="Carlito"/>
              </a:rPr>
              <a:t>information  </a:t>
            </a:r>
            <a:r>
              <a:rPr sz="2800" spc="-45" dirty="0">
                <a:latin typeface="Carlito"/>
                <a:cs typeface="Carlito"/>
              </a:rPr>
              <a:t>systems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known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SDLC.</a:t>
            </a:r>
            <a:endParaRPr sz="28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rlito"/>
                <a:cs typeface="Carlito"/>
              </a:rPr>
              <a:t>Phases in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SDLC:</a:t>
            </a:r>
            <a:endParaRPr sz="2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Planning</a:t>
            </a: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Analysis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Design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Implementation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Maintenance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994" y="843483"/>
            <a:ext cx="5767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Types </a:t>
            </a:r>
            <a:r>
              <a:rPr sz="3600" dirty="0"/>
              <a:t>of </a:t>
            </a:r>
            <a:r>
              <a:rPr sz="3600" spc="-15" dirty="0"/>
              <a:t>Information</a:t>
            </a:r>
            <a:r>
              <a:rPr sz="3600" spc="-175" dirty="0"/>
              <a:t> </a:t>
            </a:r>
            <a:r>
              <a:rPr sz="3600" spc="-35" dirty="0"/>
              <a:t>System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035" y="1452498"/>
            <a:ext cx="7566659" cy="1004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Carlito"/>
                <a:cs typeface="Carlito"/>
              </a:rPr>
              <a:t>Transaction </a:t>
            </a:r>
            <a:r>
              <a:rPr sz="2400" spc="-20" dirty="0">
                <a:latin typeface="Carlito"/>
                <a:cs typeface="Carlito"/>
              </a:rPr>
              <a:t>Processing </a:t>
            </a:r>
            <a:r>
              <a:rPr sz="2400" spc="-30" dirty="0">
                <a:latin typeface="Carlito"/>
                <a:cs typeface="Carlito"/>
              </a:rPr>
              <a:t>Systems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(TPS)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rlito"/>
                <a:cs typeface="Carlito"/>
              </a:rPr>
              <a:t>Automate </a:t>
            </a:r>
            <a:r>
              <a:rPr sz="2000" spc="-5" dirty="0">
                <a:latin typeface="Carlito"/>
                <a:cs typeface="Carlito"/>
              </a:rPr>
              <a:t>handling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about </a:t>
            </a:r>
            <a:r>
              <a:rPr sz="2000" spc="-5" dirty="0">
                <a:latin typeface="Carlito"/>
                <a:cs typeface="Carlito"/>
              </a:rPr>
              <a:t>business activities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(transactions)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rlito"/>
                <a:cs typeface="Carlito"/>
              </a:rPr>
              <a:t>Process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orientation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5425" y="3400456"/>
            <a:ext cx="5972175" cy="2667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981200"/>
            <a:ext cx="7706359" cy="359200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90"/>
              </a:spcBef>
              <a:buChar char="•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Management </a:t>
            </a:r>
            <a:r>
              <a:rPr sz="2400" spc="-15" dirty="0">
                <a:latin typeface="Arial"/>
                <a:cs typeface="Arial"/>
              </a:rPr>
              <a:t>Information Systems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(MIS)</a:t>
            </a:r>
          </a:p>
          <a:p>
            <a:pPr marL="756285" marR="6350" lvl="1" indent="-287020" algn="just">
              <a:lnSpc>
                <a:spcPct val="100000"/>
              </a:lnSpc>
              <a:spcBef>
                <a:spcPts val="49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A management </a:t>
            </a:r>
            <a:r>
              <a:rPr sz="2400" spc="-5" dirty="0">
                <a:latin typeface="Arial"/>
                <a:cs typeface="Arial"/>
              </a:rPr>
              <a:t>information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(MIS) is an  information system used </a:t>
            </a:r>
            <a:r>
              <a:rPr sz="2400" dirty="0">
                <a:latin typeface="Arial"/>
                <a:cs typeface="Arial"/>
              </a:rPr>
              <a:t>for decision-making,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coordination, control, </a:t>
            </a:r>
            <a:r>
              <a:rPr sz="2400" spc="-5" dirty="0">
                <a:latin typeface="Arial"/>
                <a:cs typeface="Arial"/>
              </a:rPr>
              <a:t>analysis, and  visualization of information in an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organization.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836294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study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management </a:t>
            </a:r>
            <a:r>
              <a:rPr sz="2400" dirty="0">
                <a:latin typeface="Arial"/>
                <a:cs typeface="Arial"/>
              </a:rPr>
              <a:t>information systems  </a:t>
            </a:r>
            <a:r>
              <a:rPr sz="2400" spc="-5" dirty="0">
                <a:latin typeface="Arial"/>
                <a:cs typeface="Arial"/>
              </a:rPr>
              <a:t>involves </a:t>
            </a:r>
            <a:r>
              <a:rPr sz="2400" dirty="0">
                <a:latin typeface="Arial"/>
                <a:cs typeface="Arial"/>
              </a:rPr>
              <a:t>people, </a:t>
            </a:r>
            <a:r>
              <a:rPr sz="2400" spc="-5" dirty="0">
                <a:latin typeface="Arial"/>
                <a:cs typeface="Arial"/>
              </a:rPr>
              <a:t>processes and technology in </a:t>
            </a:r>
            <a:r>
              <a:rPr sz="2400" spc="15" dirty="0">
                <a:latin typeface="Arial"/>
                <a:cs typeface="Arial"/>
              </a:rPr>
              <a:t>an  </a:t>
            </a:r>
            <a:r>
              <a:rPr sz="2400" spc="-5" dirty="0">
                <a:latin typeface="Arial"/>
                <a:cs typeface="Arial"/>
              </a:rPr>
              <a:t>organizational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context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lang="en-US" sz="2400" spc="-5" dirty="0" smtClean="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836294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Example Human Resource Management System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4994" y="843483"/>
            <a:ext cx="5767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Types </a:t>
            </a:r>
            <a:r>
              <a:rPr sz="3600" dirty="0"/>
              <a:t>of </a:t>
            </a:r>
            <a:r>
              <a:rPr sz="3600" spc="-15" dirty="0"/>
              <a:t>Information</a:t>
            </a:r>
            <a:r>
              <a:rPr sz="3600" spc="-175" dirty="0"/>
              <a:t> </a:t>
            </a:r>
            <a:r>
              <a:rPr sz="3600" spc="-35" dirty="0"/>
              <a:t>System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3175164"/>
            <a:ext cx="7086600" cy="3500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767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Types </a:t>
            </a:r>
            <a:r>
              <a:rPr sz="3600" dirty="0"/>
              <a:t>of </a:t>
            </a:r>
            <a:r>
              <a:rPr sz="3600" spc="-15" dirty="0"/>
              <a:t>Information</a:t>
            </a:r>
            <a:r>
              <a:rPr sz="3600" spc="-175" dirty="0"/>
              <a:t> </a:t>
            </a:r>
            <a:r>
              <a:rPr sz="3600" spc="-35" dirty="0"/>
              <a:t>System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685800" y="1066800"/>
            <a:ext cx="7391400" cy="192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84170" algn="r">
              <a:lnSpc>
                <a:spcPct val="100000"/>
              </a:lnSpc>
              <a:spcBef>
                <a:spcPts val="100"/>
              </a:spcBef>
              <a:tabLst>
                <a:tab pos="342900" algn="l"/>
                <a:tab pos="343535" algn="l"/>
              </a:tabLst>
            </a:pPr>
            <a:r>
              <a:rPr sz="2400" spc="-5" dirty="0">
                <a:latin typeface="Carlito"/>
                <a:cs typeface="Carlito"/>
              </a:rPr>
              <a:t>Decision Support </a:t>
            </a:r>
            <a:r>
              <a:rPr sz="2400" spc="-30" dirty="0">
                <a:latin typeface="Carlito"/>
                <a:cs typeface="Carlito"/>
              </a:rPr>
              <a:t>Systems</a:t>
            </a:r>
            <a:r>
              <a:rPr sz="2400" spc="-2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(DSS)</a:t>
            </a:r>
            <a:endParaRPr sz="2400" dirty="0">
              <a:latin typeface="Carlito"/>
              <a:cs typeface="Carlito"/>
            </a:endParaRPr>
          </a:p>
          <a:p>
            <a:pPr marL="286385" marR="2933065" lvl="1" indent="-286385" algn="r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286385" algn="l"/>
                <a:tab pos="287020" algn="l"/>
              </a:tabLst>
            </a:pPr>
            <a:r>
              <a:rPr sz="2000" spc="-5" dirty="0">
                <a:latin typeface="Carlito"/>
                <a:cs typeface="Carlito"/>
              </a:rPr>
              <a:t>Designed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help decision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makers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rlito"/>
                <a:cs typeface="Carlito"/>
              </a:rPr>
              <a:t>Provides </a:t>
            </a:r>
            <a:r>
              <a:rPr sz="2000" spc="-25" dirty="0">
                <a:latin typeface="Carlito"/>
                <a:cs typeface="Carlito"/>
              </a:rPr>
              <a:t>interactive environment for </a:t>
            </a:r>
            <a:r>
              <a:rPr sz="2000" spc="-5" dirty="0">
                <a:latin typeface="Carlito"/>
                <a:cs typeface="Carlito"/>
              </a:rPr>
              <a:t>decision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making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5" dirty="0">
                <a:latin typeface="Carlito"/>
                <a:cs typeface="Carlito"/>
              </a:rPr>
              <a:t>Involves data </a:t>
            </a:r>
            <a:r>
              <a:rPr sz="2000" spc="-10" dirty="0">
                <a:latin typeface="Carlito"/>
                <a:cs typeface="Carlito"/>
              </a:rPr>
              <a:t>warehouses, </a:t>
            </a:r>
            <a:r>
              <a:rPr sz="2000" spc="-25" dirty="0">
                <a:latin typeface="Carlito"/>
                <a:cs typeface="Carlito"/>
              </a:rPr>
              <a:t>executive </a:t>
            </a:r>
            <a:r>
              <a:rPr sz="2000" spc="-20" dirty="0">
                <a:latin typeface="Carlito"/>
                <a:cs typeface="Carlito"/>
              </a:rPr>
              <a:t>information </a:t>
            </a:r>
            <a:r>
              <a:rPr sz="2000" spc="-40" dirty="0">
                <a:latin typeface="Carlito"/>
                <a:cs typeface="Carlito"/>
              </a:rPr>
              <a:t>systems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(EIS)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Database, model base, user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dialogue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470" y="843483"/>
            <a:ext cx="4364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Identifying </a:t>
            </a:r>
            <a:r>
              <a:rPr sz="3600" dirty="0"/>
              <a:t>a </a:t>
            </a:r>
            <a:r>
              <a:rPr sz="3600" spc="-70" dirty="0"/>
              <a:t>Task</a:t>
            </a:r>
            <a:r>
              <a:rPr sz="3600" spc="-240" dirty="0"/>
              <a:t> </a:t>
            </a:r>
            <a:r>
              <a:rPr sz="3600" dirty="0"/>
              <a:t>Set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635" y="1609420"/>
            <a:ext cx="7367905" cy="4055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task </a:t>
            </a:r>
            <a:r>
              <a:rPr sz="3200" dirty="0">
                <a:latin typeface="Arial"/>
                <a:cs typeface="Arial"/>
              </a:rPr>
              <a:t>set </a:t>
            </a:r>
            <a:r>
              <a:rPr sz="3200" spc="-5" dirty="0">
                <a:latin typeface="Arial"/>
                <a:cs typeface="Arial"/>
              </a:rPr>
              <a:t>defines the </a:t>
            </a:r>
            <a:r>
              <a:rPr sz="3200" dirty="0">
                <a:latin typeface="Arial"/>
                <a:cs typeface="Arial"/>
              </a:rPr>
              <a:t>actual work to</a:t>
            </a:r>
            <a:r>
              <a:rPr sz="3200" spc="-6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  </a:t>
            </a:r>
            <a:r>
              <a:rPr sz="3200" spc="-5" dirty="0">
                <a:latin typeface="Arial"/>
                <a:cs typeface="Arial"/>
              </a:rPr>
              <a:t>done </a:t>
            </a:r>
            <a:r>
              <a:rPr sz="3200" dirty="0">
                <a:latin typeface="Arial"/>
                <a:cs typeface="Arial"/>
              </a:rPr>
              <a:t>to accomplish the </a:t>
            </a:r>
            <a:r>
              <a:rPr sz="3200" spc="-5" dirty="0">
                <a:latin typeface="Arial"/>
                <a:cs typeface="Arial"/>
              </a:rPr>
              <a:t>objectives </a:t>
            </a:r>
            <a:r>
              <a:rPr sz="3200" dirty="0">
                <a:latin typeface="Arial"/>
                <a:cs typeface="Arial"/>
              </a:rPr>
              <a:t>of a  software </a:t>
            </a:r>
            <a:r>
              <a:rPr sz="3200" spc="-5" dirty="0">
                <a:latin typeface="Arial"/>
                <a:cs typeface="Arial"/>
              </a:rPr>
              <a:t>engineering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action.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consists,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1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A list of the </a:t>
            </a:r>
            <a:r>
              <a:rPr sz="2800" dirty="0">
                <a:solidFill>
                  <a:srgbClr val="800080"/>
                </a:solidFill>
                <a:latin typeface="Arial"/>
                <a:cs typeface="Arial"/>
              </a:rPr>
              <a:t>task </a:t>
            </a: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to be</a:t>
            </a:r>
            <a:r>
              <a:rPr sz="2800" spc="-39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accomplished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A list of the work products to be</a:t>
            </a:r>
            <a:r>
              <a:rPr sz="2800" spc="-35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0080"/>
                </a:solidFill>
                <a:latin typeface="Arial"/>
                <a:cs typeface="Arial"/>
              </a:rPr>
              <a:t>produced</a:t>
            </a:r>
            <a:endParaRPr sz="2800">
              <a:latin typeface="Arial"/>
              <a:cs typeface="Arial"/>
            </a:endParaRPr>
          </a:p>
          <a:p>
            <a:pPr marL="756285" marR="187960" lvl="1" indent="-287020">
              <a:lnSpc>
                <a:spcPct val="100000"/>
              </a:lnSpc>
              <a:spcBef>
                <a:spcPts val="71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A list of the quality </a:t>
            </a:r>
            <a:r>
              <a:rPr sz="2800" dirty="0">
                <a:solidFill>
                  <a:srgbClr val="800080"/>
                </a:solidFill>
                <a:latin typeface="Arial"/>
                <a:cs typeface="Arial"/>
              </a:rPr>
              <a:t>assurance filters </a:t>
            </a: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to</a:t>
            </a:r>
            <a:r>
              <a:rPr sz="2800" spc="-40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800080"/>
                </a:solidFill>
                <a:latin typeface="Arial"/>
                <a:cs typeface="Arial"/>
              </a:rPr>
              <a:t>be  applied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7795" marR="5080">
              <a:lnSpc>
                <a:spcPct val="99600"/>
              </a:lnSpc>
              <a:spcBef>
                <a:spcPts val="120"/>
              </a:spcBef>
              <a:tabLst>
                <a:tab pos="4304030" algn="l"/>
              </a:tabLst>
            </a:pPr>
            <a:r>
              <a:rPr spc="-25" dirty="0"/>
              <a:t>Systems</a:t>
            </a:r>
            <a:r>
              <a:rPr spc="-15" dirty="0"/>
              <a:t> Analysis</a:t>
            </a:r>
            <a:r>
              <a:rPr spc="-5" dirty="0"/>
              <a:t> and	</a:t>
            </a:r>
            <a:r>
              <a:rPr dirty="0"/>
              <a:t>Design </a:t>
            </a:r>
            <a:r>
              <a:rPr spc="-30" dirty="0"/>
              <a:t>Life</a:t>
            </a:r>
            <a:r>
              <a:rPr spc="-180" dirty="0"/>
              <a:t> </a:t>
            </a:r>
            <a:r>
              <a:rPr spc="-10" dirty="0"/>
              <a:t>Cycle  </a:t>
            </a:r>
            <a:r>
              <a:rPr spc="-15" dirty="0"/>
              <a:t>(SDLC</a:t>
            </a:r>
            <a:r>
              <a:rPr sz="4000" spc="-15" dirty="0"/>
              <a:t>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44820" y="1598264"/>
            <a:ext cx="7676107" cy="4759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204342"/>
            <a:ext cx="58693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SDLC Phase </a:t>
            </a:r>
            <a:r>
              <a:rPr sz="3600" dirty="0"/>
              <a:t>1: </a:t>
            </a:r>
            <a:r>
              <a:rPr sz="3600" spc="-5" dirty="0"/>
              <a:t>Investigation  or </a:t>
            </a:r>
            <a:r>
              <a:rPr sz="3600" dirty="0"/>
              <a:t>feasibility</a:t>
            </a:r>
            <a:r>
              <a:rPr sz="3600" spc="-20" dirty="0"/>
              <a:t> </a:t>
            </a:r>
            <a:r>
              <a:rPr sz="3600" dirty="0"/>
              <a:t>study: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02487" y="1593120"/>
            <a:ext cx="7924799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  <a:tabLst>
                <a:tab pos="1521460" algn="l"/>
                <a:tab pos="2501265" algn="l"/>
                <a:tab pos="3007360" algn="l"/>
                <a:tab pos="3428365" algn="l"/>
                <a:tab pos="5156835" algn="l"/>
                <a:tab pos="6325870" algn="l"/>
              </a:tabLst>
            </a:pPr>
            <a:r>
              <a:rPr lang="en-US" sz="2400" spc="-5" dirty="0"/>
              <a:t>The </a:t>
            </a:r>
            <a:r>
              <a:rPr sz="2400" spc="-5" dirty="0" smtClean="0"/>
              <a:t>feasibility</a:t>
            </a:r>
            <a:r>
              <a:rPr lang="en-US" sz="2400" spc="-5" dirty="0"/>
              <a:t> </a:t>
            </a:r>
            <a:r>
              <a:rPr sz="2400" spc="-5" dirty="0" smtClean="0"/>
              <a:t>study</a:t>
            </a:r>
            <a:r>
              <a:rPr sz="2400" spc="-5" dirty="0"/>
              <a:t>	of</a:t>
            </a:r>
            <a:r>
              <a:rPr lang="en-US" sz="2400" spc="-5" dirty="0"/>
              <a:t> project </a:t>
            </a:r>
            <a:r>
              <a:rPr lang="en-US" sz="2400" spc="-5" dirty="0" smtClean="0"/>
              <a:t>is</a:t>
            </a:r>
            <a:r>
              <a:rPr lang="en-US" sz="2400" spc="-5" dirty="0"/>
              <a:t> </a:t>
            </a:r>
            <a:r>
              <a:rPr sz="2400" spc="-5" dirty="0" smtClean="0"/>
              <a:t>a</a:t>
            </a:r>
            <a:r>
              <a:rPr lang="en-US" sz="2400" spc="-5" dirty="0"/>
              <a:t> </a:t>
            </a:r>
            <a:r>
              <a:rPr sz="2400" spc="-5" dirty="0" smtClean="0"/>
              <a:t>developing</a:t>
            </a:r>
            <a:r>
              <a:rPr lang="en-US" sz="2400" spc="-5" dirty="0" smtClean="0"/>
              <a:t> </a:t>
            </a:r>
            <a:r>
              <a:rPr lang="en-US" sz="2400" dirty="0" smtClean="0"/>
              <a:t>sometimes used to </a:t>
            </a:r>
            <a:r>
              <a:rPr lang="en-US" sz="2400" spc="-5" dirty="0" smtClean="0"/>
              <a:t>present the </a:t>
            </a:r>
            <a:r>
              <a:rPr lang="en-US" sz="2400" dirty="0" smtClean="0"/>
              <a:t>project to </a:t>
            </a:r>
            <a:r>
              <a:rPr lang="en-US" sz="2400" spc="-5" dirty="0" smtClean="0"/>
              <a:t>upper  </a:t>
            </a:r>
            <a:r>
              <a:rPr lang="en-US" sz="2400" dirty="0" smtClean="0"/>
              <a:t>management </a:t>
            </a:r>
            <a:r>
              <a:rPr lang="en-US" sz="2400" spc="-5" dirty="0" smtClean="0"/>
              <a:t>in a </a:t>
            </a:r>
            <a:r>
              <a:rPr lang="en-US" sz="2400" dirty="0" smtClean="0"/>
              <a:t>attempt </a:t>
            </a:r>
            <a:r>
              <a:rPr lang="en-US" sz="2400" spc="-5" dirty="0" smtClean="0"/>
              <a:t>to gain funding. </a:t>
            </a:r>
            <a:r>
              <a:rPr lang="en-US" sz="2400" dirty="0" smtClean="0"/>
              <a:t>A </a:t>
            </a:r>
            <a:r>
              <a:rPr lang="en-US" sz="2400" spc="-5" dirty="0" smtClean="0"/>
              <a:t>project </a:t>
            </a:r>
            <a:r>
              <a:rPr lang="en-US" sz="2400" spc="-10" dirty="0" smtClean="0"/>
              <a:t>is  </a:t>
            </a:r>
            <a:r>
              <a:rPr lang="en-US" sz="2400" spc="-5" dirty="0" smtClean="0"/>
              <a:t>typically evaluated in three areas of feasibility</a:t>
            </a:r>
            <a:r>
              <a:rPr lang="en-US" sz="2400" spc="175" dirty="0" smtClean="0"/>
              <a:t> </a:t>
            </a:r>
            <a:r>
              <a:rPr lang="en-US" sz="2400" spc="-5" dirty="0" smtClean="0"/>
              <a:t>studies;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1460" algn="l"/>
                <a:tab pos="2501265" algn="l"/>
                <a:tab pos="3007360" algn="l"/>
                <a:tab pos="3428365" algn="l"/>
                <a:tab pos="5156835" algn="l"/>
                <a:tab pos="6325870" algn="l"/>
              </a:tabLst>
            </a:pPr>
            <a:r>
              <a:rPr sz="2400" dirty="0">
                <a:solidFill>
                  <a:srgbClr val="677480"/>
                </a:solidFill>
                <a:latin typeface="Arial"/>
                <a:cs typeface="Arial"/>
              </a:rPr>
              <a:t>	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702487" y="2658436"/>
            <a:ext cx="8196224" cy="1679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/>
          </a:p>
          <a:p>
            <a:pPr marL="12700">
              <a:lnSpc>
                <a:spcPts val="3390"/>
              </a:lnSpc>
              <a:spcBef>
                <a:spcPts val="5"/>
              </a:spcBef>
            </a:pPr>
            <a:r>
              <a:rPr sz="3000" dirty="0">
                <a:latin typeface="kiloji"/>
                <a:cs typeface="kiloji"/>
              </a:rPr>
              <a:t>▷</a:t>
            </a:r>
            <a:r>
              <a:rPr sz="3000" spc="-1110" dirty="0">
                <a:latin typeface="kiloji"/>
                <a:cs typeface="kiloji"/>
              </a:rPr>
              <a:t> </a:t>
            </a:r>
            <a:r>
              <a:rPr spc="-5" dirty="0"/>
              <a:t>Economical feasibility </a:t>
            </a:r>
            <a:r>
              <a:rPr dirty="0"/>
              <a:t>study</a:t>
            </a:r>
            <a:endParaRPr sz="3000" dirty="0">
              <a:latin typeface="kiloji"/>
              <a:cs typeface="kiloji"/>
            </a:endParaRPr>
          </a:p>
          <a:p>
            <a:pPr marL="12700">
              <a:lnSpc>
                <a:spcPts val="3180"/>
              </a:lnSpc>
            </a:pPr>
            <a:r>
              <a:rPr sz="3000" dirty="0">
                <a:latin typeface="kiloji"/>
                <a:cs typeface="kiloji"/>
              </a:rPr>
              <a:t>▷</a:t>
            </a:r>
            <a:r>
              <a:rPr sz="3000" spc="-1105" dirty="0">
                <a:latin typeface="kiloji"/>
                <a:cs typeface="kiloji"/>
              </a:rPr>
              <a:t> </a:t>
            </a:r>
            <a:r>
              <a:rPr spc="-5" dirty="0"/>
              <a:t>Operational feasibility </a:t>
            </a:r>
            <a:r>
              <a:rPr dirty="0"/>
              <a:t>study</a:t>
            </a:r>
            <a:endParaRPr sz="3000" dirty="0">
              <a:latin typeface="kiloji"/>
              <a:cs typeface="kiloji"/>
            </a:endParaRPr>
          </a:p>
          <a:p>
            <a:pPr marL="12700">
              <a:lnSpc>
                <a:spcPts val="3390"/>
              </a:lnSpc>
            </a:pPr>
            <a:r>
              <a:rPr sz="3000" dirty="0">
                <a:latin typeface="kiloji"/>
                <a:cs typeface="kiloji"/>
              </a:rPr>
              <a:t>▷</a:t>
            </a:r>
            <a:r>
              <a:rPr sz="3000" spc="-1070" dirty="0">
                <a:latin typeface="kiloji"/>
                <a:cs typeface="kiloji"/>
              </a:rPr>
              <a:t> </a:t>
            </a:r>
            <a:r>
              <a:rPr spc="-5" dirty="0"/>
              <a:t>Technical feasibility </a:t>
            </a:r>
            <a:r>
              <a:rPr dirty="0"/>
              <a:t>study</a:t>
            </a:r>
            <a:endParaRPr sz="3000" dirty="0">
              <a:latin typeface="kiloji"/>
              <a:cs typeface="kiloj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774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690</Words>
  <Application>Microsoft Office PowerPoint</Application>
  <PresentationFormat>On-screen Show (4:3)</PresentationFormat>
  <Paragraphs>107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Lecture 2</vt:lpstr>
      <vt:lpstr>Objective</vt:lpstr>
      <vt:lpstr>A Generic process Model</vt:lpstr>
      <vt:lpstr>Types of Information System</vt:lpstr>
      <vt:lpstr>Types of Information System</vt:lpstr>
      <vt:lpstr>Types of Information System</vt:lpstr>
      <vt:lpstr>Identifying a Task Set</vt:lpstr>
      <vt:lpstr>Systems Analysis and Design Life Cycle  (SDLC)</vt:lpstr>
      <vt:lpstr>SDLC Phase 1: Investigation  or feasibility study:</vt:lpstr>
      <vt:lpstr>SDLC Phase 2: Analysis</vt:lpstr>
      <vt:lpstr>SDLC Phase 3: Design</vt:lpstr>
      <vt:lpstr>SDLC Phase 4: Development</vt:lpstr>
      <vt:lpstr>SDLC Phase 5: Testing</vt:lpstr>
      <vt:lpstr>SDLC Phase 6: Implementation</vt:lpstr>
      <vt:lpstr>SDLC Phase 7: Maintenance</vt:lpstr>
      <vt:lpstr>Process Patterns</vt:lpstr>
      <vt:lpstr>Process Pattern Types</vt:lpstr>
      <vt:lpstr>Software process descriptions</vt:lpstr>
      <vt:lpstr>Plan-driven and agile processes</vt:lpstr>
      <vt:lpstr>The people involved with software</vt:lpstr>
      <vt:lpstr>The people involved with software</vt:lpstr>
      <vt:lpstr>The people involved with software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Bahria</dc:creator>
  <cp:lastModifiedBy>Mobeen Nazar</cp:lastModifiedBy>
  <cp:revision>4</cp:revision>
  <dcterms:created xsi:type="dcterms:W3CDTF">2021-03-04T09:29:32Z</dcterms:created>
  <dcterms:modified xsi:type="dcterms:W3CDTF">2023-03-08T10:50:39Z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2021-03-04T00:00:00Z</vt:filetime>
  </property>
</Properties>
</file>