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7" r:id="rId9"/>
    <p:sldId id="299" r:id="rId10"/>
    <p:sldId id="298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6879" y="164668"/>
            <a:ext cx="219024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645287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qa.com/software-testing/25906/" TargetMode="External"/><Relationship Id="rId2" Type="http://schemas.openxmlformats.org/officeDocument/2006/relationships/hyperlink" Target="https://toolsqa.com/software-testing/software-development-life-cyc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customer-satisfaction-CSA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waterfall-model" TargetMode="External"/><Relationship Id="rId2" Type="http://schemas.openxmlformats.org/officeDocument/2006/relationships/hyperlink" Target="https://searchsoftwarequality.techtarget.com/definition/spiral-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ryqa.com/what-is-incremental-model-advantages-disadvantages-and-when-to-use-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601849"/>
            <a:ext cx="56686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solidFill>
                  <a:srgbClr val="2085C5"/>
                </a:solidFill>
                <a:latin typeface="Arial"/>
                <a:cs typeface="Arial"/>
              </a:rPr>
              <a:t>Lecture 3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2711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Process</a:t>
            </a:r>
            <a:r>
              <a:rPr sz="3200" spc="-9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200" y="5662980"/>
            <a:ext cx="4047363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Mobeen Nazar</a:t>
            </a:r>
            <a:endParaRPr lang="en-US" sz="2000" dirty="0">
              <a:solidFill>
                <a:srgbClr val="F10152"/>
              </a:solidFill>
              <a:latin typeface="Arial"/>
              <a:cs typeface="Arial"/>
            </a:endParaRPr>
          </a:p>
          <a:p>
            <a:pPr marL="12700" marR="1926589">
              <a:lnSpc>
                <a:spcPct val="100000"/>
              </a:lnSpc>
              <a:spcBef>
                <a:spcPts val="100"/>
              </a:spcBef>
            </a:pPr>
            <a:r>
              <a:rPr lang="en-US" sz="2000" smtClean="0">
                <a:solidFill>
                  <a:srgbClr val="F10152"/>
                </a:solidFill>
                <a:latin typeface="Arial"/>
                <a:cs typeface="Arial"/>
              </a:rPr>
              <a:t>Senior </a:t>
            </a:r>
            <a:r>
              <a:rPr sz="2000" smtClean="0">
                <a:solidFill>
                  <a:srgbClr val="F10152"/>
                </a:solidFill>
                <a:latin typeface="Arial"/>
                <a:cs typeface="Arial"/>
              </a:rPr>
              <a:t>Lecturer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F10152"/>
                </a:solidFill>
                <a:latin typeface="Arial"/>
                <a:cs typeface="Arial"/>
              </a:rPr>
              <a:t>Software Engineering</a:t>
            </a:r>
            <a:r>
              <a:rPr sz="2000" spc="-105" dirty="0" smtClean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10152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78" y="609600"/>
            <a:ext cx="7919822" cy="1354217"/>
          </a:xfrm>
        </p:spPr>
        <p:txBody>
          <a:bodyPr/>
          <a:lstStyle/>
          <a:p>
            <a:r>
              <a:rPr lang="en-US" smtClean="0">
                <a:latin typeface="Arial"/>
                <a:cs typeface="Arial"/>
              </a:rPr>
              <a:t>Advantages</a:t>
            </a:r>
            <a:r>
              <a:rPr lang="en-US" spc="-7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the</a:t>
            </a:r>
            <a:r>
              <a:rPr lang="en-US" spc="-15" dirty="0" smtClean="0">
                <a:latin typeface="Arial"/>
                <a:cs typeface="Arial"/>
              </a:rPr>
              <a:t> V-MODEL</a:t>
            </a:r>
            <a:r>
              <a:rPr lang="en-US" spc="-5" dirty="0" smtClean="0">
                <a:latin typeface="Arial"/>
                <a:cs typeface="Arial"/>
              </a:rPr>
              <a:t/>
            </a:r>
            <a:br>
              <a:rPr lang="en-US" spc="-5" dirty="0" smtClean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386422" cy="3693319"/>
          </a:xfrm>
        </p:spPr>
        <p:txBody>
          <a:bodyPr/>
          <a:lstStyle/>
          <a:p>
            <a:r>
              <a:rPr lang="en-US" dirty="0"/>
              <a:t>The advantages of the V-Model method are as follows −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highly-disciplined model and Phases are completed one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well for smaller projects where requirements are very well understood.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and easy to understand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manage due to the rigidity of the model. Each phase has specific deliverables and a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34193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919822" cy="4062651"/>
          </a:xfrm>
        </p:spPr>
        <p:txBody>
          <a:bodyPr/>
          <a:lstStyle/>
          <a:p>
            <a:r>
              <a:rPr lang="en-US" dirty="0"/>
              <a:t>The disadvantages of the V-Model method are as </a:t>
            </a:r>
            <a:r>
              <a:rPr lang="en-US" dirty="0" smtClean="0"/>
              <a:t>follows: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risk and uncertainty.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 good model for complex and object-oriented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model for long and ongoing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suitable for the projects where requirements are at a moderate to high risk of changing.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an application is in the testing stage, it is difficult to go back and change a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working software is produced until late during the life cycle.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9378" y="861898"/>
            <a:ext cx="7919822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r>
              <a:rPr lang="en-US" kern="0" dirty="0" smtClean="0">
                <a:latin typeface="Arial"/>
                <a:cs typeface="Arial"/>
              </a:rPr>
              <a:t>D</a:t>
            </a:r>
            <a:r>
              <a:rPr lang="en-US" kern="0" spc="-20" dirty="0" smtClean="0">
                <a:latin typeface="Arial"/>
                <a:cs typeface="Arial"/>
              </a:rPr>
              <a:t>ra</a:t>
            </a:r>
            <a:r>
              <a:rPr lang="en-US" kern="0" dirty="0" smtClean="0">
                <a:latin typeface="Arial"/>
                <a:cs typeface="Arial"/>
              </a:rPr>
              <a:t>w</a:t>
            </a:r>
            <a:r>
              <a:rPr lang="en-US" kern="0" spc="-30" dirty="0" smtClean="0">
                <a:latin typeface="Arial"/>
                <a:cs typeface="Arial"/>
              </a:rPr>
              <a:t>b</a:t>
            </a:r>
            <a:r>
              <a:rPr lang="en-US" kern="0" spc="-20" dirty="0" smtClean="0">
                <a:latin typeface="Arial"/>
                <a:cs typeface="Arial"/>
              </a:rPr>
              <a:t>ack</a:t>
            </a:r>
            <a:r>
              <a:rPr lang="en-US" kern="0" dirty="0" smtClean="0">
                <a:latin typeface="Arial"/>
                <a:cs typeface="Arial"/>
              </a:rPr>
              <a:t>s</a:t>
            </a:r>
            <a:r>
              <a:rPr lang="en-US" kern="0" spc="-70" dirty="0" smtClean="0">
                <a:latin typeface="Arial"/>
                <a:cs typeface="Arial"/>
              </a:rPr>
              <a:t> </a:t>
            </a:r>
            <a:r>
              <a:rPr lang="en-US" kern="0" dirty="0" smtClean="0">
                <a:latin typeface="Arial"/>
                <a:cs typeface="Arial"/>
              </a:rPr>
              <a:t>of</a:t>
            </a:r>
            <a:r>
              <a:rPr lang="en-US" kern="0" spc="-25" dirty="0" smtClean="0">
                <a:latin typeface="Arial"/>
                <a:cs typeface="Arial"/>
              </a:rPr>
              <a:t> </a:t>
            </a:r>
            <a:r>
              <a:rPr lang="en-US" kern="0" dirty="0" smtClean="0">
                <a:latin typeface="Arial"/>
                <a:cs typeface="Arial"/>
              </a:rPr>
              <a:t>the</a:t>
            </a:r>
            <a:r>
              <a:rPr lang="en-US" kern="0" spc="-15" dirty="0" smtClean="0">
                <a:latin typeface="Arial"/>
                <a:cs typeface="Arial"/>
              </a:rPr>
              <a:t> V-MODEL</a:t>
            </a:r>
            <a:r>
              <a:rPr lang="en-US" kern="0" spc="-5" dirty="0" smtClean="0">
                <a:latin typeface="Arial"/>
                <a:cs typeface="Arial"/>
              </a:rPr>
              <a:t/>
            </a:r>
            <a:br>
              <a:rPr lang="en-US" kern="0" spc="-5" dirty="0" smtClean="0">
                <a:latin typeface="Arial"/>
                <a:cs typeface="Arial"/>
              </a:rPr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8559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39927"/>
            <a:ext cx="582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Incremental</a:t>
            </a:r>
            <a:r>
              <a:rPr spc="-16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913" y="1873453"/>
            <a:ext cx="8421370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6350" indent="-157480" algn="just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Incremental </a:t>
            </a:r>
            <a:r>
              <a:rPr sz="2800" b="1" i="1" spc="-5" dirty="0">
                <a:latin typeface="Arial"/>
                <a:cs typeface="Arial"/>
              </a:rPr>
              <a:t>Model </a:t>
            </a:r>
            <a:r>
              <a:rPr sz="2800" spc="-5" dirty="0">
                <a:latin typeface="Arial"/>
                <a:cs typeface="Arial"/>
              </a:rPr>
              <a:t>is a method of </a:t>
            </a:r>
            <a:r>
              <a:rPr sz="2800" b="1" i="1" spc="-5" dirty="0">
                <a:latin typeface="Arial"/>
                <a:cs typeface="Arial"/>
              </a:rPr>
              <a:t>software  development </a:t>
            </a:r>
            <a:r>
              <a:rPr sz="2800" spc="-5" dirty="0">
                <a:latin typeface="Arial"/>
                <a:cs typeface="Arial"/>
              </a:rPr>
              <a:t>where 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i="1" spc="-5" dirty="0">
                <a:latin typeface="Arial"/>
                <a:cs typeface="Arial"/>
              </a:rPr>
              <a:t>designed,  implemented </a:t>
            </a:r>
            <a:r>
              <a:rPr sz="2800" i="1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tested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>
              <a:latin typeface="Arial"/>
              <a:cs typeface="Arial"/>
            </a:endParaRPr>
          </a:p>
          <a:p>
            <a:pPr marL="169545" marR="5080" indent="-157480" algn="just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decomposed </a:t>
            </a:r>
            <a:r>
              <a:rPr sz="2800" spc="-5" dirty="0">
                <a:latin typeface="Arial"/>
                <a:cs typeface="Arial"/>
              </a:rPr>
              <a:t>into a </a:t>
            </a:r>
            <a:r>
              <a:rPr sz="2800" dirty="0">
                <a:latin typeface="Arial"/>
                <a:cs typeface="Arial"/>
              </a:rPr>
              <a:t>number of  components, each of </a:t>
            </a:r>
            <a:r>
              <a:rPr sz="2800" spc="-5" dirty="0">
                <a:latin typeface="Arial"/>
                <a:cs typeface="Arial"/>
              </a:rPr>
              <a:t>which is designed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built  </a:t>
            </a:r>
            <a:r>
              <a:rPr sz="2800" spc="-20" dirty="0">
                <a:latin typeface="Arial"/>
                <a:cs typeface="Arial"/>
              </a:rPr>
              <a:t>separately.</a:t>
            </a:r>
            <a:endParaRPr sz="2800">
              <a:latin typeface="Arial"/>
              <a:cs typeface="Arial"/>
            </a:endParaRPr>
          </a:p>
          <a:p>
            <a:pPr marL="169545" marR="5080" indent="-157480" algn="just">
              <a:lnSpc>
                <a:spcPct val="100000"/>
              </a:lnSpc>
              <a:spcBef>
                <a:spcPts val="11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Multiple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development </a:t>
            </a:r>
            <a:r>
              <a:rPr sz="2800" b="1" i="1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cycles</a:t>
            </a:r>
            <a:r>
              <a:rPr sz="2800" b="1" i="1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take place </a:t>
            </a:r>
            <a:r>
              <a:rPr sz="2800" dirty="0">
                <a:latin typeface="Arial"/>
                <a:cs typeface="Arial"/>
              </a:rPr>
              <a:t>here,  </a:t>
            </a:r>
            <a:r>
              <a:rPr sz="2800" spc="-5" dirty="0">
                <a:latin typeface="Arial"/>
                <a:cs typeface="Arial"/>
              </a:rPr>
              <a:t>making the life </a:t>
            </a:r>
            <a:r>
              <a:rPr sz="2800" dirty="0">
                <a:latin typeface="Arial"/>
                <a:cs typeface="Arial"/>
              </a:rPr>
              <a:t>cycle </a:t>
            </a:r>
            <a:r>
              <a:rPr sz="2800" spc="-5" dirty="0">
                <a:latin typeface="Arial"/>
                <a:cs typeface="Arial"/>
              </a:rPr>
              <a:t>a “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multi-waterfall</a:t>
            </a:r>
            <a:r>
              <a:rPr sz="2800" spc="-5" dirty="0">
                <a:latin typeface="Arial"/>
                <a:cs typeface="Arial"/>
              </a:rPr>
              <a:t>”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cycle.</a:t>
            </a:r>
            <a:endParaRPr sz="2800">
              <a:latin typeface="Arial"/>
              <a:cs typeface="Arial"/>
            </a:endParaRPr>
          </a:p>
          <a:p>
            <a:pPr marL="169545" marR="6985" indent="-157480" algn="just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Cycles </a:t>
            </a:r>
            <a:r>
              <a:rPr sz="2800" dirty="0">
                <a:latin typeface="Arial"/>
                <a:cs typeface="Arial"/>
              </a:rPr>
              <a:t>are divided </a:t>
            </a:r>
            <a:r>
              <a:rPr sz="2800" spc="-5" dirty="0">
                <a:latin typeface="Arial"/>
                <a:cs typeface="Arial"/>
              </a:rPr>
              <a:t>up into </a:t>
            </a:r>
            <a:r>
              <a:rPr sz="2800" spc="-20" dirty="0">
                <a:latin typeface="Arial"/>
                <a:cs typeface="Arial"/>
              </a:rPr>
              <a:t>smaller, </a:t>
            </a:r>
            <a:r>
              <a:rPr sz="2800" spc="-5" dirty="0">
                <a:latin typeface="Arial"/>
                <a:cs typeface="Arial"/>
              </a:rPr>
              <a:t>more easily  managed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986" y="106807"/>
            <a:ext cx="58843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10" dirty="0"/>
              <a:t>Incremental</a:t>
            </a:r>
            <a:r>
              <a:rPr spc="-204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649986" y="99441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12" y="1679448"/>
            <a:ext cx="8058911" cy="462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473" y="449388"/>
            <a:ext cx="835324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Incremental </a:t>
            </a:r>
            <a:r>
              <a:rPr spc="-10" dirty="0"/>
              <a:t>development</a:t>
            </a:r>
            <a:r>
              <a:rPr spc="-13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599691"/>
            <a:ext cx="7182484" cy="373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007485" algn="l"/>
                <a:tab pos="4967605" algn="l"/>
                <a:tab pos="6365240" algn="l"/>
              </a:tabLst>
            </a:pPr>
            <a:r>
              <a:rPr sz="2400" spc="-5" dirty="0">
                <a:latin typeface="Arial"/>
                <a:cs typeface="Arial"/>
              </a:rPr>
              <a:t>Incremental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allows	</a:t>
            </a:r>
            <a:r>
              <a:rPr sz="2400" dirty="0">
                <a:latin typeface="Arial"/>
                <a:cs typeface="Arial"/>
              </a:rPr>
              <a:t>partial	</a:t>
            </a:r>
            <a:r>
              <a:rPr sz="2400" spc="-5" dirty="0">
                <a:latin typeface="Arial"/>
                <a:cs typeface="Arial"/>
              </a:rPr>
              <a:t>utilization	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product and avoids a long development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995170" algn="l"/>
                <a:tab pos="3263265" algn="l"/>
                <a:tab pos="4632325" algn="l"/>
                <a:tab pos="5779770" algn="l"/>
                <a:tab pos="6506845" algn="l"/>
              </a:tabLst>
            </a:pPr>
            <a:r>
              <a:rPr sz="2400" dirty="0">
                <a:latin typeface="Arial"/>
                <a:cs typeface="Arial"/>
              </a:rPr>
              <a:t>Generates	working	software	</a:t>
            </a:r>
            <a:r>
              <a:rPr sz="2400" spc="-5" dirty="0">
                <a:latin typeface="Arial"/>
                <a:cs typeface="Arial"/>
              </a:rPr>
              <a:t>quickly	</a:t>
            </a:r>
            <a:r>
              <a:rPr sz="2400" dirty="0">
                <a:latin typeface="Arial"/>
                <a:cs typeface="Arial"/>
              </a:rPr>
              <a:t>and	</a:t>
            </a:r>
            <a:r>
              <a:rPr sz="2400" spc="-5" dirty="0">
                <a:latin typeface="Arial"/>
                <a:cs typeface="Arial"/>
              </a:rPr>
              <a:t>early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software </a:t>
            </a:r>
            <a:r>
              <a:rPr sz="2400" spc="-5" dirty="0">
                <a:latin typeface="Arial"/>
                <a:cs typeface="Arial"/>
              </a:rPr>
              <a:t>life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  <a:tab pos="1112520" algn="l"/>
                <a:tab pos="2126615" algn="l"/>
                <a:tab pos="2528570" algn="l"/>
                <a:tab pos="3404870" algn="l"/>
                <a:tab pos="4537710" algn="l"/>
                <a:tab pos="5229225" algn="l"/>
                <a:tab pos="5953760" algn="l"/>
                <a:tab pos="6913880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mod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mor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flexib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	costly	to  </a:t>
            </a:r>
            <a:r>
              <a:rPr sz="2400" spc="-5" dirty="0">
                <a:latin typeface="Arial"/>
                <a:cs typeface="Arial"/>
              </a:rPr>
              <a:t>change scope 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debug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are made during each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iteration.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this model, the customer </a:t>
            </a:r>
            <a:r>
              <a:rPr sz="2400" spc="-5" dirty="0">
                <a:latin typeface="Arial"/>
                <a:cs typeface="Arial"/>
              </a:rPr>
              <a:t>can respond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  built.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104647"/>
            <a:ext cx="7888427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5155" marR="5080" indent="-1863089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Incremental</a:t>
            </a:r>
            <a:r>
              <a:rPr spc="-90" dirty="0"/>
              <a:t> </a:t>
            </a:r>
            <a:r>
              <a:rPr spc="-10" dirty="0" smtClean="0"/>
              <a:t>development</a:t>
            </a:r>
            <a:r>
              <a:rPr lang="en-US" spc="-10" dirty="0"/>
              <a:t> </a:t>
            </a:r>
            <a:r>
              <a:rPr spc="-15" dirty="0" smtClean="0"/>
              <a:t>problems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53923" y="1929511"/>
            <a:ext cx="8022590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81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 additional </a:t>
            </a:r>
            <a:r>
              <a:rPr sz="2800" dirty="0">
                <a:latin typeface="Arial"/>
                <a:cs typeface="Arial"/>
              </a:rPr>
              <a:t>functional is </a:t>
            </a:r>
            <a:r>
              <a:rPr sz="2800" spc="-5" dirty="0">
                <a:latin typeface="Arial"/>
                <a:cs typeface="Arial"/>
              </a:rPr>
              <a:t>added to the </a:t>
            </a:r>
            <a:r>
              <a:rPr sz="2800" dirty="0">
                <a:latin typeface="Arial"/>
                <a:cs typeface="Arial"/>
              </a:rPr>
              <a:t>product  </a:t>
            </a:r>
            <a:r>
              <a:rPr sz="2800" spc="-5" dirty="0">
                <a:latin typeface="Arial"/>
                <a:cs typeface="Arial"/>
              </a:rPr>
              <a:t>at every stage, problems may </a:t>
            </a:r>
            <a:r>
              <a:rPr sz="2800" dirty="0">
                <a:latin typeface="Arial"/>
                <a:cs typeface="Arial"/>
              </a:rPr>
              <a:t>arise related to  </a:t>
            </a:r>
            <a:r>
              <a:rPr sz="2800" spc="-5" dirty="0"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architecture </a:t>
            </a:r>
            <a:r>
              <a:rPr sz="2800" spc="-5" dirty="0">
                <a:latin typeface="Arial"/>
                <a:cs typeface="Arial"/>
              </a:rPr>
              <a:t>which was not </a:t>
            </a:r>
            <a:r>
              <a:rPr sz="2800" dirty="0">
                <a:latin typeface="Arial"/>
                <a:cs typeface="Arial"/>
              </a:rPr>
              <a:t>evident </a:t>
            </a:r>
            <a:r>
              <a:rPr sz="2800" spc="-5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earlier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stages.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needs good planning and design at every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step.</a:t>
            </a:r>
            <a:endParaRPr sz="2800">
              <a:latin typeface="Arial"/>
              <a:cs typeface="Arial"/>
            </a:endParaRPr>
          </a:p>
          <a:p>
            <a:pPr marL="355600" marR="1447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Needs a clear and complete definition of the  whole system </a:t>
            </a:r>
            <a:r>
              <a:rPr sz="2800" dirty="0">
                <a:latin typeface="Arial"/>
                <a:cs typeface="Arial"/>
              </a:rPr>
              <a:t>before </a:t>
            </a:r>
            <a:r>
              <a:rPr sz="2800" spc="-5" dirty="0">
                <a:latin typeface="Arial"/>
                <a:cs typeface="Arial"/>
              </a:rPr>
              <a:t>it can be broken down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built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Total </a:t>
            </a:r>
            <a:r>
              <a:rPr sz="2800" spc="-5" dirty="0">
                <a:latin typeface="Arial"/>
                <a:cs typeface="Arial"/>
              </a:rPr>
              <a:t>cost is higher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waterfall.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5247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31311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Problems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735" y="1399489"/>
            <a:ext cx="8010525" cy="4131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first </a:t>
            </a:r>
            <a:r>
              <a:rPr sz="3200" spc="-35" dirty="0">
                <a:latin typeface="Carlito"/>
                <a:cs typeface="Carlito"/>
              </a:rPr>
              <a:t>step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20" dirty="0">
                <a:solidFill>
                  <a:srgbClr val="00AEEE"/>
                </a:solidFill>
                <a:latin typeface="Carlito"/>
                <a:cs typeface="Carlito"/>
              </a:rPr>
              <a:t>requirements 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gathering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analysis</a:t>
            </a:r>
            <a:endParaRPr sz="32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practice, </a:t>
            </a:r>
            <a:r>
              <a:rPr sz="3200" dirty="0">
                <a:latin typeface="Carlito"/>
                <a:cs typeface="Carlito"/>
              </a:rPr>
              <a:t>this is the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difficult </a:t>
            </a:r>
            <a:r>
              <a:rPr sz="3200" spc="-5" dirty="0">
                <a:latin typeface="Carlito"/>
                <a:cs typeface="Carlito"/>
              </a:rPr>
              <a:t>part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20" dirty="0">
                <a:latin typeface="Carlito"/>
                <a:cs typeface="Carlito"/>
              </a:rPr>
              <a:t>experience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20" dirty="0">
                <a:latin typeface="Carlito"/>
                <a:cs typeface="Carlito"/>
              </a:rPr>
              <a:t>indicates </a:t>
            </a:r>
            <a:r>
              <a:rPr sz="3200" spc="-5" dirty="0">
                <a:latin typeface="Carlito"/>
                <a:cs typeface="Carlito"/>
              </a:rPr>
              <a:t>that 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failures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due </a:t>
            </a:r>
            <a:r>
              <a:rPr sz="3200" spc="-35" dirty="0">
                <a:latin typeface="Carlito"/>
                <a:cs typeface="Carlito"/>
              </a:rPr>
              <a:t>to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inadequate 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requirements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understanding</a:t>
            </a:r>
            <a:endParaRPr sz="3200">
              <a:latin typeface="Carlito"/>
              <a:cs typeface="Carlito"/>
            </a:endParaRPr>
          </a:p>
          <a:p>
            <a:pPr marL="355600" marR="9525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Users </a:t>
            </a:r>
            <a:r>
              <a:rPr sz="3200" spc="-20" dirty="0">
                <a:latin typeface="Carlito"/>
                <a:cs typeface="Carlito"/>
              </a:rPr>
              <a:t>often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change </a:t>
            </a:r>
            <a:r>
              <a:rPr sz="3200" spc="-25" dirty="0">
                <a:latin typeface="Carlito"/>
                <a:cs typeface="Carlito"/>
              </a:rPr>
              <a:t>requirements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5" dirty="0">
                <a:latin typeface="Carlito"/>
                <a:cs typeface="Carlito"/>
              </a:rPr>
              <a:t>they </a:t>
            </a:r>
            <a:r>
              <a:rPr sz="3200" spc="-10" dirty="0">
                <a:latin typeface="Carlito"/>
                <a:cs typeface="Carlito"/>
              </a:rPr>
              <a:t>see  </a:t>
            </a:r>
            <a:r>
              <a:rPr sz="3200" spc="-5" dirty="0">
                <a:latin typeface="Carlito"/>
                <a:cs typeface="Carlito"/>
              </a:rPr>
              <a:t>what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CAN</a:t>
            </a:r>
            <a:r>
              <a:rPr sz="3200" b="1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done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39927"/>
            <a:ext cx="627824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Prototyping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35" y="1320165"/>
            <a:ext cx="8011795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latin typeface="Carlito"/>
                <a:cs typeface="Carlito"/>
              </a:rPr>
              <a:t>Prototyping</a:t>
            </a:r>
            <a:endParaRPr sz="3000">
              <a:latin typeface="Carlito"/>
              <a:cs typeface="Carlito"/>
            </a:endParaRPr>
          </a:p>
          <a:p>
            <a:pPr marL="355600" marR="9525" indent="-342900" algn="just">
              <a:lnSpc>
                <a:spcPts val="288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25" dirty="0">
                <a:latin typeface="Carlito"/>
                <a:cs typeface="Carlito"/>
              </a:rPr>
              <a:t>prototyping </a:t>
            </a:r>
            <a:r>
              <a:rPr sz="3000" dirty="0">
                <a:latin typeface="Carlito"/>
                <a:cs typeface="Carlito"/>
              </a:rPr>
              <a:t>model </a:t>
            </a:r>
            <a:r>
              <a:rPr sz="3000" spc="-40" dirty="0">
                <a:latin typeface="Carlito"/>
                <a:cs typeface="Carlito"/>
              </a:rPr>
              <a:t>attempts </a:t>
            </a:r>
            <a:r>
              <a:rPr sz="3000" spc="-20" dirty="0">
                <a:latin typeface="Carlito"/>
                <a:cs typeface="Carlito"/>
              </a:rPr>
              <a:t>to address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dirty="0">
                <a:solidFill>
                  <a:srgbClr val="00AEEE"/>
                </a:solidFill>
                <a:latin typeface="Carlito"/>
                <a:cs typeface="Carlito"/>
              </a:rPr>
              <a:t> </a:t>
            </a:r>
            <a:r>
              <a:rPr sz="3000" spc="-30" dirty="0">
                <a:solidFill>
                  <a:srgbClr val="00AEEE"/>
                </a:solidFill>
                <a:latin typeface="Carlito"/>
                <a:cs typeface="Carlito"/>
              </a:rPr>
              <a:t>requirements </a:t>
            </a:r>
            <a:r>
              <a:rPr sz="3000" spc="-20" dirty="0">
                <a:solidFill>
                  <a:srgbClr val="00AEEE"/>
                </a:solidFill>
                <a:latin typeface="Carlito"/>
                <a:cs typeface="Carlito"/>
              </a:rPr>
              <a:t>difficulty </a:t>
            </a:r>
            <a:r>
              <a:rPr sz="3000" spc="-15" dirty="0">
                <a:latin typeface="Carlito"/>
                <a:cs typeface="Carlito"/>
              </a:rPr>
              <a:t>by </a:t>
            </a:r>
            <a:r>
              <a:rPr sz="3000" spc="-25" dirty="0">
                <a:latin typeface="Carlito"/>
                <a:cs typeface="Carlito"/>
              </a:rPr>
              <a:t>introducing </a:t>
            </a:r>
            <a:r>
              <a:rPr sz="3000" dirty="0">
                <a:latin typeface="Carlito"/>
                <a:cs typeface="Carlito"/>
              </a:rPr>
              <a:t>an  </a:t>
            </a:r>
            <a:r>
              <a:rPr sz="3000" spc="-40" dirty="0">
                <a:latin typeface="Carlito"/>
                <a:cs typeface="Carlito"/>
              </a:rPr>
              <a:t>iterative, </a:t>
            </a:r>
            <a:r>
              <a:rPr sz="3000" spc="-15" dirty="0">
                <a:latin typeface="Carlito"/>
                <a:cs typeface="Carlito"/>
              </a:rPr>
              <a:t>by </a:t>
            </a:r>
            <a:r>
              <a:rPr sz="3000" spc="-40" dirty="0">
                <a:latin typeface="Carlito"/>
                <a:cs typeface="Carlito"/>
              </a:rPr>
              <a:t>example </a:t>
            </a:r>
            <a:r>
              <a:rPr sz="3000" spc="-25" dirty="0">
                <a:latin typeface="Carlito"/>
                <a:cs typeface="Carlito"/>
              </a:rPr>
              <a:t>requirements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40" dirty="0">
                <a:latin typeface="Carlito"/>
                <a:cs typeface="Carlito"/>
              </a:rPr>
              <a:t>stage</a:t>
            </a:r>
            <a:endParaRPr sz="300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30" dirty="0">
                <a:latin typeface="Carlito"/>
                <a:cs typeface="Carlito"/>
              </a:rPr>
              <a:t>prototype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solidFill>
                  <a:srgbClr val="00AEEE"/>
                </a:solidFill>
                <a:latin typeface="Carlito"/>
                <a:cs typeface="Carlito"/>
              </a:rPr>
              <a:t>partial </a:t>
            </a:r>
            <a:r>
              <a:rPr sz="3000" spc="-20" dirty="0">
                <a:latin typeface="Carlito"/>
                <a:cs typeface="Carlito"/>
              </a:rPr>
              <a:t>implementation </a:t>
            </a:r>
            <a:r>
              <a:rPr sz="3000" dirty="0">
                <a:latin typeface="Carlito"/>
                <a:cs typeface="Carlito"/>
              </a:rPr>
              <a:t>of a  </a:t>
            </a:r>
            <a:r>
              <a:rPr sz="3000" spc="-25" dirty="0">
                <a:latin typeface="Carlito"/>
                <a:cs typeface="Carlito"/>
              </a:rPr>
              <a:t>software </a:t>
            </a:r>
            <a:r>
              <a:rPr sz="3000" spc="-50" dirty="0">
                <a:latin typeface="Carlito"/>
                <a:cs typeface="Carlito"/>
              </a:rPr>
              <a:t>system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10" dirty="0">
                <a:latin typeface="Carlito"/>
                <a:cs typeface="Carlito"/>
              </a:rPr>
              <a:t>all </a:t>
            </a:r>
            <a:r>
              <a:rPr sz="3000" spc="-25" dirty="0">
                <a:latin typeface="Carlito"/>
                <a:cs typeface="Carlito"/>
              </a:rPr>
              <a:t>external </a:t>
            </a:r>
            <a:r>
              <a:rPr sz="3000" spc="-35" dirty="0">
                <a:solidFill>
                  <a:srgbClr val="00AEEE"/>
                </a:solidFill>
                <a:latin typeface="Carlito"/>
                <a:cs typeface="Carlito"/>
              </a:rPr>
              <a:t>interfaces 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30" dirty="0">
                <a:latin typeface="Carlito"/>
                <a:cs typeface="Carlito"/>
              </a:rPr>
              <a:t>presented</a:t>
            </a:r>
            <a:endParaRPr sz="3000">
              <a:latin typeface="Carlito"/>
              <a:cs typeface="Carlito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10" dirty="0">
                <a:solidFill>
                  <a:srgbClr val="00AEEE"/>
                </a:solidFill>
                <a:latin typeface="Carlito"/>
                <a:cs typeface="Carlito"/>
              </a:rPr>
              <a:t>use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5" dirty="0">
                <a:latin typeface="Carlito"/>
                <a:cs typeface="Carlito"/>
              </a:rPr>
              <a:t>prototype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25" dirty="0">
                <a:latin typeface="Carlito"/>
                <a:cs typeface="Carlito"/>
              </a:rPr>
              <a:t>provide </a:t>
            </a:r>
            <a:r>
              <a:rPr sz="3000" spc="-30" dirty="0">
                <a:solidFill>
                  <a:srgbClr val="00AEEE"/>
                </a:solidFill>
                <a:latin typeface="Carlito"/>
                <a:cs typeface="Carlito"/>
              </a:rPr>
              <a:t>feedback </a:t>
            </a:r>
            <a:r>
              <a:rPr sz="3000" spc="-30" dirty="0">
                <a:latin typeface="Carlito"/>
                <a:cs typeface="Carlito"/>
              </a:rPr>
              <a:t> from </a:t>
            </a:r>
            <a:r>
              <a:rPr sz="3000" dirty="0">
                <a:latin typeface="Carlito"/>
                <a:cs typeface="Carlito"/>
              </a:rPr>
              <a:t>which </a:t>
            </a:r>
            <a:r>
              <a:rPr sz="3000" spc="-20" dirty="0">
                <a:latin typeface="Carlito"/>
                <a:cs typeface="Carlito"/>
              </a:rPr>
              <a:t>real </a:t>
            </a:r>
            <a:r>
              <a:rPr sz="3000" spc="-30" dirty="0">
                <a:latin typeface="Carlito"/>
                <a:cs typeface="Carlito"/>
              </a:rPr>
              <a:t>requirements are </a:t>
            </a:r>
            <a:r>
              <a:rPr sz="3000" spc="-20" dirty="0">
                <a:latin typeface="Carlito"/>
                <a:cs typeface="Carlito"/>
              </a:rPr>
              <a:t>gradually  </a:t>
            </a:r>
            <a:r>
              <a:rPr sz="3000" spc="-25" dirty="0">
                <a:latin typeface="Carlito"/>
                <a:cs typeface="Carlito"/>
              </a:rPr>
              <a:t>refined</a:t>
            </a:r>
            <a:endParaRPr sz="30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Final </a:t>
            </a:r>
            <a:r>
              <a:rPr sz="3000" spc="-25" dirty="0">
                <a:latin typeface="Carlito"/>
                <a:cs typeface="Carlito"/>
              </a:rPr>
              <a:t>prototype </a:t>
            </a:r>
            <a:r>
              <a:rPr sz="3000" spc="-10" dirty="0">
                <a:latin typeface="Carlito"/>
                <a:cs typeface="Carlito"/>
              </a:rPr>
              <a:t>serves </a:t>
            </a:r>
            <a:r>
              <a:rPr sz="3000" dirty="0">
                <a:latin typeface="Carlito"/>
                <a:cs typeface="Carlito"/>
              </a:rPr>
              <a:t>as </a:t>
            </a:r>
            <a:r>
              <a:rPr sz="3000" spc="-40" dirty="0">
                <a:solidFill>
                  <a:srgbClr val="00AEEE"/>
                </a:solidFill>
                <a:latin typeface="Carlito"/>
                <a:cs typeface="Carlito"/>
              </a:rPr>
              <a:t>example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25" dirty="0">
                <a:solidFill>
                  <a:srgbClr val="00AEEE"/>
                </a:solidFill>
                <a:latin typeface="Carlito"/>
                <a:cs typeface="Carlito"/>
              </a:rPr>
              <a:t>intended 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45" dirty="0">
                <a:latin typeface="Carlito"/>
                <a:cs typeface="Carlito"/>
              </a:rPr>
              <a:t>system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9927"/>
            <a:ext cx="6302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746" y="1769109"/>
            <a:ext cx="4965700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0" dirty="0">
                <a:latin typeface="Carlito"/>
                <a:cs typeface="Carlito"/>
              </a:rPr>
              <a:t>Prototyping</a:t>
            </a:r>
            <a:r>
              <a:rPr sz="3000" b="1" spc="5" dirty="0">
                <a:latin typeface="Carlito"/>
                <a:cs typeface="Carlito"/>
              </a:rPr>
              <a:t> </a:t>
            </a:r>
            <a:r>
              <a:rPr sz="3000" b="1" spc="-5" dirty="0">
                <a:latin typeface="Carlito"/>
                <a:cs typeface="Carlito"/>
              </a:rPr>
              <a:t>Model</a:t>
            </a:r>
            <a:endParaRPr sz="3000">
              <a:latin typeface="Carlito"/>
              <a:cs typeface="Carlito"/>
            </a:endParaRPr>
          </a:p>
          <a:p>
            <a:pPr marL="355600" marR="157480" indent="-3429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2466340" algn="l"/>
                <a:tab pos="3322954" algn="l"/>
              </a:tabLst>
            </a:pPr>
            <a:r>
              <a:rPr sz="3000" spc="-15" dirty="0">
                <a:solidFill>
                  <a:srgbClr val="00AEEE"/>
                </a:solidFill>
                <a:latin typeface="Carlito"/>
                <a:cs typeface="Carlito"/>
              </a:rPr>
              <a:t>Extend	</a:t>
            </a:r>
            <a:r>
              <a:rPr sz="3000" spc="-30" dirty="0">
                <a:latin typeface="Carlito"/>
                <a:cs typeface="Carlito"/>
              </a:rPr>
              <a:t>requirements  </a:t>
            </a:r>
            <a:r>
              <a:rPr sz="3000" spc="-5" dirty="0">
                <a:latin typeface="Carlito"/>
                <a:cs typeface="Carlito"/>
              </a:rPr>
              <a:t>phas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</a:t>
            </a:r>
            <a:r>
              <a:rPr sz="3000" spc="-1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clu</a:t>
            </a:r>
            <a:r>
              <a:rPr sz="3000" spc="-10" dirty="0">
                <a:latin typeface="Carlito"/>
                <a:cs typeface="Carlito"/>
              </a:rPr>
              <a:t>d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	</a:t>
            </a:r>
            <a:r>
              <a:rPr sz="3000" spc="-5" dirty="0">
                <a:latin typeface="Carlito"/>
                <a:cs typeface="Carlito"/>
              </a:rPr>
              <a:t>seq</a:t>
            </a:r>
            <a:r>
              <a:rPr sz="3000" spc="-10" dirty="0">
                <a:latin typeface="Carlito"/>
                <a:cs typeface="Carlito"/>
              </a:rPr>
              <a:t>u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10" dirty="0">
                <a:latin typeface="Carlito"/>
                <a:cs typeface="Carlito"/>
              </a:rPr>
              <a:t>nc</a:t>
            </a:r>
            <a:r>
              <a:rPr sz="3000" dirty="0">
                <a:latin typeface="Carlito"/>
                <a:cs typeface="Carlito"/>
              </a:rPr>
              <a:t>e  of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prototypes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ts val="288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  <a:tab pos="1588770" algn="l"/>
                <a:tab pos="3855085" algn="l"/>
              </a:tabLst>
            </a:pPr>
            <a:r>
              <a:rPr sz="3000" spc="-25" dirty="0">
                <a:solidFill>
                  <a:srgbClr val="00AEEE"/>
                </a:solidFill>
                <a:latin typeface="Carlito"/>
                <a:cs typeface="Carlito"/>
              </a:rPr>
              <a:t>Improve </a:t>
            </a:r>
            <a:r>
              <a:rPr sz="3000" spc="-25" dirty="0">
                <a:latin typeface="Carlito"/>
                <a:cs typeface="Carlito"/>
              </a:rPr>
              <a:t>requirements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0" dirty="0">
                <a:latin typeface="Carlito"/>
                <a:cs typeface="Carlito"/>
              </a:rPr>
              <a:t>d</a:t>
            </a:r>
            <a:r>
              <a:rPr sz="3000" spc="-20" dirty="0">
                <a:latin typeface="Carlito"/>
                <a:cs typeface="Carlito"/>
              </a:rPr>
              <a:t>e</a:t>
            </a:r>
            <a:r>
              <a:rPr sz="3000" spc="-5" dirty="0">
                <a:latin typeface="Carlito"/>
                <a:cs typeface="Carlito"/>
              </a:rPr>
              <a:t>sig</a:t>
            </a:r>
            <a:r>
              <a:rPr sz="3000" dirty="0">
                <a:latin typeface="Carlito"/>
                <a:cs typeface="Carlito"/>
              </a:rPr>
              <a:t>n	as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</a:t>
            </a:r>
            <a:r>
              <a:rPr sz="3000" spc="-114" dirty="0">
                <a:latin typeface="Carlito"/>
                <a:cs typeface="Carlito"/>
              </a:rPr>
              <a:t>r</a:t>
            </a:r>
            <a:r>
              <a:rPr sz="3000" dirty="0">
                <a:latin typeface="Carlito"/>
                <a:cs typeface="Carlito"/>
              </a:rPr>
              <a:t>o</a:t>
            </a:r>
            <a:r>
              <a:rPr sz="3000" spc="-50" dirty="0">
                <a:latin typeface="Carlito"/>
                <a:cs typeface="Carlito"/>
              </a:rPr>
              <a:t>t</a:t>
            </a:r>
            <a:r>
              <a:rPr sz="3000" spc="-5" dirty="0">
                <a:latin typeface="Carlito"/>
                <a:cs typeface="Carlito"/>
              </a:rPr>
              <a:t>otyp</a:t>
            </a:r>
            <a:r>
              <a:rPr sz="3000" spc="-20" dirty="0">
                <a:latin typeface="Carlito"/>
                <a:cs typeface="Carlito"/>
              </a:rPr>
              <a:t>e</a:t>
            </a:r>
            <a:r>
              <a:rPr sz="3000" dirty="0">
                <a:latin typeface="Carlito"/>
                <a:cs typeface="Carlito"/>
              </a:rPr>
              <a:t>s	</a:t>
            </a:r>
            <a:r>
              <a:rPr sz="3000" spc="-50" dirty="0">
                <a:latin typeface="Carlito"/>
                <a:cs typeface="Carlito"/>
              </a:rPr>
              <a:t>r</a:t>
            </a:r>
            <a:r>
              <a:rPr sz="3000" spc="-45" dirty="0">
                <a:latin typeface="Carlito"/>
                <a:cs typeface="Carlito"/>
              </a:rPr>
              <a:t>e</a:t>
            </a:r>
            <a:r>
              <a:rPr sz="3000" spc="-20" dirty="0">
                <a:latin typeface="Carlito"/>
                <a:cs typeface="Carlito"/>
              </a:rPr>
              <a:t>fine</a:t>
            </a:r>
            <a:r>
              <a:rPr sz="3000" dirty="0">
                <a:latin typeface="Carlito"/>
                <a:cs typeface="Carlito"/>
              </a:rPr>
              <a:t>d</a:t>
            </a:r>
            <a:endParaRPr sz="3000">
              <a:latin typeface="Carlito"/>
              <a:cs typeface="Carlito"/>
            </a:endParaRPr>
          </a:p>
          <a:p>
            <a:pPr marL="355600" marR="38608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  <a:tab pos="1106805" algn="l"/>
                <a:tab pos="2698115" algn="l"/>
              </a:tabLst>
            </a:pPr>
            <a:r>
              <a:rPr sz="3000" spc="-10" dirty="0">
                <a:latin typeface="Carlito"/>
                <a:cs typeface="Carlito"/>
              </a:rPr>
              <a:t>When </a:t>
            </a: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10" dirty="0">
                <a:latin typeface="Carlito"/>
                <a:cs typeface="Carlito"/>
              </a:rPr>
              <a:t>and</a:t>
            </a:r>
            <a:r>
              <a:rPr sz="3000" spc="-3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developers  </a:t>
            </a:r>
            <a:r>
              <a:rPr sz="3000" spc="-5" dirty="0">
                <a:latin typeface="Carlito"/>
                <a:cs typeface="Carlito"/>
              </a:rPr>
              <a:t>both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20" dirty="0">
                <a:solidFill>
                  <a:srgbClr val="00AEEE"/>
                </a:solidFill>
                <a:latin typeface="Carlito"/>
                <a:cs typeface="Carlito"/>
              </a:rPr>
              <a:t>satisfied</a:t>
            </a:r>
            <a:r>
              <a:rPr sz="3000" spc="-20" dirty="0">
                <a:latin typeface="Carlito"/>
                <a:cs typeface="Carlito"/>
              </a:rPr>
              <a:t>,	move </a:t>
            </a:r>
            <a:r>
              <a:rPr sz="3000" spc="-5" dirty="0">
                <a:latin typeface="Carlito"/>
                <a:cs typeface="Carlito"/>
              </a:rPr>
              <a:t>on </a:t>
            </a:r>
            <a:r>
              <a:rPr sz="3000" spc="-20" dirty="0">
                <a:latin typeface="Carlito"/>
                <a:cs typeface="Carlito"/>
              </a:rPr>
              <a:t>to  real	development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2729" y="1417319"/>
            <a:ext cx="3012234" cy="4359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39927"/>
            <a:ext cx="6149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336040"/>
            <a:ext cx="8301990" cy="508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(1) </a:t>
            </a:r>
            <a:r>
              <a:rPr sz="2800" b="1" spc="-25" dirty="0">
                <a:latin typeface="Carlito"/>
                <a:cs typeface="Carlito"/>
              </a:rPr>
              <a:t>Requirements </a:t>
            </a:r>
            <a:r>
              <a:rPr sz="2800" b="1" spc="-5" dirty="0">
                <a:latin typeface="Carlito"/>
                <a:cs typeface="Carlito"/>
              </a:rPr>
              <a:t>Gathering and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Analysis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ts val="2890"/>
              </a:lnSpc>
              <a:spcBef>
                <a:spcPts val="760"/>
              </a:spcBef>
              <a:tabLst>
                <a:tab pos="354965" algn="l"/>
                <a:tab pos="355600" algn="l"/>
                <a:tab pos="1373505" algn="l"/>
                <a:tab pos="2028825" algn="l"/>
                <a:tab pos="3521075" algn="l"/>
                <a:tab pos="4729480" algn="l"/>
                <a:tab pos="5389245" algn="l"/>
                <a:tab pos="6095365" algn="l"/>
                <a:tab pos="7501890" algn="l"/>
              </a:tabLst>
            </a:pPr>
            <a:r>
              <a:rPr sz="2800" dirty="0">
                <a:latin typeface="Carlito"/>
                <a:cs typeface="Carlito"/>
              </a:rPr>
              <a:t>Much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70" dirty="0">
                <a:latin typeface="Carlito"/>
                <a:cs typeface="Carlito"/>
              </a:rPr>
              <a:t>w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5" dirty="0">
                <a:latin typeface="Carlito"/>
                <a:cs typeface="Carlito"/>
              </a:rPr>
              <a:t>r</a:t>
            </a:r>
            <a:r>
              <a:rPr sz="2800" spc="-125" dirty="0">
                <a:latin typeface="Carlito"/>
                <a:cs typeface="Carlito"/>
              </a:rPr>
              <a:t>f</a:t>
            </a:r>
            <a:r>
              <a:rPr sz="2800" dirty="0">
                <a:latin typeface="Carlito"/>
                <a:cs typeface="Carlito"/>
              </a:rPr>
              <a:t>all	mod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5" dirty="0">
                <a:latin typeface="Carlito"/>
                <a:cs typeface="Carlito"/>
              </a:rPr>
              <a:t>bu</a:t>
            </a:r>
            <a:r>
              <a:rPr sz="2800" dirty="0">
                <a:latin typeface="Carlito"/>
                <a:cs typeface="Carlito"/>
              </a:rPr>
              <a:t>t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s	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4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s	s</a:t>
            </a:r>
            <a:r>
              <a:rPr sz="2800" spc="-5" dirty="0">
                <a:latin typeface="Carlito"/>
                <a:cs typeface="Carlito"/>
              </a:rPr>
              <a:t>ince  </a:t>
            </a:r>
            <a:r>
              <a:rPr sz="2800" spc="-25" dirty="0">
                <a:latin typeface="Carlito"/>
                <a:cs typeface="Carlito"/>
              </a:rPr>
              <a:t>prototype </a:t>
            </a:r>
            <a:r>
              <a:rPr sz="2800" dirty="0">
                <a:latin typeface="Carlito"/>
                <a:cs typeface="Carlito"/>
              </a:rPr>
              <a:t>will </a:t>
            </a:r>
            <a:r>
              <a:rPr sz="2800" spc="-5" dirty="0">
                <a:latin typeface="Carlito"/>
                <a:cs typeface="Carlito"/>
              </a:rPr>
              <a:t>help </a:t>
            </a:r>
            <a:r>
              <a:rPr sz="2800" spc="-25" dirty="0">
                <a:latin typeface="Carlito"/>
                <a:cs typeface="Carlito"/>
              </a:rPr>
              <a:t>expose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shortages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requirements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(2) </a:t>
            </a:r>
            <a:r>
              <a:rPr sz="2800" b="1" spc="-5" dirty="0">
                <a:latin typeface="Carlito"/>
                <a:cs typeface="Carlito"/>
              </a:rPr>
              <a:t>Quick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Design</a:t>
            </a:r>
            <a:endParaRPr sz="2800" dirty="0">
              <a:latin typeface="Carlito"/>
              <a:cs typeface="Carlito"/>
            </a:endParaRPr>
          </a:p>
          <a:p>
            <a:pPr marL="12700" marR="15875">
              <a:lnSpc>
                <a:spcPts val="2890"/>
              </a:lnSpc>
              <a:spcBef>
                <a:spcPts val="765"/>
              </a:spcBef>
              <a:tabLst>
                <a:tab pos="354965" algn="l"/>
                <a:tab pos="355600" algn="l"/>
                <a:tab pos="1390015" algn="l"/>
                <a:tab pos="1748155" algn="l"/>
                <a:tab pos="2941955" algn="l"/>
                <a:tab pos="5071110" algn="l"/>
                <a:tab pos="6106160" algn="l"/>
                <a:tab pos="7381875" algn="l"/>
              </a:tabLst>
            </a:pPr>
            <a:r>
              <a:rPr sz="2800" dirty="0">
                <a:latin typeface="Carlito"/>
                <a:cs typeface="Carlito"/>
              </a:rPr>
              <a:t>Ma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a	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im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e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1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l	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sign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6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f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ne  </a:t>
            </a:r>
            <a:r>
              <a:rPr sz="2800" spc="-20" dirty="0">
                <a:latin typeface="Carlito"/>
                <a:cs typeface="Carlito"/>
              </a:rPr>
              <a:t>during </a:t>
            </a:r>
            <a:r>
              <a:rPr sz="2800" spc="-25" dirty="0">
                <a:latin typeface="Carlito"/>
                <a:cs typeface="Carlito"/>
              </a:rPr>
              <a:t>prototype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iteration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prototype</a:t>
            </a:r>
            <a:r>
              <a:rPr sz="2400" spc="-6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testing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(3) </a:t>
            </a:r>
            <a:r>
              <a:rPr sz="2800" b="1" spc="-5" dirty="0">
                <a:latin typeface="Carlito"/>
                <a:cs typeface="Carlito"/>
              </a:rPr>
              <a:t>Build</a:t>
            </a:r>
            <a:r>
              <a:rPr sz="2800" b="1" spc="-20" dirty="0">
                <a:latin typeface="Carlito"/>
                <a:cs typeface="Carlito"/>
              </a:rPr>
              <a:t> Prototype</a:t>
            </a:r>
            <a:endParaRPr sz="2800" dirty="0">
              <a:latin typeface="Carlito"/>
              <a:cs typeface="Carlito"/>
            </a:endParaRPr>
          </a:p>
          <a:p>
            <a:pPr marL="12700" marR="23495">
              <a:lnSpc>
                <a:spcPts val="2880"/>
              </a:lnSpc>
              <a:spcBef>
                <a:spcPts val="745"/>
              </a:spcBef>
              <a:tabLst>
                <a:tab pos="354965" algn="l"/>
                <a:tab pos="355600" algn="l"/>
                <a:tab pos="2096135" algn="l"/>
                <a:tab pos="3414395" algn="l"/>
                <a:tab pos="5354320" algn="l"/>
                <a:tab pos="6341110" algn="l"/>
              </a:tabLst>
            </a:pPr>
            <a:r>
              <a:rPr sz="2800" spc="-5" dirty="0">
                <a:latin typeface="Carlito"/>
                <a:cs typeface="Carlito"/>
              </a:rPr>
              <a:t>Qu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ckly	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10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ck	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60" dirty="0">
                <a:latin typeface="Carlito"/>
                <a:cs typeface="Carlito"/>
              </a:rPr>
              <a:t>g</a:t>
            </a:r>
            <a:r>
              <a:rPr sz="2800" spc="-4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r	an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8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  </a:t>
            </a:r>
            <a:r>
              <a:rPr sz="2800" spc="-20" dirty="0">
                <a:latin typeface="Carlito"/>
                <a:cs typeface="Carlito"/>
              </a:rPr>
              <a:t>implementation </a:t>
            </a:r>
            <a:r>
              <a:rPr sz="2800" spc="-5" dirty="0">
                <a:latin typeface="Carlito"/>
                <a:cs typeface="Carlito"/>
              </a:rPr>
              <a:t>showing </a:t>
            </a:r>
            <a:r>
              <a:rPr sz="2800" spc="-20" dirty="0" smtClean="0">
                <a:latin typeface="Carlito"/>
                <a:cs typeface="Carlito"/>
              </a:rPr>
              <a:t>relevant </a:t>
            </a:r>
            <a:r>
              <a:rPr sz="2800" spc="-25" dirty="0">
                <a:latin typeface="Carlito"/>
                <a:cs typeface="Carlito"/>
              </a:rPr>
              <a:t>external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features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100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essentially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E50"/>
                </a:solidFill>
                <a:latin typeface="Carlito"/>
                <a:cs typeface="Carlito"/>
              </a:rPr>
              <a:t>none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Objective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1754860"/>
            <a:ext cx="4674870" cy="4267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Waterfall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 smtClean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lang="en-US" sz="3200" dirty="0" smtClean="0">
              <a:solidFill>
                <a:srgbClr val="677480"/>
              </a:solidFill>
              <a:latin typeface="Carlito"/>
              <a:cs typeface="Carlito"/>
            </a:endParaRPr>
          </a:p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lang="en-US" sz="3200" dirty="0" smtClean="0">
                <a:solidFill>
                  <a:srgbClr val="677480"/>
                </a:solidFill>
                <a:latin typeface="Carlito"/>
                <a:cs typeface="Carlito"/>
              </a:rPr>
              <a:t>V-Model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Incremental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Prototyping</a:t>
            </a:r>
            <a:r>
              <a:rPr sz="32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Spiral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 smtClean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lang="en-US" sz="3200" dirty="0" smtClean="0">
              <a:solidFill>
                <a:srgbClr val="677480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3200" smtClean="0">
                <a:solidFill>
                  <a:srgbClr val="677480"/>
                </a:solidFill>
                <a:latin typeface="Carlito"/>
                <a:cs typeface="Carlito"/>
              </a:rPr>
              <a:t>Other Process Models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 smtClean="0">
                <a:solidFill>
                  <a:srgbClr val="677480"/>
                </a:solidFill>
                <a:latin typeface="Carlito"/>
                <a:cs typeface="Carlito"/>
              </a:rPr>
              <a:t>Summary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39927"/>
            <a:ext cx="5844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35" y="1313246"/>
            <a:ext cx="7989570" cy="516295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(4) </a:t>
            </a:r>
            <a:r>
              <a:rPr sz="3000" b="1" spc="-20" dirty="0">
                <a:latin typeface="Carlito"/>
                <a:cs typeface="Carlito"/>
              </a:rPr>
              <a:t>Customer</a:t>
            </a:r>
            <a:r>
              <a:rPr sz="3000" b="1" spc="-65" dirty="0">
                <a:latin typeface="Carlito"/>
                <a:cs typeface="Carlito"/>
              </a:rPr>
              <a:t> </a:t>
            </a:r>
            <a:r>
              <a:rPr sz="3000" b="1" spc="-40" dirty="0">
                <a:latin typeface="Carlito"/>
                <a:cs typeface="Carlito"/>
              </a:rPr>
              <a:t>Evaluation</a:t>
            </a: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40" dirty="0">
                <a:latin typeface="Carlito"/>
                <a:cs typeface="Carlito"/>
              </a:rPr>
              <a:t>validate </a:t>
            </a:r>
            <a:r>
              <a:rPr sz="3000" spc="-25" dirty="0">
                <a:latin typeface="Carlito"/>
                <a:cs typeface="Carlito"/>
              </a:rPr>
              <a:t>prototype, </a:t>
            </a:r>
            <a:r>
              <a:rPr sz="3000" spc="-20" dirty="0">
                <a:latin typeface="Carlito"/>
                <a:cs typeface="Carlito"/>
              </a:rPr>
              <a:t>report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5" dirty="0" smtClean="0">
                <a:latin typeface="Carlito"/>
                <a:cs typeface="Carlito"/>
              </a:rPr>
              <a:t>shortages</a:t>
            </a:r>
            <a:endParaRPr sz="3000" dirty="0">
              <a:latin typeface="Carlito"/>
              <a:cs typeface="Carlito"/>
            </a:endParaRPr>
          </a:p>
          <a:p>
            <a:pPr marL="469265" marR="5080" lvl="1">
              <a:lnSpc>
                <a:spcPct val="100000"/>
              </a:lnSpc>
              <a:spcBef>
                <a:spcPts val="740"/>
              </a:spcBef>
              <a:tabLst>
                <a:tab pos="756920" algn="l"/>
                <a:tab pos="1858010" algn="l"/>
                <a:tab pos="2946400" algn="l"/>
                <a:tab pos="3246755" algn="l"/>
                <a:tab pos="4895850" algn="l"/>
                <a:tab pos="5942965" algn="l"/>
                <a:tab pos="657987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	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spc="-6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r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l	–	acc</a:t>
            </a:r>
            <a:r>
              <a:rPr sz="2600" spc="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40" dirty="0">
                <a:solidFill>
                  <a:srgbClr val="00AE50"/>
                </a:solidFill>
                <a:latin typeface="Carlito"/>
                <a:cs typeface="Carlito"/>
              </a:rPr>
              <a:t>p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e	</a:t>
            </a:r>
            <a:r>
              <a:rPr sz="2600" spc="-45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1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s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ting	and	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75" dirty="0">
                <a:solidFill>
                  <a:srgbClr val="00AE50"/>
                </a:solidFill>
                <a:latin typeface="Carlito"/>
                <a:cs typeface="Carlito"/>
              </a:rPr>
              <a:t>v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alu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</a:t>
            </a:r>
            <a:r>
              <a:rPr sz="2600" spc="-2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n 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(5) </a:t>
            </a:r>
            <a:r>
              <a:rPr sz="3000" b="1" spc="-5" dirty="0">
                <a:latin typeface="Carlito"/>
                <a:cs typeface="Carlito"/>
              </a:rPr>
              <a:t>Design</a:t>
            </a:r>
            <a:r>
              <a:rPr sz="3000" b="1" spc="-55" dirty="0">
                <a:latin typeface="Carlito"/>
                <a:cs typeface="Carlito"/>
              </a:rPr>
              <a:t> </a:t>
            </a:r>
            <a:r>
              <a:rPr sz="3000" b="1" spc="-25" dirty="0">
                <a:latin typeface="Carlito"/>
                <a:cs typeface="Carlito"/>
              </a:rPr>
              <a:t>Refinement</a:t>
            </a:r>
            <a:endParaRPr sz="3000" dirty="0">
              <a:latin typeface="Carlito"/>
              <a:cs typeface="Carlito"/>
            </a:endParaRPr>
          </a:p>
          <a:p>
            <a:pPr marL="12700" marR="280035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40" dirty="0">
                <a:latin typeface="Carlito"/>
                <a:cs typeface="Carlito"/>
              </a:rPr>
              <a:t>Refine </a:t>
            </a:r>
            <a:r>
              <a:rPr sz="3000" spc="-15" dirty="0">
                <a:latin typeface="Carlito"/>
                <a:cs typeface="Carlito"/>
              </a:rPr>
              <a:t>design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response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user </a:t>
            </a:r>
            <a:r>
              <a:rPr sz="3000" spc="-35" dirty="0">
                <a:latin typeface="Carlito"/>
                <a:cs typeface="Carlito"/>
              </a:rPr>
              <a:t>feedback</a:t>
            </a:r>
            <a:r>
              <a:rPr sz="3000" spc="-18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from  </a:t>
            </a:r>
            <a:r>
              <a:rPr sz="3000" spc="-20" dirty="0">
                <a:latin typeface="Carlito"/>
                <a:cs typeface="Carlito"/>
              </a:rPr>
              <a:t>prototype</a:t>
            </a:r>
            <a:endParaRPr sz="30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740"/>
              </a:spcBef>
              <a:tabLst>
                <a:tab pos="75692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design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600" spc="-14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(6) Full </a:t>
            </a:r>
            <a:r>
              <a:rPr sz="3000" b="1" spc="-5" dirty="0">
                <a:latin typeface="Carlito"/>
                <a:cs typeface="Carlito"/>
              </a:rPr>
              <a:t>Scale</a:t>
            </a:r>
            <a:r>
              <a:rPr sz="3000" b="1" spc="-75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Development</a:t>
            </a: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Remaining </a:t>
            </a:r>
            <a:r>
              <a:rPr sz="3000" spc="-30" dirty="0">
                <a:latin typeface="Carlito"/>
                <a:cs typeface="Carlito"/>
              </a:rPr>
              <a:t>stages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traditional </a:t>
            </a:r>
            <a:r>
              <a:rPr sz="3000" spc="-45" dirty="0">
                <a:latin typeface="Carlito"/>
                <a:cs typeface="Carlito"/>
              </a:rPr>
              <a:t>waterfall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905382"/>
            <a:ext cx="721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Advantages </a:t>
            </a:r>
            <a:r>
              <a:rPr sz="3200" b="1" dirty="0">
                <a:latin typeface="Arial"/>
                <a:cs typeface="Arial"/>
              </a:rPr>
              <a:t>of the prototyping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78" y="1759711"/>
            <a:ext cx="7713980" cy="45072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31165" marR="1293495" indent="-419100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Customers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in the product early </a:t>
            </a:r>
            <a:r>
              <a:rPr sz="2400" dirty="0">
                <a:latin typeface="Arial"/>
                <a:cs typeface="Arial"/>
              </a:rPr>
              <a:t>on,  </a:t>
            </a:r>
            <a:r>
              <a:rPr sz="2400" spc="-5" dirty="0">
                <a:latin typeface="Arial"/>
                <a:cs typeface="Arial"/>
              </a:rPr>
              <a:t>increasing </a:t>
            </a:r>
            <a:r>
              <a:rPr sz="2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customer</a:t>
            </a:r>
            <a:r>
              <a:rPr sz="2400" u="heavy" spc="3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satisfaction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4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Missing functionality and errors are detected</a:t>
            </a:r>
            <a:r>
              <a:rPr sz="2400" spc="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easily.</a:t>
            </a:r>
            <a:endParaRPr sz="2400">
              <a:latin typeface="Arial"/>
              <a:cs typeface="Arial"/>
            </a:endParaRPr>
          </a:p>
          <a:p>
            <a:pPr marL="431165" marR="41910" indent="-419100">
              <a:lnSpc>
                <a:spcPct val="96000"/>
              </a:lnSpc>
              <a:spcBef>
                <a:spcPts val="8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Prototypes </a:t>
            </a:r>
            <a:r>
              <a:rPr sz="2400" spc="-5" dirty="0">
                <a:latin typeface="Arial"/>
                <a:cs typeface="Arial"/>
              </a:rPr>
              <a:t>can be reused in </a:t>
            </a:r>
            <a:r>
              <a:rPr sz="2400" dirty="0">
                <a:latin typeface="Arial"/>
                <a:cs typeface="Arial"/>
              </a:rPr>
              <a:t>future, </a:t>
            </a:r>
            <a:r>
              <a:rPr sz="2400" spc="-5" dirty="0">
                <a:latin typeface="Arial"/>
                <a:cs typeface="Arial"/>
              </a:rPr>
              <a:t>more complicated  </a:t>
            </a:r>
            <a:r>
              <a:rPr sz="2400" dirty="0">
                <a:latin typeface="Arial"/>
                <a:cs typeface="Arial"/>
              </a:rPr>
              <a:t>projects.</a:t>
            </a:r>
            <a:endParaRPr sz="2400">
              <a:latin typeface="Arial"/>
              <a:cs typeface="Arial"/>
            </a:endParaRPr>
          </a:p>
          <a:p>
            <a:pPr marL="431165" marR="871855" indent="-419100">
              <a:lnSpc>
                <a:spcPts val="2880"/>
              </a:lnSpc>
              <a:spcBef>
                <a:spcPts val="7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emphasizes </a:t>
            </a:r>
            <a:r>
              <a:rPr sz="2400" dirty="0">
                <a:latin typeface="Arial"/>
                <a:cs typeface="Arial"/>
              </a:rPr>
              <a:t>team </a:t>
            </a:r>
            <a:r>
              <a:rPr sz="2400" spc="-5" dirty="0">
                <a:latin typeface="Arial"/>
                <a:cs typeface="Arial"/>
              </a:rPr>
              <a:t>communication and flexible  design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practices.</a:t>
            </a:r>
            <a:endParaRPr sz="2400">
              <a:latin typeface="Arial"/>
              <a:cs typeface="Arial"/>
            </a:endParaRPr>
          </a:p>
          <a:p>
            <a:pPr marL="431165" marR="5080" indent="-419100">
              <a:lnSpc>
                <a:spcPct val="96000"/>
              </a:lnSpc>
              <a:spcBef>
                <a:spcPts val="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Users have a </a:t>
            </a:r>
            <a:r>
              <a:rPr sz="2400" dirty="0">
                <a:latin typeface="Arial"/>
                <a:cs typeface="Arial"/>
              </a:rPr>
              <a:t>better </a:t>
            </a: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product  works.</a:t>
            </a:r>
            <a:endParaRPr sz="2400">
              <a:latin typeface="Arial"/>
              <a:cs typeface="Arial"/>
            </a:endParaRPr>
          </a:p>
          <a:p>
            <a:pPr marL="431165" marR="207645" indent="-419100">
              <a:lnSpc>
                <a:spcPct val="960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Quicker </a:t>
            </a:r>
            <a:r>
              <a:rPr sz="2400" spc="-5" dirty="0">
                <a:latin typeface="Arial"/>
                <a:cs typeface="Arial"/>
              </a:rPr>
              <a:t>customer feedback provides a better idea </a:t>
            </a:r>
            <a:r>
              <a:rPr sz="2400" dirty="0">
                <a:latin typeface="Arial"/>
                <a:cs typeface="Arial"/>
              </a:rPr>
              <a:t>of  customer </a:t>
            </a:r>
            <a:r>
              <a:rPr sz="2400" spc="-5" dirty="0"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52" y="499363"/>
            <a:ext cx="6612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93385" algn="l"/>
              </a:tabLst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ra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20" dirty="0">
                <a:latin typeface="Arial"/>
                <a:cs typeface="Arial"/>
              </a:rPr>
              <a:t>ack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</a:t>
            </a:r>
            <a:r>
              <a:rPr sz="3200" spc="-20" dirty="0">
                <a:latin typeface="Arial"/>
                <a:cs typeface="Arial"/>
              </a:rPr>
              <a:t>otot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4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	</a:t>
            </a:r>
            <a:r>
              <a:rPr sz="3200" spc="-5" dirty="0">
                <a:latin typeface="Arial"/>
                <a:cs typeface="Arial"/>
              </a:rPr>
              <a:t>Model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035" y="1523746"/>
            <a:ext cx="7915909" cy="268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Practically, </a:t>
            </a:r>
            <a:r>
              <a:rPr sz="2800" spc="-5" dirty="0">
                <a:latin typeface="Arial"/>
                <a:cs typeface="Arial"/>
              </a:rPr>
              <a:t>this methodology may increase </a:t>
            </a:r>
            <a:r>
              <a:rPr sz="2800" spc="-10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complexity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system as </a:t>
            </a:r>
            <a:r>
              <a:rPr sz="2800" spc="-5" dirty="0">
                <a:latin typeface="Arial"/>
                <a:cs typeface="Arial"/>
              </a:rPr>
              <a:t>scope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may expand </a:t>
            </a:r>
            <a:r>
              <a:rPr sz="2800" dirty="0">
                <a:latin typeface="Arial"/>
                <a:cs typeface="Arial"/>
              </a:rPr>
              <a:t>beyond original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plans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is more costly </a:t>
            </a:r>
            <a:r>
              <a:rPr sz="2800" spc="-1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and money 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compared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alternative development  </a:t>
            </a:r>
            <a:r>
              <a:rPr sz="2800" spc="-5" dirty="0">
                <a:latin typeface="Arial"/>
                <a:cs typeface="Arial"/>
              </a:rPr>
              <a:t>methods, </a:t>
            </a:r>
            <a:r>
              <a:rPr sz="2800" dirty="0">
                <a:latin typeface="Arial"/>
                <a:cs typeface="Arial"/>
              </a:rPr>
              <a:t>such as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spiral</a:t>
            </a:r>
            <a:r>
              <a:rPr sz="280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waterfall</a:t>
            </a:r>
            <a:r>
              <a:rPr sz="2800" u="heavy" spc="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model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39927"/>
            <a:ext cx="50408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447037"/>
            <a:ext cx="8003540" cy="364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  <a:hlinkClick r:id="rId2"/>
              </a:rPr>
              <a:t>The </a:t>
            </a:r>
            <a:r>
              <a:rPr sz="2800" dirty="0">
                <a:latin typeface="Arial"/>
                <a:cs typeface="Arial"/>
                <a:hlinkClick r:id="rId2"/>
              </a:rPr>
              <a:t>spiral </a:t>
            </a:r>
            <a:r>
              <a:rPr sz="2800" spc="-5" dirty="0">
                <a:latin typeface="Arial"/>
                <a:cs typeface="Arial"/>
                <a:hlinkClick r:id="rId2"/>
              </a:rPr>
              <a:t>model is similar to the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incremental 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model</a:t>
            </a:r>
            <a:r>
              <a:rPr sz="2800" dirty="0">
                <a:latin typeface="Arial"/>
                <a:cs typeface="Arial"/>
                <a:hlinkClick r:id="rId2"/>
              </a:rPr>
              <a:t>, </a:t>
            </a:r>
            <a:r>
              <a:rPr sz="2800" spc="-5" dirty="0">
                <a:latin typeface="Arial"/>
                <a:cs typeface="Arial"/>
                <a:hlinkClick r:id="rId2"/>
              </a:rPr>
              <a:t>with </a:t>
            </a:r>
            <a:r>
              <a:rPr sz="2800" dirty="0">
                <a:latin typeface="Arial"/>
                <a:cs typeface="Arial"/>
                <a:hlinkClick r:id="rId2"/>
              </a:rPr>
              <a:t>more emphasis </a:t>
            </a:r>
            <a:r>
              <a:rPr sz="2800" spc="-5" dirty="0">
                <a:latin typeface="Arial"/>
                <a:cs typeface="Arial"/>
                <a:hlinkClick r:id="rId2"/>
              </a:rPr>
              <a:t>placed on </a:t>
            </a:r>
            <a:r>
              <a:rPr sz="2800" dirty="0">
                <a:latin typeface="Arial"/>
                <a:cs typeface="Arial"/>
                <a:hlinkClick r:id="rId2"/>
              </a:rPr>
              <a:t>risk </a:t>
            </a:r>
            <a:r>
              <a:rPr sz="2800" dirty="0">
                <a:latin typeface="Arial"/>
                <a:cs typeface="Arial"/>
              </a:rPr>
              <a:t> analysis.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spiral </a:t>
            </a:r>
            <a:r>
              <a:rPr sz="2800" spc="-5" dirty="0">
                <a:latin typeface="Arial"/>
                <a:cs typeface="Arial"/>
              </a:rPr>
              <a:t>model has </a:t>
            </a:r>
            <a:r>
              <a:rPr sz="2800" dirty="0">
                <a:latin typeface="Arial"/>
                <a:cs typeface="Arial"/>
              </a:rPr>
              <a:t>four </a:t>
            </a:r>
            <a:r>
              <a:rPr sz="2800" spc="-5" dirty="0">
                <a:latin typeface="Arial"/>
                <a:cs typeface="Arial"/>
              </a:rPr>
              <a:t>phases: </a:t>
            </a:r>
            <a:r>
              <a:rPr sz="2800" dirty="0">
                <a:latin typeface="Arial"/>
                <a:cs typeface="Arial"/>
              </a:rPr>
              <a:t>Planning,  </a:t>
            </a:r>
            <a:r>
              <a:rPr sz="2800" spc="-5" dirty="0">
                <a:latin typeface="Arial"/>
                <a:cs typeface="Arial"/>
              </a:rPr>
              <a:t>Risk Analysis, Engineering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software </a:t>
            </a:r>
            <a:r>
              <a:rPr sz="2800" dirty="0">
                <a:latin typeface="Arial"/>
                <a:cs typeface="Arial"/>
              </a:rPr>
              <a:t>project repeatedly passes through  these </a:t>
            </a:r>
            <a:r>
              <a:rPr sz="2800" spc="-5" dirty="0">
                <a:latin typeface="Arial"/>
                <a:cs typeface="Arial"/>
              </a:rPr>
              <a:t>phases in </a:t>
            </a:r>
            <a:r>
              <a:rPr sz="2800" dirty="0">
                <a:latin typeface="Arial"/>
                <a:cs typeface="Arial"/>
              </a:rPr>
              <a:t>iterations (called Spirals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this  model).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695" y="915924"/>
            <a:ext cx="8074152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736" y="865124"/>
            <a:ext cx="1947545" cy="75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OBJECTIVES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Determine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objective  alternative,</a:t>
            </a:r>
            <a:r>
              <a:rPr sz="1400" b="1" spc="-120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7009" y="871220"/>
            <a:ext cx="1946275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RISKS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Evaluate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alternative,  identify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&amp; </a:t>
            </a: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resolve</a:t>
            </a:r>
            <a:r>
              <a:rPr sz="1400" b="1" spc="-235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risks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991" y="4134358"/>
            <a:ext cx="134175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DEVELOP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Develop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&amp;  </a:t>
            </a:r>
            <a:r>
              <a:rPr sz="1400" b="1" spc="-25" dirty="0">
                <a:solidFill>
                  <a:srgbClr val="00AEEE"/>
                </a:solidFill>
                <a:latin typeface="Arial"/>
                <a:cs typeface="Arial"/>
              </a:rPr>
              <a:t>Verify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</a:t>
            </a:r>
            <a:r>
              <a:rPr sz="1400" b="1" spc="-210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level  </a:t>
            </a:r>
            <a:r>
              <a:rPr sz="1400" b="1" spc="-10" dirty="0">
                <a:solidFill>
                  <a:srgbClr val="00AEEE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4362958"/>
            <a:ext cx="121285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Review</a:t>
            </a:r>
            <a:r>
              <a:rPr sz="1400" b="1" spc="-229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Status  &amp; Plan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 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39927"/>
            <a:ext cx="51170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296" y="1419580"/>
            <a:ext cx="8007984" cy="37433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0"/>
              </a:spcBef>
              <a:tabLst>
                <a:tab pos="355600" algn="l"/>
              </a:tabLst>
            </a:pPr>
            <a:r>
              <a:rPr sz="3200" b="1" spc="-25" dirty="0">
                <a:latin typeface="Carlito"/>
                <a:cs typeface="Carlito"/>
              </a:rPr>
              <a:t>Spiral</a:t>
            </a:r>
            <a:r>
              <a:rPr sz="3200" b="1" spc="-65" dirty="0">
                <a:latin typeface="Carlito"/>
                <a:cs typeface="Carlito"/>
              </a:rPr>
              <a:t> </a:t>
            </a:r>
            <a:r>
              <a:rPr sz="3200" b="1" spc="-45" dirty="0">
                <a:latin typeface="Carlito"/>
                <a:cs typeface="Carlito"/>
              </a:rPr>
              <a:t>Layers</a:t>
            </a:r>
            <a:endParaRPr sz="3200" dirty="0">
              <a:latin typeface="Carlito"/>
              <a:cs typeface="Carlito"/>
            </a:endParaRPr>
          </a:p>
          <a:p>
            <a:pPr marL="12065" marR="5080" algn="just">
              <a:lnSpc>
                <a:spcPct val="100000"/>
              </a:lnSpc>
              <a:spcBef>
                <a:spcPts val="790"/>
              </a:spcBef>
              <a:tabLst>
                <a:tab pos="355600" algn="l"/>
              </a:tabLst>
            </a:pPr>
            <a:r>
              <a:rPr sz="3200" spc="-70" dirty="0">
                <a:latin typeface="Carlito"/>
                <a:cs typeface="Carlito"/>
              </a:rPr>
              <a:t>Roughly,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40" dirty="0">
                <a:latin typeface="Carlito"/>
                <a:cs typeface="Carlito"/>
              </a:rPr>
              <a:t>layer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25" dirty="0">
                <a:latin typeface="Carlito"/>
                <a:cs typeface="Carlito"/>
              </a:rPr>
              <a:t>spiral </a:t>
            </a:r>
            <a:r>
              <a:rPr sz="3200" spc="-20" dirty="0">
                <a:latin typeface="Carlito"/>
                <a:cs typeface="Carlito"/>
              </a:rPr>
              <a:t>corresponds  </a:t>
            </a:r>
            <a:r>
              <a:rPr sz="3200" spc="-3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one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phase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40" dirty="0">
                <a:solidFill>
                  <a:srgbClr val="00AEEE"/>
                </a:solidFill>
                <a:latin typeface="Carlito"/>
                <a:cs typeface="Carlito"/>
              </a:rPr>
              <a:t>waterfall </a:t>
            </a:r>
            <a:r>
              <a:rPr sz="3200" spc="-5" dirty="0">
                <a:latin typeface="Carlito"/>
                <a:cs typeface="Carlito"/>
              </a:rPr>
              <a:t>(although </a:t>
            </a:r>
            <a:r>
              <a:rPr sz="3200" spc="-20" dirty="0">
                <a:latin typeface="Carlito"/>
                <a:cs typeface="Carlito"/>
              </a:rPr>
              <a:t>there  are 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40" dirty="0">
                <a:latin typeface="Carlito"/>
                <a:cs typeface="Carlito"/>
              </a:rPr>
              <a:t>fixed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phases)</a:t>
            </a:r>
            <a:endParaRPr sz="3200" dirty="0">
              <a:latin typeface="Carlito"/>
              <a:cs typeface="Carlito"/>
            </a:endParaRPr>
          </a:p>
          <a:p>
            <a:pPr marL="12065" marR="8255" algn="just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For </a:t>
            </a:r>
            <a:r>
              <a:rPr sz="3200" spc="-30" dirty="0">
                <a:latin typeface="Carlito"/>
                <a:cs typeface="Carlito"/>
              </a:rPr>
              <a:t>example, </a:t>
            </a:r>
            <a:r>
              <a:rPr sz="3200" spc="-45" dirty="0">
                <a:latin typeface="Carlito"/>
                <a:cs typeface="Carlito"/>
              </a:rPr>
              <a:t>first </a:t>
            </a:r>
            <a:r>
              <a:rPr sz="3200" spc="-40" dirty="0">
                <a:latin typeface="Carlito"/>
                <a:cs typeface="Carlito"/>
              </a:rPr>
              <a:t>layer </a:t>
            </a:r>
            <a:r>
              <a:rPr sz="3200" spc="-15" dirty="0">
                <a:latin typeface="Carlito"/>
                <a:cs typeface="Carlito"/>
              </a:rPr>
              <a:t>could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requirements </a:t>
            </a:r>
            <a:r>
              <a:rPr sz="3200" spc="-5" dirty="0">
                <a:latin typeface="Carlito"/>
                <a:cs typeface="Carlito"/>
              </a:rPr>
              <a:t>phase, </a:t>
            </a:r>
            <a:r>
              <a:rPr sz="3200" spc="-20" dirty="0">
                <a:latin typeface="Carlito"/>
                <a:cs typeface="Carlito"/>
              </a:rPr>
              <a:t>second </a:t>
            </a:r>
            <a:r>
              <a:rPr sz="3200" spc="-35" dirty="0">
                <a:latin typeface="Carlito"/>
                <a:cs typeface="Carlito"/>
              </a:rPr>
              <a:t>layer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design  phase,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etc.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39927"/>
            <a:ext cx="54980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293977"/>
            <a:ext cx="7854315" cy="545469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  <a:tab pos="355600" algn="l"/>
              </a:tabLst>
            </a:pPr>
            <a:r>
              <a:rPr sz="3200" b="1" spc="-20" dirty="0">
                <a:latin typeface="Carlito"/>
                <a:cs typeface="Carlito"/>
              </a:rPr>
              <a:t>Four Step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Cycle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500"/>
              </a:lnSpc>
              <a:spcBef>
                <a:spcPts val="85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 each </a:t>
            </a:r>
            <a:r>
              <a:rPr sz="3200" spc="-114" dirty="0">
                <a:latin typeface="Carlito"/>
                <a:cs typeface="Carlito"/>
              </a:rPr>
              <a:t>layer,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same </a:t>
            </a:r>
            <a:r>
              <a:rPr sz="3200" spc="-40" dirty="0">
                <a:latin typeface="Carlito"/>
                <a:cs typeface="Carlito"/>
              </a:rPr>
              <a:t>four step </a:t>
            </a:r>
            <a:r>
              <a:rPr sz="3200" spc="-5" dirty="0">
                <a:latin typeface="Carlito"/>
                <a:cs typeface="Carlito"/>
              </a:rPr>
              <a:t>cycle is</a:t>
            </a:r>
            <a:r>
              <a:rPr sz="3200" spc="-1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used,  </a:t>
            </a:r>
            <a:r>
              <a:rPr sz="3200" spc="-20" dirty="0">
                <a:latin typeface="Carlito"/>
                <a:cs typeface="Carlito"/>
              </a:rPr>
              <a:t>consisting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of:</a:t>
            </a:r>
            <a:endParaRPr sz="32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260"/>
              </a:spcBef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Determine </a:t>
            </a:r>
            <a:r>
              <a:rPr sz="2800" spc="-20" dirty="0">
                <a:latin typeface="Carlito"/>
                <a:cs typeface="Carlito"/>
              </a:rPr>
              <a:t>Objectives</a:t>
            </a:r>
            <a:endParaRPr sz="2800" dirty="0">
              <a:latin typeface="Carlito"/>
              <a:cs typeface="Carlito"/>
            </a:endParaRPr>
          </a:p>
          <a:p>
            <a:pPr marL="926465" lvl="2">
              <a:lnSpc>
                <a:spcPct val="100000"/>
              </a:lnSpc>
              <a:spcBef>
                <a:spcPts val="330"/>
              </a:spcBef>
              <a:tabLst>
                <a:tab pos="1156335" algn="l"/>
              </a:tabLst>
            </a:pPr>
            <a:r>
              <a:rPr sz="2400" spc="-10" dirty="0">
                <a:latin typeface="Carlito"/>
                <a:cs typeface="Carlito"/>
              </a:rPr>
              <a:t>determine objectives, </a:t>
            </a:r>
            <a:r>
              <a:rPr sz="2400" spc="-25" dirty="0">
                <a:latin typeface="Carlito"/>
                <a:cs typeface="Carlito"/>
              </a:rPr>
              <a:t>constraints, </a:t>
            </a:r>
            <a:r>
              <a:rPr sz="2400" spc="-15" dirty="0">
                <a:latin typeface="Carlito"/>
                <a:cs typeface="Carlito"/>
              </a:rPr>
              <a:t>risks </a:t>
            </a:r>
            <a:r>
              <a:rPr sz="2400" spc="-35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phase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Assess and </a:t>
            </a:r>
            <a:r>
              <a:rPr sz="2800" spc="-20" dirty="0">
                <a:latin typeface="Carlito"/>
                <a:cs typeface="Carlito"/>
              </a:rPr>
              <a:t>Reduce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Risks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5" dirty="0">
                <a:latin typeface="Carlito"/>
                <a:cs typeface="Carlito"/>
              </a:rPr>
              <a:t>analyze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reduce identified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risks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Validate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spc="-20" dirty="0">
                <a:latin typeface="Carlito"/>
                <a:cs typeface="Carlito"/>
              </a:rPr>
              <a:t>development </a:t>
            </a:r>
            <a:r>
              <a:rPr sz="2400" dirty="0">
                <a:latin typeface="Carlito"/>
                <a:cs typeface="Carlito"/>
              </a:rPr>
              <a:t>model, </a:t>
            </a:r>
            <a:r>
              <a:rPr sz="2400" spc="-20" dirty="0">
                <a:latin typeface="Carlito"/>
                <a:cs typeface="Carlito"/>
              </a:rPr>
              <a:t>develop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test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rlito"/>
                <a:cs typeface="Carlito"/>
              </a:rPr>
              <a:t>Review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Plan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rlito"/>
                <a:cs typeface="Carlito"/>
              </a:rPr>
              <a:t>review </a:t>
            </a:r>
            <a:r>
              <a:rPr sz="2400" spc="-25" dirty="0">
                <a:latin typeface="Carlito"/>
                <a:cs typeface="Carlito"/>
              </a:rPr>
              <a:t>status, </a:t>
            </a:r>
            <a:r>
              <a:rPr sz="2400" spc="-5" dirty="0">
                <a:latin typeface="Carlito"/>
                <a:cs typeface="Carlito"/>
              </a:rPr>
              <a:t>plan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layer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9811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Advantages </a:t>
            </a:r>
            <a:r>
              <a:rPr b="1" spc="-10" dirty="0">
                <a:latin typeface="Carlito"/>
                <a:cs typeface="Carlito"/>
              </a:rPr>
              <a:t>of </a:t>
            </a:r>
            <a:r>
              <a:rPr b="1" spc="-5" dirty="0">
                <a:latin typeface="Carlito"/>
                <a:cs typeface="Carlito"/>
              </a:rPr>
              <a:t>Spiral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60296"/>
            <a:ext cx="7353300" cy="236859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165" marR="1295400" indent="-419100">
              <a:lnSpc>
                <a:spcPts val="3360"/>
              </a:lnSpc>
              <a:spcBef>
                <a:spcPts val="409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High amount of </a:t>
            </a:r>
            <a:r>
              <a:rPr sz="2800" dirty="0">
                <a:latin typeface="Arial"/>
                <a:cs typeface="Arial"/>
              </a:rPr>
              <a:t>risk analysis </a:t>
            </a:r>
            <a:r>
              <a:rPr sz="2800" spc="-5" dirty="0">
                <a:latin typeface="Arial"/>
                <a:cs typeface="Arial"/>
              </a:rPr>
              <a:t>hence,  </a:t>
            </a:r>
            <a:r>
              <a:rPr sz="2800" dirty="0">
                <a:latin typeface="Arial"/>
                <a:cs typeface="Arial"/>
              </a:rPr>
              <a:t>avoidance of </a:t>
            </a:r>
            <a:r>
              <a:rPr sz="2800" spc="-5" dirty="0">
                <a:latin typeface="Arial"/>
                <a:cs typeface="Arial"/>
              </a:rPr>
              <a:t>Risk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enhanced.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Good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large </a:t>
            </a:r>
            <a:r>
              <a:rPr sz="2800" dirty="0">
                <a:latin typeface="Arial"/>
                <a:cs typeface="Arial"/>
              </a:rPr>
              <a:t>and mission-critical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projects.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Strong </a:t>
            </a:r>
            <a:r>
              <a:rPr sz="2800" dirty="0">
                <a:latin typeface="Arial"/>
                <a:cs typeface="Arial"/>
              </a:rPr>
              <a:t>approval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documentation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control</a:t>
            </a:r>
            <a:r>
              <a:rPr sz="2800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906" y="439927"/>
            <a:ext cx="788629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Drawbacks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20" dirty="0"/>
              <a:t>Spiral</a:t>
            </a:r>
            <a:r>
              <a:rPr spc="-12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906" y="1941016"/>
            <a:ext cx="8016240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Can be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10" dirty="0">
                <a:latin typeface="Arial"/>
                <a:cs typeface="Arial"/>
              </a:rPr>
              <a:t>costly </a:t>
            </a:r>
            <a:r>
              <a:rPr sz="3000" spc="-15" dirty="0">
                <a:latin typeface="Arial"/>
                <a:cs typeface="Arial"/>
              </a:rPr>
              <a:t>model </a:t>
            </a:r>
            <a:r>
              <a:rPr sz="3000" spc="-10" dirty="0">
                <a:latin typeface="Arial"/>
                <a:cs typeface="Arial"/>
              </a:rPr>
              <a:t>to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use.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  <a:tab pos="1574800" algn="l"/>
                <a:tab pos="3423920" algn="l"/>
                <a:tab pos="5270500" algn="l"/>
                <a:tab pos="6741795" algn="l"/>
              </a:tabLst>
            </a:pPr>
            <a:r>
              <a:rPr sz="3000" spc="-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i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k	</a:t>
            </a:r>
            <a:r>
              <a:rPr sz="3000" spc="-20" dirty="0">
                <a:latin typeface="Arial"/>
                <a:cs typeface="Arial"/>
              </a:rPr>
              <a:t>ana</a:t>
            </a:r>
            <a:r>
              <a:rPr sz="3000" spc="-5" dirty="0">
                <a:latin typeface="Arial"/>
                <a:cs typeface="Arial"/>
              </a:rPr>
              <a:t>l</a:t>
            </a:r>
            <a:r>
              <a:rPr sz="3000" spc="-25" dirty="0">
                <a:latin typeface="Arial"/>
                <a:cs typeface="Arial"/>
              </a:rPr>
              <a:t>ys</a:t>
            </a:r>
            <a:r>
              <a:rPr sz="3000" spc="-5" dirty="0">
                <a:latin typeface="Arial"/>
                <a:cs typeface="Arial"/>
              </a:rPr>
              <a:t>is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equ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30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	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20" dirty="0">
                <a:latin typeface="Arial"/>
                <a:cs typeface="Arial"/>
              </a:rPr>
              <a:t>g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ly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pe</a:t>
            </a:r>
            <a:r>
              <a:rPr sz="3000" spc="-1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-5" dirty="0">
                <a:latin typeface="Arial"/>
                <a:cs typeface="Arial"/>
              </a:rPr>
              <a:t>ic  </a:t>
            </a:r>
            <a:r>
              <a:rPr sz="3000" spc="-15" dirty="0">
                <a:latin typeface="Arial"/>
                <a:cs typeface="Arial"/>
              </a:rPr>
              <a:t>expertise.</a:t>
            </a:r>
            <a:endParaRPr sz="30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Arial"/>
                <a:cs typeface="Arial"/>
              </a:rPr>
              <a:t>Project’s </a:t>
            </a:r>
            <a:r>
              <a:rPr sz="3000" spc="-15" dirty="0">
                <a:latin typeface="Arial"/>
                <a:cs typeface="Arial"/>
              </a:rPr>
              <a:t>success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spc="-15" dirty="0">
                <a:latin typeface="Arial"/>
                <a:cs typeface="Arial"/>
              </a:rPr>
              <a:t>highly dependent </a:t>
            </a:r>
            <a:r>
              <a:rPr sz="3000" spc="-10" dirty="0">
                <a:latin typeface="Arial"/>
                <a:cs typeface="Arial"/>
              </a:rPr>
              <a:t>on </a:t>
            </a:r>
            <a:r>
              <a:rPr sz="3000" spc="-15" dirty="0">
                <a:latin typeface="Arial"/>
                <a:cs typeface="Arial"/>
              </a:rPr>
              <a:t>the  </a:t>
            </a:r>
            <a:r>
              <a:rPr sz="3000" spc="-10" dirty="0">
                <a:latin typeface="Arial"/>
                <a:cs typeface="Arial"/>
              </a:rPr>
              <a:t>risk </a:t>
            </a:r>
            <a:r>
              <a:rPr sz="3000" spc="-15" dirty="0">
                <a:latin typeface="Arial"/>
                <a:cs typeface="Arial"/>
              </a:rPr>
              <a:t>analysis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phase.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Arial"/>
                <a:cs typeface="Arial"/>
              </a:rPr>
              <a:t>Doesn’t </a:t>
            </a:r>
            <a:r>
              <a:rPr sz="3000" spc="-10" dirty="0">
                <a:latin typeface="Arial"/>
                <a:cs typeface="Arial"/>
              </a:rPr>
              <a:t>work well </a:t>
            </a:r>
            <a:r>
              <a:rPr sz="3000" spc="-15" dirty="0">
                <a:latin typeface="Arial"/>
                <a:cs typeface="Arial"/>
              </a:rPr>
              <a:t>for smaller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projects.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7" y="259207"/>
            <a:ext cx="663651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Still Other </a:t>
            </a:r>
            <a:r>
              <a:rPr spc="-10" dirty="0"/>
              <a:t>Process</a:t>
            </a:r>
            <a:r>
              <a:rPr spc="-1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593342"/>
            <a:ext cx="8236814" cy="513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4139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Component </a:t>
            </a:r>
            <a:r>
              <a:rPr sz="2800" spc="-15" dirty="0">
                <a:solidFill>
                  <a:srgbClr val="800080"/>
                </a:solidFill>
                <a:latin typeface="Carlito"/>
                <a:cs typeface="Carlito"/>
              </a:rPr>
              <a:t>based </a:t>
            </a: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development</a:t>
            </a:r>
            <a:r>
              <a:rPr sz="2800" spc="-20" dirty="0">
                <a:latin typeface="Carlito"/>
                <a:cs typeface="Carlito"/>
              </a:rPr>
              <a:t>—the </a:t>
            </a:r>
            <a:r>
              <a:rPr sz="2800" spc="-25" dirty="0">
                <a:latin typeface="Carlito"/>
                <a:cs typeface="Carlito"/>
              </a:rPr>
              <a:t>process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apply when </a:t>
            </a:r>
            <a:r>
              <a:rPr sz="2800" spc="-25" dirty="0">
                <a:latin typeface="Carlito"/>
                <a:cs typeface="Carlito"/>
              </a:rPr>
              <a:t>reuse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5" dirty="0">
                <a:latin typeface="Carlito"/>
                <a:cs typeface="Carlito"/>
              </a:rPr>
              <a:t>development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objective</a:t>
            </a:r>
            <a:endParaRPr sz="2800" dirty="0">
              <a:latin typeface="Carlito"/>
              <a:cs typeface="Carlito"/>
            </a:endParaRPr>
          </a:p>
          <a:p>
            <a:pPr marL="299085" marR="113030" indent="-28702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Formal methods</a:t>
            </a:r>
            <a:r>
              <a:rPr sz="2800" spc="-20" dirty="0">
                <a:latin typeface="Carlito"/>
                <a:cs typeface="Carlito"/>
              </a:rPr>
              <a:t>—emphasizes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mathematical  specification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requirements</a:t>
            </a:r>
            <a:endParaRPr sz="28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5" dirty="0">
                <a:solidFill>
                  <a:srgbClr val="800080"/>
                </a:solidFill>
                <a:latin typeface="Carlito"/>
                <a:cs typeface="Carlito"/>
              </a:rPr>
              <a:t>AOSD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(Aspect </a:t>
            </a:r>
            <a:r>
              <a:rPr sz="2400" spc="-20" dirty="0">
                <a:solidFill>
                  <a:srgbClr val="800080"/>
                </a:solidFill>
                <a:latin typeface="Carlito"/>
                <a:cs typeface="Carlito"/>
              </a:rPr>
              <a:t>Oriented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SW 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Dev)</a:t>
            </a:r>
            <a:r>
              <a:rPr sz="2800" spc="-25" dirty="0">
                <a:latin typeface="Carlito"/>
                <a:cs typeface="Carlito"/>
              </a:rPr>
              <a:t>—provides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process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methodological approach </a:t>
            </a:r>
            <a:r>
              <a:rPr sz="2800" spc="-40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defining,  </a:t>
            </a:r>
            <a:r>
              <a:rPr sz="2800" spc="-5" dirty="0">
                <a:latin typeface="Carlito"/>
                <a:cs typeface="Carlito"/>
              </a:rPr>
              <a:t>specifying, designing, and </a:t>
            </a:r>
            <a:r>
              <a:rPr sz="2800" spc="-20" dirty="0">
                <a:latin typeface="Carlito"/>
                <a:cs typeface="Carlito"/>
              </a:rPr>
              <a:t>constructing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aspects</a:t>
            </a:r>
            <a:endParaRPr sz="2800" dirty="0">
              <a:latin typeface="Carlito"/>
              <a:cs typeface="Carlito"/>
            </a:endParaRPr>
          </a:p>
          <a:p>
            <a:pPr marL="299085" marR="41910" indent="-2870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800080"/>
                </a:solidFill>
                <a:latin typeface="Carlito"/>
                <a:cs typeface="Carlito"/>
              </a:rPr>
              <a:t>Unified </a:t>
            </a: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Process</a:t>
            </a:r>
            <a:r>
              <a:rPr sz="2800" spc="-20" dirty="0">
                <a:latin typeface="Carlito"/>
                <a:cs typeface="Carlito"/>
              </a:rPr>
              <a:t>—a “use-case </a:t>
            </a:r>
            <a:r>
              <a:rPr sz="2800" spc="-25" dirty="0">
                <a:latin typeface="Carlito"/>
                <a:cs typeface="Carlito"/>
              </a:rPr>
              <a:t>driven,  architecture-centric, </a:t>
            </a:r>
            <a:r>
              <a:rPr sz="2800" spc="-45" dirty="0">
                <a:latin typeface="Carlito"/>
                <a:cs typeface="Carlito"/>
              </a:rPr>
              <a:t>iterative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incremental”  software process </a:t>
            </a:r>
            <a:r>
              <a:rPr sz="2800" spc="-5" dirty="0">
                <a:latin typeface="Carlito"/>
                <a:cs typeface="Carlito"/>
              </a:rPr>
              <a:t>closely aligned with the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Unified  </a:t>
            </a:r>
            <a:r>
              <a:rPr sz="2800" spc="-20" dirty="0">
                <a:latin typeface="Carlito"/>
                <a:cs typeface="Carlito"/>
              </a:rPr>
              <a:t>Modeling Language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(UML)</a:t>
            </a:r>
            <a:endParaRPr sz="2800" dirty="0">
              <a:latin typeface="Carlito"/>
              <a:cs typeface="Carlito"/>
            </a:endParaRPr>
          </a:p>
          <a:p>
            <a:pPr marR="787400" algn="ctr">
              <a:lnSpc>
                <a:spcPts val="1185"/>
              </a:lnSpc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48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672426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Software process</a:t>
            </a:r>
            <a:r>
              <a:rPr spc="-19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280922"/>
            <a:ext cx="7835265" cy="4964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waterfall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6285" marR="185420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Plan-driven model. Separate and distinct phases of  specification 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Incremental development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Specification, development and validation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interleaved.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plan-driven 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agile.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Reuse-oriented software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assembled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components.  </a:t>
            </a:r>
            <a:r>
              <a:rPr sz="2400" dirty="0">
                <a:latin typeface="Arial"/>
                <a:cs typeface="Arial"/>
              </a:rPr>
              <a:t>May be </a:t>
            </a:r>
            <a:r>
              <a:rPr sz="2400" spc="-5" dirty="0">
                <a:latin typeface="Arial"/>
                <a:cs typeface="Arial"/>
              </a:rPr>
              <a:t>plan-driven 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agile.</a:t>
            </a:r>
            <a:endParaRPr sz="2400">
              <a:latin typeface="Arial"/>
              <a:cs typeface="Arial"/>
            </a:endParaRPr>
          </a:p>
          <a:p>
            <a:pPr marL="355600" marR="100330" indent="-342900">
              <a:lnSpc>
                <a:spcPts val="282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  <a:tab pos="5962650" algn="l"/>
                <a:tab pos="6740525" algn="l"/>
              </a:tabLst>
            </a:pPr>
            <a:r>
              <a:rPr sz="2400" dirty="0">
                <a:latin typeface="Arial"/>
                <a:cs typeface="Arial"/>
              </a:rPr>
              <a:t>In practice, most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developed	using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incorporates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	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  models.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7500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70" dirty="0"/>
              <a:t> </a:t>
            </a:r>
            <a:r>
              <a:rPr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2228" y="3289284"/>
          <a:ext cx="7774939" cy="757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/>
                <a:gridCol w="1985645"/>
                <a:gridCol w="1616075"/>
                <a:gridCol w="1080770"/>
                <a:gridCol w="641985"/>
                <a:gridCol w="686435"/>
                <a:gridCol w="1408429"/>
              </a:tblGrid>
              <a:tr h="404633">
                <a:tc>
                  <a:txBody>
                    <a:bodyPr/>
                    <a:lstStyle/>
                    <a:p>
                      <a:pPr marL="31750">
                        <a:lnSpc>
                          <a:spcPts val="3085"/>
                        </a:lnSpc>
                      </a:pPr>
                      <a:r>
                        <a:rPr sz="3000" dirty="0">
                          <a:solidFill>
                            <a:srgbClr val="677480"/>
                          </a:solidFill>
                          <a:latin typeface="kiloji"/>
                          <a:cs typeface="kiloji"/>
                        </a:rPr>
                        <a:t>▷</a:t>
                      </a:r>
                      <a:endParaRPr sz="3000">
                        <a:latin typeface="kiloji"/>
                        <a:cs typeface="kiloj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Component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Assembly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Model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iterative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</a:tr>
              <a:tr h="353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development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680"/>
                        </a:lnSpc>
                        <a:tabLst>
                          <a:tab pos="1332865" algn="l"/>
                        </a:tabLst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.	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works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Prot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type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1278" y="1747520"/>
            <a:ext cx="7736840" cy="34067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69265" marR="5080" indent="-45720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Instead of starting over with different codes </a:t>
            </a:r>
            <a:r>
              <a:rPr sz="2400" dirty="0">
                <a:latin typeface="Arial"/>
                <a:cs typeface="Arial"/>
              </a:rPr>
              <a:t>and  languages, </a:t>
            </a:r>
            <a:r>
              <a:rPr sz="2400" spc="-5" dirty="0">
                <a:latin typeface="Arial"/>
                <a:cs typeface="Arial"/>
              </a:rPr>
              <a:t>developers who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tap on </a:t>
            </a:r>
            <a:r>
              <a:rPr sz="2400" dirty="0">
                <a:latin typeface="Arial"/>
                <a:cs typeface="Arial"/>
              </a:rPr>
              <a:t>the  available </a:t>
            </a:r>
            <a:r>
              <a:rPr sz="2400" spc="-5" dirty="0">
                <a:latin typeface="Arial"/>
                <a:cs typeface="Arial"/>
              </a:rPr>
              <a:t>components and </a:t>
            </a:r>
            <a:r>
              <a:rPr sz="2400" dirty="0">
                <a:latin typeface="Arial"/>
                <a:cs typeface="Arial"/>
              </a:rPr>
              <a:t>put </a:t>
            </a:r>
            <a:r>
              <a:rPr sz="2400" spc="-5" dirty="0">
                <a:latin typeface="Arial"/>
                <a:cs typeface="Arial"/>
              </a:rPr>
              <a:t>them together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build  a program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marL="469265" marR="508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model</a:t>
            </a:r>
            <a:r>
              <a:rPr sz="2400" spc="-5" dirty="0">
                <a:latin typeface="Arial"/>
                <a:cs typeface="Arial"/>
              </a:rPr>
              <a:t>, constantly creating a prototype until a  software </a:t>
            </a:r>
            <a:r>
              <a:rPr sz="2400" dirty="0">
                <a:latin typeface="Arial"/>
                <a:cs typeface="Arial"/>
              </a:rPr>
              <a:t>that will cater the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businesses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consumers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realized.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71674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8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124200"/>
            <a:ext cx="16002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4150" marR="169545" indent="8890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Arial"/>
                <a:cs typeface="Arial"/>
              </a:rPr>
              <a:t>Identify  </a:t>
            </a:r>
            <a:r>
              <a:rPr sz="1800" spc="-15" dirty="0">
                <a:latin typeface="Arial"/>
                <a:cs typeface="Arial"/>
              </a:rPr>
              <a:t>candidate  </a:t>
            </a:r>
            <a:r>
              <a:rPr sz="1800" spc="-5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3124200"/>
            <a:ext cx="16002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7325" marR="171450" algn="ctr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latin typeface="Arial"/>
                <a:cs typeface="Arial"/>
              </a:rPr>
              <a:t>Look up 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pone</a:t>
            </a:r>
            <a:r>
              <a:rPr sz="1800" spc="-2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3276600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0" y="419100"/>
                </a:moveTo>
                <a:lnTo>
                  <a:pt x="838200" y="0"/>
                </a:lnTo>
                <a:lnTo>
                  <a:pt x="1676400" y="419100"/>
                </a:lnTo>
                <a:lnTo>
                  <a:pt x="838200" y="83820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5291" y="3534917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lab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0" y="4876800"/>
            <a:ext cx="1600200" cy="838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79070" marR="171450" indent="3683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/>
                <a:cs typeface="Arial"/>
              </a:rPr>
              <a:t>Build  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276600"/>
            <a:ext cx="16002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21640" marR="302260" indent="-1085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nstr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 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3657600"/>
            <a:ext cx="3048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4200" y="4343400"/>
            <a:ext cx="1143000" cy="958850"/>
          </a:xfrm>
          <a:custGeom>
            <a:avLst/>
            <a:gdLst/>
            <a:ahLst/>
            <a:cxnLst/>
            <a:rect l="l" t="t" r="r" b="b"/>
            <a:pathLst>
              <a:path w="1143000" h="958850">
                <a:moveTo>
                  <a:pt x="1143000" y="76200"/>
                </a:moveTo>
                <a:lnTo>
                  <a:pt x="1136650" y="63500"/>
                </a:lnTo>
                <a:lnTo>
                  <a:pt x="1104900" y="0"/>
                </a:lnTo>
                <a:lnTo>
                  <a:pt x="1066800" y="76200"/>
                </a:lnTo>
                <a:lnTo>
                  <a:pt x="1098550" y="76200"/>
                </a:lnTo>
                <a:lnTo>
                  <a:pt x="1098550" y="946150"/>
                </a:lnTo>
                <a:lnTo>
                  <a:pt x="0" y="946150"/>
                </a:lnTo>
                <a:lnTo>
                  <a:pt x="0" y="952500"/>
                </a:lnTo>
                <a:lnTo>
                  <a:pt x="0" y="958850"/>
                </a:lnTo>
                <a:lnTo>
                  <a:pt x="1111250" y="958850"/>
                </a:lnTo>
                <a:lnTo>
                  <a:pt x="1111250" y="952500"/>
                </a:lnTo>
                <a:lnTo>
                  <a:pt x="1101471" y="952500"/>
                </a:lnTo>
                <a:lnTo>
                  <a:pt x="1101471" y="952246"/>
                </a:lnTo>
                <a:lnTo>
                  <a:pt x="1111250" y="952246"/>
                </a:lnTo>
                <a:lnTo>
                  <a:pt x="1111250" y="76200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1000" y="32003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44450" y="0"/>
                </a:lnTo>
                <a:lnTo>
                  <a:pt x="44450" y="12700"/>
                </a:lnTo>
                <a:lnTo>
                  <a:pt x="31750" y="12700"/>
                </a:lnTo>
                <a:lnTo>
                  <a:pt x="31750" y="0"/>
                </a:lnTo>
                <a:lnTo>
                  <a:pt x="0" y="0"/>
                </a:lnTo>
                <a:lnTo>
                  <a:pt x="38100" y="76200"/>
                </a:lnTo>
                <a:lnTo>
                  <a:pt x="6985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62400" y="2286000"/>
            <a:ext cx="1371600" cy="3048000"/>
            <a:chOff x="3962400" y="2286000"/>
            <a:chExt cx="1371600" cy="3048000"/>
          </a:xfrm>
        </p:grpSpPr>
        <p:sp>
          <p:nvSpPr>
            <p:cNvPr id="13" name="object 13"/>
            <p:cNvSpPr/>
            <p:nvPr/>
          </p:nvSpPr>
          <p:spPr>
            <a:xfrm>
              <a:off x="3962400" y="3657600"/>
              <a:ext cx="2286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3103" y="2330450"/>
              <a:ext cx="12700" cy="946150"/>
            </a:xfrm>
            <a:custGeom>
              <a:avLst/>
              <a:gdLst/>
              <a:ahLst/>
              <a:cxnLst/>
              <a:rect l="l" t="t" r="r" b="b"/>
              <a:pathLst>
                <a:path w="12700" h="946150">
                  <a:moveTo>
                    <a:pt x="0" y="946150"/>
                  </a:moveTo>
                  <a:lnTo>
                    <a:pt x="12700" y="9461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946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3103" y="2286000"/>
              <a:ext cx="310896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3103" y="5257800"/>
              <a:ext cx="29819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3104" y="4114799"/>
              <a:ext cx="311150" cy="1187450"/>
            </a:xfrm>
            <a:custGeom>
              <a:avLst/>
              <a:gdLst/>
              <a:ahLst/>
              <a:cxnLst/>
              <a:rect l="l" t="t" r="r" b="b"/>
              <a:pathLst>
                <a:path w="311150" h="1187450">
                  <a:moveTo>
                    <a:pt x="234772" y="1174750"/>
                  </a:moveTo>
                  <a:lnTo>
                    <a:pt x="12700" y="11747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174750"/>
                  </a:lnTo>
                  <a:lnTo>
                    <a:pt x="6350" y="1174750"/>
                  </a:lnTo>
                  <a:lnTo>
                    <a:pt x="12700" y="1181100"/>
                  </a:lnTo>
                  <a:lnTo>
                    <a:pt x="234772" y="1181100"/>
                  </a:lnTo>
                  <a:lnTo>
                    <a:pt x="234772" y="1174750"/>
                  </a:lnTo>
                  <a:close/>
                </a:path>
                <a:path w="311150" h="1187450">
                  <a:moveTo>
                    <a:pt x="310896" y="1181100"/>
                  </a:moveTo>
                  <a:lnTo>
                    <a:pt x="298196" y="1174750"/>
                  </a:lnTo>
                  <a:lnTo>
                    <a:pt x="247396" y="1174750"/>
                  </a:lnTo>
                  <a:lnTo>
                    <a:pt x="247396" y="1187450"/>
                  </a:lnTo>
                  <a:lnTo>
                    <a:pt x="298196" y="1187450"/>
                  </a:lnTo>
                  <a:lnTo>
                    <a:pt x="310896" y="1181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69153" y="28822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27650" y="1900427"/>
          <a:ext cx="27051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1104900"/>
              </a:tblGrid>
              <a:tr h="419100">
                <a:tc rowSpan="2">
                  <a:txBody>
                    <a:bodyPr/>
                    <a:lstStyle/>
                    <a:p>
                      <a:pPr marL="179070" marR="171450" indent="266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Extract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69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9153" y="410235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9927"/>
            <a:ext cx="5642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Unified</a:t>
            </a:r>
            <a:r>
              <a:rPr spc="-15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82293"/>
            <a:ext cx="787590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20" dirty="0">
                <a:latin typeface="Carlito"/>
                <a:cs typeface="Carlito"/>
              </a:rPr>
              <a:t>process </a:t>
            </a:r>
            <a:r>
              <a:rPr sz="3200" spc="-5" dirty="0">
                <a:latin typeface="Carlito"/>
                <a:cs typeface="Carlito"/>
              </a:rPr>
              <a:t>divides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development </a:t>
            </a:r>
            <a:r>
              <a:rPr sz="3200" spc="-20" dirty="0">
                <a:latin typeface="Carlito"/>
                <a:cs typeface="Carlito"/>
              </a:rPr>
              <a:t>process  </a:t>
            </a:r>
            <a:r>
              <a:rPr sz="3200" spc="-40" dirty="0">
                <a:latin typeface="Carlito"/>
                <a:cs typeface="Carlito"/>
              </a:rPr>
              <a:t>into four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phases: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Inception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Conception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spc="-55" dirty="0">
                <a:latin typeface="Carlito"/>
                <a:cs typeface="Carlito"/>
              </a:rPr>
              <a:t>Transition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82293"/>
            <a:ext cx="5157470" cy="38760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433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UP </a:t>
            </a:r>
            <a:r>
              <a:rPr sz="3200" spc="-5" dirty="0">
                <a:latin typeface="Carlito"/>
                <a:cs typeface="Carlito"/>
              </a:rPr>
              <a:t>has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following </a:t>
            </a:r>
            <a:r>
              <a:rPr sz="3200" dirty="0">
                <a:latin typeface="Carlito"/>
                <a:cs typeface="Carlito"/>
              </a:rPr>
              <a:t>major  </a:t>
            </a:r>
            <a:r>
              <a:rPr sz="3200" spc="-25" dirty="0">
                <a:latin typeface="Carlito"/>
                <a:cs typeface="Carlito"/>
              </a:rPr>
              <a:t>characteristics: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use-case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driven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architecture-centric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risk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focused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45" dirty="0">
                <a:latin typeface="Carlito"/>
                <a:cs typeface="Carlito"/>
              </a:rPr>
              <a:t>iterative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incremental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8967" y="1391411"/>
            <a:ext cx="3409188" cy="3802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5376" y="339343"/>
            <a:ext cx="356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Unified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894" y="122301"/>
            <a:ext cx="64393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Unified </a:t>
            </a:r>
            <a:r>
              <a:rPr spc="-10" dirty="0"/>
              <a:t>Process</a:t>
            </a:r>
            <a:r>
              <a:rPr spc="-150" dirty="0"/>
              <a:t> </a:t>
            </a:r>
            <a:r>
              <a:rPr spc="-5" dirty="0"/>
              <a:t>(UP)</a:t>
            </a:r>
          </a:p>
        </p:txBody>
      </p:sp>
      <p:sp>
        <p:nvSpPr>
          <p:cNvPr id="4" name="object 4"/>
          <p:cNvSpPr/>
          <p:nvPr/>
        </p:nvSpPr>
        <p:spPr>
          <a:xfrm>
            <a:off x="1029461" y="10675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893" y="2089192"/>
            <a:ext cx="7060841" cy="361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57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528" y="11379"/>
            <a:ext cx="32379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UP</a:t>
            </a:r>
            <a:r>
              <a:rPr spc="-150" dirty="0"/>
              <a:t> </a:t>
            </a:r>
            <a:r>
              <a:rPr spc="5" dirty="0"/>
              <a:t>Phases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1144" y="1143000"/>
            <a:ext cx="8373109" cy="5130165"/>
            <a:chOff x="771144" y="1143000"/>
            <a:chExt cx="8373109" cy="5130165"/>
          </a:xfrm>
        </p:grpSpPr>
        <p:sp>
          <p:nvSpPr>
            <p:cNvPr id="5" name="object 5"/>
            <p:cNvSpPr/>
            <p:nvPr/>
          </p:nvSpPr>
          <p:spPr>
            <a:xfrm>
              <a:off x="795528" y="1167383"/>
              <a:ext cx="8348471" cy="5105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144" y="1143000"/>
              <a:ext cx="8373109" cy="5102225"/>
            </a:xfrm>
            <a:custGeom>
              <a:avLst/>
              <a:gdLst/>
              <a:ahLst/>
              <a:cxnLst/>
              <a:rect l="l" t="t" r="r" b="b"/>
              <a:pathLst>
                <a:path w="8373109" h="5102225">
                  <a:moveTo>
                    <a:pt x="8372602" y="0"/>
                  </a:moveTo>
                  <a:lnTo>
                    <a:pt x="0" y="0"/>
                  </a:lnTo>
                  <a:lnTo>
                    <a:pt x="0" y="5101844"/>
                  </a:lnTo>
                  <a:lnTo>
                    <a:pt x="8372602" y="5101844"/>
                  </a:lnTo>
                  <a:lnTo>
                    <a:pt x="8372602" y="0"/>
                  </a:lnTo>
                  <a:close/>
                </a:path>
              </a:pathLst>
            </a:custGeom>
            <a:solidFill>
              <a:srgbClr val="94E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7960" y="1460030"/>
              <a:ext cx="5641975" cy="4175760"/>
            </a:xfrm>
            <a:custGeom>
              <a:avLst/>
              <a:gdLst/>
              <a:ahLst/>
              <a:cxnLst/>
              <a:rect l="l" t="t" r="r" b="b"/>
              <a:pathLst>
                <a:path w="5641975" h="4175760">
                  <a:moveTo>
                    <a:pt x="5641594" y="0"/>
                  </a:moveTo>
                  <a:lnTo>
                    <a:pt x="0" y="0"/>
                  </a:lnTo>
                  <a:lnTo>
                    <a:pt x="0" y="4175633"/>
                  </a:lnTo>
                  <a:lnTo>
                    <a:pt x="5641594" y="4175633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60" y="1452314"/>
              <a:ext cx="5641975" cy="13970"/>
            </a:xfrm>
            <a:custGeom>
              <a:avLst/>
              <a:gdLst/>
              <a:ahLst/>
              <a:cxnLst/>
              <a:rect l="l" t="t" r="r" b="b"/>
              <a:pathLst>
                <a:path w="5641975" h="13969">
                  <a:moveTo>
                    <a:pt x="564159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5641594" y="13646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0570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0"/>
                  </a:moveTo>
                  <a:lnTo>
                    <a:pt x="0" y="417576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7960" y="5628132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39">
                  <a:moveTo>
                    <a:pt x="0" y="15239"/>
                  </a:moveTo>
                  <a:lnTo>
                    <a:pt x="5641594" y="15239"/>
                  </a:lnTo>
                  <a:lnTo>
                    <a:pt x="564159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8722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41757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7960" y="1466038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40">
                  <a:moveTo>
                    <a:pt x="564159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5641594" y="15162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0570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0"/>
                  </a:moveTo>
                  <a:lnTo>
                    <a:pt x="0" y="30619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7960" y="1780031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8722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7960" y="1473708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0" y="0"/>
                  </a:moveTo>
                  <a:lnTo>
                    <a:pt x="1129156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8005" y="3694938"/>
              <a:ext cx="0" cy="1927860"/>
            </a:xfrm>
            <a:custGeom>
              <a:avLst/>
              <a:gdLst/>
              <a:ahLst/>
              <a:cxnLst/>
              <a:rect l="l" t="t" r="r" b="b"/>
              <a:pathLst>
                <a:path h="1927860">
                  <a:moveTo>
                    <a:pt x="0" y="0"/>
                  </a:moveTo>
                  <a:lnTo>
                    <a:pt x="0" y="192752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7960" y="5622035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112915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8722" y="1474470"/>
              <a:ext cx="0" cy="4147820"/>
            </a:xfrm>
            <a:custGeom>
              <a:avLst/>
              <a:gdLst/>
              <a:ahLst/>
              <a:cxnLst/>
              <a:rect l="l" t="t" r="r" b="b"/>
              <a:pathLst>
                <a:path h="4147820">
                  <a:moveTo>
                    <a:pt x="0" y="414781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7244" y="1473708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22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9482" y="4351782"/>
              <a:ext cx="0" cy="1577340"/>
            </a:xfrm>
            <a:custGeom>
              <a:avLst/>
              <a:gdLst/>
              <a:ahLst/>
              <a:cxnLst/>
              <a:rect l="l" t="t" r="r" b="b"/>
              <a:pathLst>
                <a:path h="1577339">
                  <a:moveTo>
                    <a:pt x="0" y="0"/>
                  </a:moveTo>
                  <a:lnTo>
                    <a:pt x="0" y="157734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7244" y="5928359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1141221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8005" y="3694938"/>
              <a:ext cx="0" cy="2233930"/>
            </a:xfrm>
            <a:custGeom>
              <a:avLst/>
              <a:gdLst/>
              <a:ahLst/>
              <a:cxnLst/>
              <a:rect l="l" t="t" r="r" b="b"/>
              <a:pathLst>
                <a:path h="2233929">
                  <a:moveTo>
                    <a:pt x="0" y="0"/>
                  </a:moveTo>
                  <a:lnTo>
                    <a:pt x="0" y="22337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720" y="1473708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0" y="0"/>
                  </a:moveTo>
                  <a:lnTo>
                    <a:pt x="114096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0958" y="4906517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57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98720" y="5622035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114096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99482" y="4351782"/>
              <a:ext cx="0" cy="1270635"/>
            </a:xfrm>
            <a:custGeom>
              <a:avLst/>
              <a:gdLst/>
              <a:ahLst/>
              <a:cxnLst/>
              <a:rect l="l" t="t" r="r" b="b"/>
              <a:pathLst>
                <a:path h="1270635">
                  <a:moveTo>
                    <a:pt x="0" y="0"/>
                  </a:moveTo>
                  <a:lnTo>
                    <a:pt x="0" y="12704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0196" y="1473708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0" y="0"/>
                  </a:moveTo>
                  <a:lnTo>
                    <a:pt x="112763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68717" y="1474470"/>
              <a:ext cx="0" cy="4439285"/>
            </a:xfrm>
            <a:custGeom>
              <a:avLst/>
              <a:gdLst/>
              <a:ahLst/>
              <a:cxnLst/>
              <a:rect l="l" t="t" r="r" b="b"/>
              <a:pathLst>
                <a:path h="4439285">
                  <a:moveTo>
                    <a:pt x="0" y="0"/>
                  </a:moveTo>
                  <a:lnTo>
                    <a:pt x="0" y="3373501"/>
                  </a:lnTo>
                </a:path>
                <a:path h="4439285">
                  <a:moveTo>
                    <a:pt x="0" y="3432048"/>
                  </a:moveTo>
                  <a:lnTo>
                    <a:pt x="0" y="44392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0196" y="5913120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112763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0958" y="4906517"/>
              <a:ext cx="0" cy="1007744"/>
            </a:xfrm>
            <a:custGeom>
              <a:avLst/>
              <a:gdLst/>
              <a:ahLst/>
              <a:cxnLst/>
              <a:rect l="l" t="t" r="r" b="b"/>
              <a:pathLst>
                <a:path h="1007745">
                  <a:moveTo>
                    <a:pt x="0" y="0"/>
                  </a:moveTo>
                  <a:lnTo>
                    <a:pt x="0" y="100718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67989" y="1500378"/>
            <a:ext cx="5810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Inception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3177" y="1514983"/>
            <a:ext cx="7010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0" dirty="0">
                <a:latin typeface="Arial"/>
                <a:cs typeface="Arial"/>
              </a:rPr>
              <a:t>Elaboration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85028" y="1514983"/>
            <a:ext cx="8058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Arial"/>
                <a:cs typeface="Arial"/>
              </a:rPr>
              <a:t>Construction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3302" y="1514983"/>
            <a:ext cx="6248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Transition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2072" y="1514983"/>
            <a:ext cx="6953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45" dirty="0">
                <a:latin typeface="Arial"/>
                <a:cs typeface="Arial"/>
              </a:rPr>
              <a:t>P</a:t>
            </a:r>
            <a:r>
              <a:rPr sz="1150" spc="35" dirty="0">
                <a:latin typeface="Arial"/>
                <a:cs typeface="Arial"/>
              </a:rPr>
              <a:t>r</a:t>
            </a:r>
            <a:r>
              <a:rPr sz="1150" spc="-30" dirty="0">
                <a:latin typeface="Arial"/>
                <a:cs typeface="Arial"/>
              </a:rPr>
              <a:t>odu</a:t>
            </a:r>
            <a:r>
              <a:rPr sz="1150" spc="-60" dirty="0">
                <a:latin typeface="Arial"/>
                <a:cs typeface="Arial"/>
              </a:rPr>
              <a:t>c</a:t>
            </a:r>
            <a:r>
              <a:rPr sz="1150" spc="95" dirty="0">
                <a:latin typeface="Arial"/>
                <a:cs typeface="Arial"/>
              </a:rPr>
              <a:t>t</a:t>
            </a:r>
            <a:r>
              <a:rPr sz="1150" spc="-55" dirty="0">
                <a:latin typeface="Arial"/>
                <a:cs typeface="Arial"/>
              </a:rPr>
              <a:t>i</a:t>
            </a:r>
            <a:r>
              <a:rPr sz="1150" spc="-3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7985" y="1152905"/>
            <a:ext cx="8528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0" dirty="0">
                <a:latin typeface="Arial"/>
                <a:cs typeface="Arial"/>
              </a:rPr>
              <a:t>UP</a:t>
            </a:r>
            <a:r>
              <a:rPr sz="1350" b="1" spc="-270" dirty="0">
                <a:latin typeface="Arial"/>
                <a:cs typeface="Arial"/>
              </a:rPr>
              <a:t> </a:t>
            </a:r>
            <a:r>
              <a:rPr sz="1350" b="1" spc="-40" dirty="0">
                <a:latin typeface="Arial"/>
                <a:cs typeface="Arial"/>
              </a:rPr>
              <a:t>Phases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20339" y="2197480"/>
            <a:ext cx="5657215" cy="3723640"/>
            <a:chOff x="2720339" y="2197480"/>
            <a:chExt cx="5657215" cy="3723640"/>
          </a:xfrm>
        </p:grpSpPr>
        <p:sp>
          <p:nvSpPr>
            <p:cNvPr id="45" name="object 45"/>
            <p:cNvSpPr/>
            <p:nvPr/>
          </p:nvSpPr>
          <p:spPr>
            <a:xfrm>
              <a:off x="2874263" y="250691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2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6652" y="2502407"/>
              <a:ext cx="1885314" cy="9525"/>
            </a:xfrm>
            <a:custGeom>
              <a:avLst/>
              <a:gdLst/>
              <a:ahLst/>
              <a:cxnLst/>
              <a:rect l="l" t="t" r="r" b="b"/>
              <a:pathLst>
                <a:path w="1885314" h="9525">
                  <a:moveTo>
                    <a:pt x="0" y="0"/>
                  </a:moveTo>
                  <a:lnTo>
                    <a:pt x="0" y="9017"/>
                  </a:lnTo>
                </a:path>
                <a:path w="1885314" h="9525">
                  <a:moveTo>
                    <a:pt x="397548" y="4508"/>
                  </a:moveTo>
                  <a:lnTo>
                    <a:pt x="397979" y="4508"/>
                  </a:lnTo>
                </a:path>
                <a:path w="1885314" h="9525">
                  <a:moveTo>
                    <a:pt x="1194600" y="4508"/>
                  </a:moveTo>
                  <a:lnTo>
                    <a:pt x="1195031" y="4508"/>
                  </a:lnTo>
                </a:path>
                <a:path w="1885314" h="9525">
                  <a:moveTo>
                    <a:pt x="1592364" y="4508"/>
                  </a:moveTo>
                  <a:lnTo>
                    <a:pt x="1885276" y="45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4263" y="2510726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5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6652" y="2510027"/>
              <a:ext cx="398145" cy="1905"/>
            </a:xfrm>
            <a:custGeom>
              <a:avLst/>
              <a:gdLst/>
              <a:ahLst/>
              <a:cxnLst/>
              <a:rect l="l" t="t" r="r" b="b"/>
              <a:pathLst>
                <a:path w="398145" h="1905">
                  <a:moveTo>
                    <a:pt x="0" y="0"/>
                  </a:moveTo>
                  <a:lnTo>
                    <a:pt x="0" y="1397"/>
                  </a:lnTo>
                </a:path>
                <a:path w="398145" h="1905">
                  <a:moveTo>
                    <a:pt x="397548" y="698"/>
                  </a:moveTo>
                  <a:lnTo>
                    <a:pt x="397979" y="6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4161" y="2510713"/>
              <a:ext cx="1287780" cy="635"/>
            </a:xfrm>
            <a:custGeom>
              <a:avLst/>
              <a:gdLst/>
              <a:ahLst/>
              <a:cxnLst/>
              <a:rect l="l" t="t" r="r" b="b"/>
              <a:pathLst>
                <a:path w="1287779" h="635">
                  <a:moveTo>
                    <a:pt x="0" y="0"/>
                  </a:moveTo>
                  <a:lnTo>
                    <a:pt x="198234" y="0"/>
                  </a:lnTo>
                </a:path>
                <a:path w="1287779" h="635">
                  <a:moveTo>
                    <a:pt x="597090" y="0"/>
                  </a:moveTo>
                  <a:lnTo>
                    <a:pt x="597522" y="0"/>
                  </a:lnTo>
                </a:path>
                <a:path w="1287779" h="635">
                  <a:moveTo>
                    <a:pt x="994854" y="0"/>
                  </a:moveTo>
                  <a:lnTo>
                    <a:pt x="1287767" y="0"/>
                  </a:lnTo>
                </a:path>
                <a:path w="1287779" h="635">
                  <a:moveTo>
                    <a:pt x="0" y="215"/>
                  </a:moveTo>
                  <a:lnTo>
                    <a:pt x="198234" y="215"/>
                  </a:lnTo>
                </a:path>
                <a:path w="1287779" h="635">
                  <a:moveTo>
                    <a:pt x="597090" y="215"/>
                  </a:moveTo>
                  <a:lnTo>
                    <a:pt x="597522" y="215"/>
                  </a:lnTo>
                </a:path>
                <a:path w="1287779" h="635">
                  <a:moveTo>
                    <a:pt x="994854" y="215"/>
                  </a:moveTo>
                  <a:lnTo>
                    <a:pt x="128776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4263" y="2515234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6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263" y="3066288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90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60547" y="3690302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1062227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19974" y="3690086"/>
              <a:ext cx="3319779" cy="635"/>
            </a:xfrm>
            <a:custGeom>
              <a:avLst/>
              <a:gdLst/>
              <a:ahLst/>
              <a:cxnLst/>
              <a:rect l="l" t="t" r="r" b="b"/>
              <a:pathLst>
                <a:path w="3319779" h="635">
                  <a:moveTo>
                    <a:pt x="0" y="0"/>
                  </a:moveTo>
                  <a:lnTo>
                    <a:pt x="0" y="431"/>
                  </a:lnTo>
                </a:path>
                <a:path w="3319779" h="635">
                  <a:moveTo>
                    <a:pt x="796829" y="215"/>
                  </a:moveTo>
                  <a:lnTo>
                    <a:pt x="797261" y="215"/>
                  </a:lnTo>
                </a:path>
                <a:path w="3319779" h="635">
                  <a:moveTo>
                    <a:pt x="1194606" y="215"/>
                  </a:moveTo>
                  <a:lnTo>
                    <a:pt x="1195025" y="215"/>
                  </a:lnTo>
                </a:path>
                <a:path w="3319779" h="635">
                  <a:moveTo>
                    <a:pt x="1792319" y="215"/>
                  </a:moveTo>
                  <a:lnTo>
                    <a:pt x="331922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60547" y="3697922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65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55363" y="4901882"/>
              <a:ext cx="955675" cy="0"/>
            </a:xfrm>
            <a:custGeom>
              <a:avLst/>
              <a:gdLst/>
              <a:ahLst/>
              <a:cxnLst/>
              <a:rect l="l" t="t" r="r" b="b"/>
              <a:pathLst>
                <a:path w="955675">
                  <a:moveTo>
                    <a:pt x="0" y="0"/>
                  </a:moveTo>
                  <a:lnTo>
                    <a:pt x="955548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07748" y="4901666"/>
              <a:ext cx="1991995" cy="635"/>
            </a:xfrm>
            <a:custGeom>
              <a:avLst/>
              <a:gdLst/>
              <a:ahLst/>
              <a:cxnLst/>
              <a:rect l="l" t="t" r="r" b="b"/>
              <a:pathLst>
                <a:path w="1991995" h="635">
                  <a:moveTo>
                    <a:pt x="0" y="0"/>
                  </a:moveTo>
                  <a:lnTo>
                    <a:pt x="0" y="431"/>
                  </a:lnTo>
                </a:path>
                <a:path w="1991995" h="635">
                  <a:moveTo>
                    <a:pt x="796836" y="215"/>
                  </a:moveTo>
                  <a:lnTo>
                    <a:pt x="797267" y="215"/>
                  </a:lnTo>
                </a:path>
                <a:path w="1991995" h="635">
                  <a:moveTo>
                    <a:pt x="1194600" y="215"/>
                  </a:moveTo>
                  <a:lnTo>
                    <a:pt x="1195031" y="215"/>
                  </a:lnTo>
                </a:path>
                <a:path w="1991995" h="635">
                  <a:moveTo>
                    <a:pt x="1593888" y="215"/>
                  </a:moveTo>
                  <a:lnTo>
                    <a:pt x="1991575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55363" y="4906263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0" y="0"/>
                  </a:moveTo>
                  <a:lnTo>
                    <a:pt x="11551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04800" y="4905755"/>
              <a:ext cx="1195070" cy="1270"/>
            </a:xfrm>
            <a:custGeom>
              <a:avLst/>
              <a:gdLst/>
              <a:ahLst/>
              <a:cxnLst/>
              <a:rect l="l" t="t" r="r" b="b"/>
              <a:pathLst>
                <a:path w="1195070" h="1270">
                  <a:moveTo>
                    <a:pt x="0" y="0"/>
                  </a:moveTo>
                  <a:lnTo>
                    <a:pt x="0" y="889"/>
                  </a:lnTo>
                </a:path>
                <a:path w="1195070" h="1270">
                  <a:moveTo>
                    <a:pt x="199745" y="444"/>
                  </a:moveTo>
                  <a:lnTo>
                    <a:pt x="1194523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09768" y="4906454"/>
              <a:ext cx="2390140" cy="0"/>
            </a:xfrm>
            <a:custGeom>
              <a:avLst/>
              <a:gdLst/>
              <a:ahLst/>
              <a:cxnLst/>
              <a:rect l="l" t="t" r="r" b="b"/>
              <a:pathLst>
                <a:path w="2390140">
                  <a:moveTo>
                    <a:pt x="0" y="0"/>
                  </a:moveTo>
                  <a:lnTo>
                    <a:pt x="995603" y="0"/>
                  </a:lnTo>
                </a:path>
                <a:path w="2390140">
                  <a:moveTo>
                    <a:pt x="1194816" y="0"/>
                  </a:moveTo>
                  <a:lnTo>
                    <a:pt x="1195247" y="0"/>
                  </a:lnTo>
                </a:path>
                <a:path w="2390140">
                  <a:moveTo>
                    <a:pt x="1394777" y="0"/>
                  </a:moveTo>
                  <a:lnTo>
                    <a:pt x="23895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09768" y="4906740"/>
              <a:ext cx="2390140" cy="635"/>
            </a:xfrm>
            <a:custGeom>
              <a:avLst/>
              <a:gdLst/>
              <a:ahLst/>
              <a:cxnLst/>
              <a:rect l="l" t="t" r="r" b="b"/>
              <a:pathLst>
                <a:path w="2390140" h="635">
                  <a:moveTo>
                    <a:pt x="0" y="0"/>
                  </a:moveTo>
                  <a:lnTo>
                    <a:pt x="1195247" y="0"/>
                  </a:lnTo>
                </a:path>
                <a:path w="2390140" h="635">
                  <a:moveTo>
                    <a:pt x="1394777" y="0"/>
                  </a:moveTo>
                  <a:lnTo>
                    <a:pt x="2389555" y="0"/>
                  </a:lnTo>
                </a:path>
                <a:path w="2390140" h="635">
                  <a:moveTo>
                    <a:pt x="0" y="190"/>
                  </a:moveTo>
                  <a:lnTo>
                    <a:pt x="2389555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5363" y="491001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69079" y="436626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01695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19" h="73025">
                  <a:moveTo>
                    <a:pt x="197700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7700" y="7297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01695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197713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7713" y="15162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96767" y="243839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01695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02457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9815" y="2394211"/>
              <a:ext cx="200025" cy="117475"/>
            </a:xfrm>
            <a:custGeom>
              <a:avLst/>
              <a:gdLst/>
              <a:ahLst/>
              <a:cxnLst/>
              <a:rect l="l" t="t" r="r" b="b"/>
              <a:pathLst>
                <a:path w="200025" h="117475">
                  <a:moveTo>
                    <a:pt x="199529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529" y="11721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99815" y="238653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96411" y="2394203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9981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00577" y="239496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99459" y="2349969"/>
              <a:ext cx="199390" cy="161925"/>
            </a:xfrm>
            <a:custGeom>
              <a:avLst/>
              <a:gdLst/>
              <a:ahLst/>
              <a:cxnLst/>
              <a:rect l="l" t="t" r="r" b="b"/>
              <a:pathLst>
                <a:path w="199389" h="161925">
                  <a:moveTo>
                    <a:pt x="199212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212" y="1614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99459" y="234233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94531" y="2350007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99459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0221" y="2350769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97579" y="2292134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97579" y="2284426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94175" y="229209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97579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98341" y="2292857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97223" y="2247899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212" y="26352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97223" y="224023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93819" y="224789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97223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97986" y="2248661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6867" y="2203665"/>
              <a:ext cx="200025" cy="307975"/>
            </a:xfrm>
            <a:custGeom>
              <a:avLst/>
              <a:gdLst/>
              <a:ahLst/>
              <a:cxnLst/>
              <a:rect l="l" t="t" r="r" b="b"/>
              <a:pathLst>
                <a:path w="200025" h="307975">
                  <a:moveTo>
                    <a:pt x="199529" y="0"/>
                  </a:moveTo>
                  <a:lnTo>
                    <a:pt x="0" y="0"/>
                  </a:lnTo>
                  <a:lnTo>
                    <a:pt x="0" y="307759"/>
                  </a:lnTo>
                  <a:lnTo>
                    <a:pt x="199529" y="30775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96867" y="219755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95750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72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6867" y="251002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7629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72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94987" y="2234158"/>
              <a:ext cx="199390" cy="277495"/>
            </a:xfrm>
            <a:custGeom>
              <a:avLst/>
              <a:gdLst/>
              <a:ahLst/>
              <a:cxnLst/>
              <a:rect l="l" t="t" r="r" b="b"/>
              <a:pathLst>
                <a:path w="199389" h="277494">
                  <a:moveTo>
                    <a:pt x="199212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212" y="27713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94987" y="222650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95393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94987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95750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94631" y="2263152"/>
              <a:ext cx="200025" cy="248920"/>
            </a:xfrm>
            <a:custGeom>
              <a:avLst/>
              <a:gdLst/>
              <a:ahLst/>
              <a:cxnLst/>
              <a:rect l="l" t="t" r="r" b="b"/>
              <a:pathLst>
                <a:path w="200025" h="248919">
                  <a:moveTo>
                    <a:pt x="199529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529" y="2483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94631" y="225546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95038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94631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95393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77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94275" y="2321001"/>
              <a:ext cx="199390" cy="190500"/>
            </a:xfrm>
            <a:custGeom>
              <a:avLst/>
              <a:gdLst/>
              <a:ahLst/>
              <a:cxnLst/>
              <a:rect l="l" t="t" r="r" b="b"/>
              <a:pathLst>
                <a:path w="199389" h="190500">
                  <a:moveTo>
                    <a:pt x="199212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212" y="18991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94275" y="231338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93157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4275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95038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5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92395" y="2378951"/>
              <a:ext cx="200025" cy="132715"/>
            </a:xfrm>
            <a:custGeom>
              <a:avLst/>
              <a:gdLst/>
              <a:ahLst/>
              <a:cxnLst/>
              <a:rect l="l" t="t" r="r" b="b"/>
              <a:pathLst>
                <a:path w="200025" h="132714">
                  <a:moveTo>
                    <a:pt x="199529" y="0"/>
                  </a:moveTo>
                  <a:lnTo>
                    <a:pt x="0" y="0"/>
                  </a:lnTo>
                  <a:lnTo>
                    <a:pt x="0" y="132346"/>
                  </a:lnTo>
                  <a:lnTo>
                    <a:pt x="199529" y="132346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92395" y="237281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3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631" y="13646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92801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3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9239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643" y="15240"/>
                  </a:lnTo>
                  <a:lnTo>
                    <a:pt x="19964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93157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33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92039" y="2407950"/>
              <a:ext cx="199390" cy="104139"/>
            </a:xfrm>
            <a:custGeom>
              <a:avLst/>
              <a:gdLst/>
              <a:ahLst/>
              <a:cxnLst/>
              <a:rect l="l" t="t" r="r" b="b"/>
              <a:pathLst>
                <a:path w="199389" h="104139">
                  <a:moveTo>
                    <a:pt x="199212" y="0"/>
                  </a:moveTo>
                  <a:lnTo>
                    <a:pt x="0" y="0"/>
                  </a:lnTo>
                  <a:lnTo>
                    <a:pt x="0" y="103601"/>
                  </a:lnTo>
                  <a:lnTo>
                    <a:pt x="199212" y="1036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892039" y="240176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097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097" y="13646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92445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1036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92039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136" y="15240"/>
                  </a:lnTo>
                  <a:lnTo>
                    <a:pt x="19913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92801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36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091683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91683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07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8107" y="15162"/>
                  </a:lnTo>
                  <a:lnTo>
                    <a:pt x="198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90566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683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8119" y="15240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2445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89804" y="2452057"/>
              <a:ext cx="199390" cy="59690"/>
            </a:xfrm>
            <a:custGeom>
              <a:avLst/>
              <a:gdLst/>
              <a:ahLst/>
              <a:cxnLst/>
              <a:rect l="l" t="t" r="r" b="b"/>
              <a:pathLst>
                <a:path w="199389" h="59689">
                  <a:moveTo>
                    <a:pt x="199212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212" y="593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89804" y="2444446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90210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89804" y="250387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90566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45763" y="3066288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7167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7167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68267" y="2977895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7167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7243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671315" y="2948970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89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671315" y="294127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66387" y="2948939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671315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672077" y="294970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69436" y="2904743"/>
              <a:ext cx="200025" cy="146685"/>
            </a:xfrm>
            <a:custGeom>
              <a:avLst/>
              <a:gdLst/>
              <a:ahLst/>
              <a:cxnLst/>
              <a:rect l="l" t="t" r="r" b="b"/>
              <a:pathLst>
                <a:path w="200025" h="146685">
                  <a:moveTo>
                    <a:pt x="199529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529" y="14630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69436" y="289859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66031" y="290474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69436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70197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69079" y="2846895"/>
              <a:ext cx="199390" cy="204470"/>
            </a:xfrm>
            <a:custGeom>
              <a:avLst/>
              <a:gdLst/>
              <a:ahLst/>
              <a:cxnLst/>
              <a:rect l="l" t="t" r="r" b="b"/>
              <a:pathLst>
                <a:path w="199389" h="204469">
                  <a:moveTo>
                    <a:pt x="199212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212" y="20415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069079" y="283916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265675" y="2846831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069079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069841" y="2847593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268723" y="2788919"/>
              <a:ext cx="200025" cy="262255"/>
            </a:xfrm>
            <a:custGeom>
              <a:avLst/>
              <a:gdLst/>
              <a:ahLst/>
              <a:cxnLst/>
              <a:rect l="l" t="t" r="r" b="b"/>
              <a:pathLst>
                <a:path w="200025" h="262255">
                  <a:moveTo>
                    <a:pt x="199529" y="0"/>
                  </a:moveTo>
                  <a:lnTo>
                    <a:pt x="0" y="0"/>
                  </a:lnTo>
                  <a:lnTo>
                    <a:pt x="0" y="262000"/>
                  </a:lnTo>
                  <a:lnTo>
                    <a:pt x="199529" y="26200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268723" y="27812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63795" y="278891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0"/>
                  </a:moveTo>
                  <a:lnTo>
                    <a:pt x="0" y="2620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268723" y="305104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269486" y="2789681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2620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66844" y="2758427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89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66844" y="275228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667250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466844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467605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666488" y="2831630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666488" y="282543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66894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666488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667250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866132" y="2904743"/>
              <a:ext cx="199390" cy="146685"/>
            </a:xfrm>
            <a:custGeom>
              <a:avLst/>
              <a:gdLst/>
              <a:ahLst/>
              <a:cxnLst/>
              <a:rect l="l" t="t" r="r" b="b"/>
              <a:pathLst>
                <a:path w="199389" h="146685">
                  <a:moveTo>
                    <a:pt x="199212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212" y="1463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866132" y="2898590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65013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66132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866894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6425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6425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264657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06425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6501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263895" y="3022047"/>
              <a:ext cx="199390" cy="29209"/>
            </a:xfrm>
            <a:custGeom>
              <a:avLst/>
              <a:gdLst/>
              <a:ahLst/>
              <a:cxnLst/>
              <a:rect l="l" t="t" r="r" b="b"/>
              <a:pathLst>
                <a:path w="199389" h="29210">
                  <a:moveTo>
                    <a:pt x="199212" y="0"/>
                  </a:moveTo>
                  <a:lnTo>
                    <a:pt x="0" y="0"/>
                  </a:lnTo>
                  <a:lnTo>
                    <a:pt x="0" y="28746"/>
                  </a:lnTo>
                  <a:lnTo>
                    <a:pt x="199212" y="28746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263895" y="301442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64301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87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263895" y="304337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264657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287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697223" y="3690302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1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74" y="3690086"/>
              <a:ext cx="2084705" cy="635"/>
            </a:xfrm>
            <a:custGeom>
              <a:avLst/>
              <a:gdLst/>
              <a:ahLst/>
              <a:cxnLst/>
              <a:rect l="l" t="t" r="r" b="b"/>
              <a:pathLst>
                <a:path w="2084704" h="635">
                  <a:moveTo>
                    <a:pt x="0" y="0"/>
                  </a:moveTo>
                  <a:lnTo>
                    <a:pt x="0" y="431"/>
                  </a:lnTo>
                </a:path>
                <a:path w="2084704" h="635">
                  <a:moveTo>
                    <a:pt x="796829" y="215"/>
                  </a:moveTo>
                  <a:lnTo>
                    <a:pt x="797261" y="215"/>
                  </a:lnTo>
                </a:path>
                <a:path w="2084704" h="635">
                  <a:moveTo>
                    <a:pt x="1194606" y="215"/>
                  </a:moveTo>
                  <a:lnTo>
                    <a:pt x="1195025" y="215"/>
                  </a:lnTo>
                </a:path>
                <a:path w="2084704" h="635">
                  <a:moveTo>
                    <a:pt x="1792319" y="215"/>
                  </a:moveTo>
                  <a:lnTo>
                    <a:pt x="2084406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97223" y="3697922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6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24655" y="3621069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24655" y="361335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967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967" y="15165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19727" y="3621023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24655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993" y="15240"/>
                  </a:lnTo>
                  <a:lnTo>
                    <a:pt x="1979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25417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22775" y="3576835"/>
              <a:ext cx="199390" cy="117475"/>
            </a:xfrm>
            <a:custGeom>
              <a:avLst/>
              <a:gdLst/>
              <a:ahLst/>
              <a:cxnLst/>
              <a:rect l="l" t="t" r="r" b="b"/>
              <a:pathLst>
                <a:path w="199389" h="117475">
                  <a:moveTo>
                    <a:pt x="199212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212" y="11721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22775" y="35691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119372" y="357682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22775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923537" y="3577589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22419" y="3532593"/>
              <a:ext cx="200025" cy="161925"/>
            </a:xfrm>
            <a:custGeom>
              <a:avLst/>
              <a:gdLst/>
              <a:ahLst/>
              <a:cxnLst/>
              <a:rect l="l" t="t" r="r" b="b"/>
              <a:pathLst>
                <a:path w="200025" h="161925">
                  <a:moveTo>
                    <a:pt x="199529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529" y="16145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22419" y="352647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317491" y="3532631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122419" y="369417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123181" y="3533394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22063" y="3474758"/>
              <a:ext cx="198120" cy="219710"/>
            </a:xfrm>
            <a:custGeom>
              <a:avLst/>
              <a:gdLst/>
              <a:ahLst/>
              <a:cxnLst/>
              <a:rect l="l" t="t" r="r" b="b"/>
              <a:pathLst>
                <a:path w="198120" h="219710">
                  <a:moveTo>
                    <a:pt x="197700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7700" y="219290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22063" y="346704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17135" y="347471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22063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8" y="15240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322825" y="3475481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0183" y="3430523"/>
              <a:ext cx="200025" cy="263525"/>
            </a:xfrm>
            <a:custGeom>
              <a:avLst/>
              <a:gdLst/>
              <a:ahLst/>
              <a:cxnLst/>
              <a:rect l="l" t="t" r="r" b="b"/>
              <a:pathLst>
                <a:path w="200025" h="263525">
                  <a:moveTo>
                    <a:pt x="199529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529" y="26352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0183" y="342436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716779" y="343052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0183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0945" y="343128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719827" y="3387813"/>
              <a:ext cx="199390" cy="306705"/>
            </a:xfrm>
            <a:custGeom>
              <a:avLst/>
              <a:gdLst/>
              <a:ahLst/>
              <a:cxnLst/>
              <a:rect l="l" t="t" r="r" b="b"/>
              <a:pathLst>
                <a:path w="199389" h="306704">
                  <a:moveTo>
                    <a:pt x="199212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212" y="30623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9827" y="338017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918710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60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19827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720589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606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917947" y="3416782"/>
              <a:ext cx="200025" cy="277495"/>
            </a:xfrm>
            <a:custGeom>
              <a:avLst/>
              <a:gdLst/>
              <a:ahLst/>
              <a:cxnLst/>
              <a:rect l="l" t="t" r="r" b="b"/>
              <a:pathLst>
                <a:path w="200025" h="277495">
                  <a:moveTo>
                    <a:pt x="199529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529" y="27713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917947" y="3409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118354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17947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918710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17591" y="3445776"/>
              <a:ext cx="199390" cy="248920"/>
            </a:xfrm>
            <a:custGeom>
              <a:avLst/>
              <a:gdLst/>
              <a:ahLst/>
              <a:cxnLst/>
              <a:rect l="l" t="t" r="r" b="b"/>
              <a:pathLst>
                <a:path w="199389" h="248920">
                  <a:moveTo>
                    <a:pt x="199212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212" y="24839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17591" y="34380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17997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117591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118354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7235" y="3503726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90195"/>
                  </a:lnTo>
                  <a:lnTo>
                    <a:pt x="199529" y="19019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17235" y="349752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517641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4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317235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317997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24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516879" y="3563099"/>
              <a:ext cx="198120" cy="131445"/>
            </a:xfrm>
            <a:custGeom>
              <a:avLst/>
              <a:gdLst/>
              <a:ahLst/>
              <a:cxnLst/>
              <a:rect l="l" t="t" r="r" b="b"/>
              <a:pathLst>
                <a:path w="198120" h="131445">
                  <a:moveTo>
                    <a:pt x="197700" y="0"/>
                  </a:moveTo>
                  <a:lnTo>
                    <a:pt x="0" y="0"/>
                  </a:lnTo>
                  <a:lnTo>
                    <a:pt x="0" y="130822"/>
                  </a:lnTo>
                  <a:lnTo>
                    <a:pt x="197700" y="130822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516879" y="3555432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71576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68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516879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51764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68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715000" y="3592098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715000" y="358438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915405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715000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715761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914644" y="362106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914644" y="361335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11352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914644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91540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112763" y="3634681"/>
              <a:ext cx="200025" cy="59690"/>
            </a:xfrm>
            <a:custGeom>
              <a:avLst/>
              <a:gdLst/>
              <a:ahLst/>
              <a:cxnLst/>
              <a:rect l="l" t="t" r="r" b="b"/>
              <a:pathLst>
                <a:path w="200025" h="59689">
                  <a:moveTo>
                    <a:pt x="199529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529" y="5936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112763" y="3628584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313169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112763" y="368650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113525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94631" y="436626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322063" y="4277812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7700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7700" y="726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322063" y="427019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094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22063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2282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33900" y="4248942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33900" y="424123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728972" y="424891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3900" y="435102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64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34661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733544" y="4204716"/>
              <a:ext cx="198120" cy="146685"/>
            </a:xfrm>
            <a:custGeom>
              <a:avLst/>
              <a:gdLst/>
              <a:ahLst/>
              <a:cxnLst/>
              <a:rect l="l" t="t" r="r" b="b"/>
              <a:pathLst>
                <a:path w="198120" h="146685">
                  <a:moveTo>
                    <a:pt x="197700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97700" y="146304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733544" y="4198560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28616" y="4204716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33544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34305" y="4205477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931663" y="4146867"/>
              <a:ext cx="200025" cy="204470"/>
            </a:xfrm>
            <a:custGeom>
              <a:avLst/>
              <a:gdLst/>
              <a:ahLst/>
              <a:cxnLst/>
              <a:rect l="l" t="t" r="r" b="b"/>
              <a:pathLst>
                <a:path w="200025" h="204470">
                  <a:moveTo>
                    <a:pt x="199529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529" y="204152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931663" y="41391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128260" y="4146804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2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3166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2425" y="4147566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131307" y="4087393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245"/>
                  </a:lnTo>
                  <a:lnTo>
                    <a:pt x="199212" y="26324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131307" y="408121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326379" y="4087367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131307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32069" y="408812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329427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29427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526023" y="405841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329427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330189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529072" y="4044683"/>
              <a:ext cx="199390" cy="306070"/>
            </a:xfrm>
            <a:custGeom>
              <a:avLst/>
              <a:gdLst/>
              <a:ahLst/>
              <a:cxnLst/>
              <a:rect l="l" t="t" r="r" b="b"/>
              <a:pathLst>
                <a:path w="199389" h="306070">
                  <a:moveTo>
                    <a:pt x="199212" y="0"/>
                  </a:moveTo>
                  <a:lnTo>
                    <a:pt x="0" y="0"/>
                  </a:lnTo>
                  <a:lnTo>
                    <a:pt x="0" y="305955"/>
                  </a:lnTo>
                  <a:lnTo>
                    <a:pt x="199212" y="3059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529072" y="40370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729477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594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529072" y="434340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29833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94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728716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728716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929122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728716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729477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928360" y="4102620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7700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7700" y="2483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928360" y="409493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12724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928360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92912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126480" y="4219968"/>
              <a:ext cx="200025" cy="130810"/>
            </a:xfrm>
            <a:custGeom>
              <a:avLst/>
              <a:gdLst/>
              <a:ahLst/>
              <a:cxnLst/>
              <a:rect l="l" t="t" r="r" b="b"/>
              <a:pathLst>
                <a:path w="200025" h="130810">
                  <a:moveTo>
                    <a:pt x="199529" y="0"/>
                  </a:moveTo>
                  <a:lnTo>
                    <a:pt x="0" y="0"/>
                  </a:lnTo>
                  <a:lnTo>
                    <a:pt x="0" y="130543"/>
                  </a:lnTo>
                  <a:lnTo>
                    <a:pt x="199529" y="13054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126480" y="42122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326886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55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126480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127242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55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326124" y="4248942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90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326124" y="424123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525005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326124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326886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524243" y="4277812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9529" y="726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524243" y="4270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724649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52424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52500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723887" y="4306782"/>
              <a:ext cx="199390" cy="43815"/>
            </a:xfrm>
            <a:custGeom>
              <a:avLst/>
              <a:gdLst/>
              <a:ahLst/>
              <a:cxnLst/>
              <a:rect l="l" t="t" r="r" b="b"/>
              <a:pathLst>
                <a:path w="199390" h="43814">
                  <a:moveTo>
                    <a:pt x="199212" y="0"/>
                  </a:moveTo>
                  <a:lnTo>
                    <a:pt x="0" y="0"/>
                  </a:lnTo>
                  <a:lnTo>
                    <a:pt x="0" y="43602"/>
                  </a:lnTo>
                  <a:lnTo>
                    <a:pt x="199212" y="4360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723887" y="430066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924293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06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723887" y="434334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724649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06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773167" y="490188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74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807748" y="4901666"/>
              <a:ext cx="1873250" cy="635"/>
            </a:xfrm>
            <a:custGeom>
              <a:avLst/>
              <a:gdLst/>
              <a:ahLst/>
              <a:cxnLst/>
              <a:rect l="l" t="t" r="r" b="b"/>
              <a:pathLst>
                <a:path w="1873250" h="635">
                  <a:moveTo>
                    <a:pt x="0" y="0"/>
                  </a:moveTo>
                  <a:lnTo>
                    <a:pt x="0" y="431"/>
                  </a:lnTo>
                </a:path>
                <a:path w="1873250" h="635">
                  <a:moveTo>
                    <a:pt x="796836" y="215"/>
                  </a:moveTo>
                  <a:lnTo>
                    <a:pt x="797267" y="215"/>
                  </a:lnTo>
                </a:path>
                <a:path w="1873250" h="635">
                  <a:moveTo>
                    <a:pt x="1194600" y="215"/>
                  </a:moveTo>
                  <a:lnTo>
                    <a:pt x="1195031" y="215"/>
                  </a:lnTo>
                </a:path>
                <a:path w="1873250" h="635">
                  <a:moveTo>
                    <a:pt x="1593888" y="215"/>
                  </a:moveTo>
                  <a:lnTo>
                    <a:pt x="1872830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773167" y="4906263"/>
              <a:ext cx="437515" cy="0"/>
            </a:xfrm>
            <a:custGeom>
              <a:avLst/>
              <a:gdLst/>
              <a:ahLst/>
              <a:cxnLst/>
              <a:rect l="l" t="t" r="r" b="b"/>
              <a:pathLst>
                <a:path w="437514">
                  <a:moveTo>
                    <a:pt x="0" y="0"/>
                  </a:moveTo>
                  <a:lnTo>
                    <a:pt x="4373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604800" y="4905755"/>
              <a:ext cx="1076325" cy="1270"/>
            </a:xfrm>
            <a:custGeom>
              <a:avLst/>
              <a:gdLst/>
              <a:ahLst/>
              <a:cxnLst/>
              <a:rect l="l" t="t" r="r" b="b"/>
              <a:pathLst>
                <a:path w="1076325" h="1270">
                  <a:moveTo>
                    <a:pt x="0" y="0"/>
                  </a:moveTo>
                  <a:lnTo>
                    <a:pt x="0" y="889"/>
                  </a:lnTo>
                </a:path>
                <a:path w="1076325" h="1270">
                  <a:moveTo>
                    <a:pt x="199745" y="444"/>
                  </a:moveTo>
                  <a:lnTo>
                    <a:pt x="1075778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409768" y="4906454"/>
              <a:ext cx="2271395" cy="0"/>
            </a:xfrm>
            <a:custGeom>
              <a:avLst/>
              <a:gdLst/>
              <a:ahLst/>
              <a:cxnLst/>
              <a:rect l="l" t="t" r="r" b="b"/>
              <a:pathLst>
                <a:path w="2271395">
                  <a:moveTo>
                    <a:pt x="0" y="0"/>
                  </a:moveTo>
                  <a:lnTo>
                    <a:pt x="995603" y="0"/>
                  </a:lnTo>
                </a:path>
                <a:path w="2271395">
                  <a:moveTo>
                    <a:pt x="1194816" y="0"/>
                  </a:moveTo>
                  <a:lnTo>
                    <a:pt x="1195247" y="0"/>
                  </a:lnTo>
                </a:path>
                <a:path w="2271395">
                  <a:moveTo>
                    <a:pt x="1394777" y="0"/>
                  </a:moveTo>
                  <a:lnTo>
                    <a:pt x="2270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409768" y="4906740"/>
              <a:ext cx="2271395" cy="635"/>
            </a:xfrm>
            <a:custGeom>
              <a:avLst/>
              <a:gdLst/>
              <a:ahLst/>
              <a:cxnLst/>
              <a:rect l="l" t="t" r="r" b="b"/>
              <a:pathLst>
                <a:path w="2271395" h="635">
                  <a:moveTo>
                    <a:pt x="0" y="0"/>
                  </a:moveTo>
                  <a:lnTo>
                    <a:pt x="1195247" y="0"/>
                  </a:lnTo>
                </a:path>
                <a:path w="2271395" h="635">
                  <a:moveTo>
                    <a:pt x="1394777" y="0"/>
                  </a:moveTo>
                  <a:lnTo>
                    <a:pt x="2270810" y="0"/>
                  </a:lnTo>
                </a:path>
                <a:path w="2271395" h="635">
                  <a:moveTo>
                    <a:pt x="0" y="190"/>
                  </a:moveTo>
                  <a:lnTo>
                    <a:pt x="2270810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773167" y="491001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799075" y="483264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799075" y="482644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999482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79907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799838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302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010911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10911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207507" y="481888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010911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011673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210555" y="4774704"/>
              <a:ext cx="199390" cy="132080"/>
            </a:xfrm>
            <a:custGeom>
              <a:avLst/>
              <a:gdLst/>
              <a:ahLst/>
              <a:cxnLst/>
              <a:rect l="l" t="t" r="r" b="b"/>
              <a:pathLst>
                <a:path w="199389" h="132079">
                  <a:moveTo>
                    <a:pt x="199212" y="0"/>
                  </a:moveTo>
                  <a:lnTo>
                    <a:pt x="0" y="0"/>
                  </a:lnTo>
                  <a:lnTo>
                    <a:pt x="0" y="132067"/>
                  </a:lnTo>
                  <a:lnTo>
                    <a:pt x="199212" y="1320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210555" y="476701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407151" y="4774691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0"/>
                  </a:moveTo>
                  <a:lnTo>
                    <a:pt x="0" y="13207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21055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3" y="15239"/>
                  </a:lnTo>
                  <a:lnTo>
                    <a:pt x="1992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211317" y="4775454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13208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410200" y="4716729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529" y="18991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410200" y="47091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605272" y="4716779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0" y="18986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410200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410961" y="471754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18986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608319" y="4643627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89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608319" y="46359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804916" y="4643627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608319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609082" y="464438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807963" y="4599393"/>
              <a:ext cx="200025" cy="306705"/>
            </a:xfrm>
            <a:custGeom>
              <a:avLst/>
              <a:gdLst/>
              <a:ahLst/>
              <a:cxnLst/>
              <a:rect l="l" t="t" r="r" b="b"/>
              <a:pathLst>
                <a:path w="200025" h="306704">
                  <a:moveTo>
                    <a:pt x="199529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529" y="30623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807963" y="459175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004560" y="4599432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19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807963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808725" y="4600194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007607" y="4511052"/>
              <a:ext cx="199390" cy="394970"/>
            </a:xfrm>
            <a:custGeom>
              <a:avLst/>
              <a:gdLst/>
              <a:ahLst/>
              <a:cxnLst/>
              <a:rect l="l" t="t" r="r" b="b"/>
              <a:pathLst>
                <a:path w="199389" h="394970">
                  <a:moveTo>
                    <a:pt x="199212" y="0"/>
                  </a:moveTo>
                  <a:lnTo>
                    <a:pt x="0" y="0"/>
                  </a:lnTo>
                  <a:lnTo>
                    <a:pt x="0" y="394703"/>
                  </a:lnTo>
                  <a:lnTo>
                    <a:pt x="199212" y="3947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007607" y="450488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09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097" y="13648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20648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0"/>
                  </a:moveTo>
                  <a:lnTo>
                    <a:pt x="0" y="39471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007607" y="490575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13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00836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3947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205727" y="4614659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205727" y="460699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406133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205727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206489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405372" y="4730483"/>
              <a:ext cx="199390" cy="176530"/>
            </a:xfrm>
            <a:custGeom>
              <a:avLst/>
              <a:gdLst/>
              <a:ahLst/>
              <a:cxnLst/>
              <a:rect l="l" t="t" r="r" b="b"/>
              <a:pathLst>
                <a:path w="199390" h="176529">
                  <a:moveTo>
                    <a:pt x="199212" y="0"/>
                  </a:moveTo>
                  <a:lnTo>
                    <a:pt x="0" y="0"/>
                  </a:lnTo>
                  <a:lnTo>
                    <a:pt x="0" y="176288"/>
                  </a:lnTo>
                  <a:lnTo>
                    <a:pt x="199212" y="176288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405372" y="47228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605777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0"/>
                  </a:moveTo>
                  <a:lnTo>
                    <a:pt x="0" y="1762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405372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406133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1762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605016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605016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803898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605016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605777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803136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803136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999731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803136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803898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002780" y="48477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99529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529" y="57844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002780" y="48401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199375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002780" y="48980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003542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202424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202424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401305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202424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203186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727959" y="5606796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0" y="0"/>
                  </a:moveTo>
                  <a:lnTo>
                    <a:pt x="564159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370569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24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727959" y="5913120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728721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24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260597" y="5593841"/>
              <a:ext cx="3438525" cy="320040"/>
            </a:xfrm>
            <a:custGeom>
              <a:avLst/>
              <a:gdLst/>
              <a:ahLst/>
              <a:cxnLst/>
              <a:rect l="l" t="t" r="r" b="b"/>
              <a:pathLst>
                <a:path w="3438525" h="320039">
                  <a:moveTo>
                    <a:pt x="0" y="13716"/>
                  </a:moveTo>
                  <a:lnTo>
                    <a:pt x="0" y="319963"/>
                  </a:lnTo>
                </a:path>
                <a:path w="3438525" h="320039">
                  <a:moveTo>
                    <a:pt x="1167384" y="13716"/>
                  </a:moveTo>
                  <a:lnTo>
                    <a:pt x="1167384" y="319963"/>
                  </a:lnTo>
                </a:path>
                <a:path w="3438525" h="320039">
                  <a:moveTo>
                    <a:pt x="2322576" y="0"/>
                  </a:moveTo>
                  <a:lnTo>
                    <a:pt x="2322576" y="306235"/>
                  </a:lnTo>
                </a:path>
                <a:path w="3438525" h="320039">
                  <a:moveTo>
                    <a:pt x="3438144" y="13716"/>
                  </a:moveTo>
                  <a:lnTo>
                    <a:pt x="3438144" y="319963"/>
                  </a:lnTo>
                </a:path>
              </a:pathLst>
            </a:custGeom>
            <a:ln w="1371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1852676" y="5622442"/>
            <a:ext cx="6877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spc="-40" dirty="0">
                <a:latin typeface="Arial"/>
                <a:cs typeface="Arial"/>
              </a:rPr>
              <a:t>Iterations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2901442" y="5637377"/>
            <a:ext cx="2114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3445890" y="5637377"/>
            <a:ext cx="2114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6260338" y="5637377"/>
            <a:ext cx="8089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1350" spc="-25" dirty="0">
                <a:latin typeface="Arial"/>
                <a:cs typeface="Arial"/>
              </a:rPr>
              <a:t>#n</a:t>
            </a:r>
            <a:r>
              <a:rPr sz="1350" spc="-45" dirty="0">
                <a:latin typeface="Arial"/>
                <a:cs typeface="Arial"/>
              </a:rPr>
              <a:t>-</a:t>
            </a:r>
            <a:r>
              <a:rPr sz="1350" dirty="0">
                <a:latin typeface="Arial"/>
                <a:cs typeface="Arial"/>
              </a:rPr>
              <a:t>1	</a:t>
            </a:r>
            <a:r>
              <a:rPr sz="1350" spc="-25" dirty="0">
                <a:latin typeface="Arial"/>
                <a:cs typeface="Arial"/>
              </a:rPr>
              <a:t>#n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1467738" y="1795653"/>
            <a:ext cx="1124585" cy="185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5"/>
              </a:spcBef>
            </a:pPr>
            <a:r>
              <a:rPr sz="1350" b="1" spc="-150" dirty="0">
                <a:latin typeface="Arial"/>
                <a:cs typeface="Arial"/>
              </a:rPr>
              <a:t>W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5" dirty="0">
                <a:latin typeface="Arial"/>
                <a:cs typeface="Arial"/>
              </a:rPr>
              <a:t>r</a:t>
            </a:r>
            <a:r>
              <a:rPr sz="1350" b="1" spc="-25" dirty="0">
                <a:latin typeface="Arial"/>
                <a:cs typeface="Arial"/>
              </a:rPr>
              <a:t>k</a:t>
            </a:r>
            <a:r>
              <a:rPr sz="1350" b="1" spc="-35" dirty="0">
                <a:latin typeface="Arial"/>
                <a:cs typeface="Arial"/>
              </a:rPr>
              <a:t>f</a:t>
            </a:r>
            <a:r>
              <a:rPr sz="1350" b="1" spc="-80" dirty="0">
                <a:latin typeface="Arial"/>
                <a:cs typeface="Arial"/>
              </a:rPr>
              <a:t>l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10" dirty="0">
                <a:latin typeface="Arial"/>
                <a:cs typeface="Arial"/>
              </a:rPr>
              <a:t>w</a:t>
            </a:r>
            <a:r>
              <a:rPr sz="1350" b="1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R="101600" algn="r">
              <a:lnSpc>
                <a:spcPct val="100000"/>
              </a:lnSpc>
            </a:pPr>
            <a:r>
              <a:rPr sz="1350" spc="-45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equi</a:t>
            </a:r>
            <a:r>
              <a:rPr sz="1350" spc="-60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</a:t>
            </a:r>
            <a:r>
              <a:rPr sz="1350" spc="-55" dirty="0">
                <a:latin typeface="Arial"/>
                <a:cs typeface="Arial"/>
              </a:rPr>
              <a:t>m</a:t>
            </a:r>
            <a:r>
              <a:rPr sz="1350" spc="-60" dirty="0">
                <a:latin typeface="Arial"/>
                <a:cs typeface="Arial"/>
              </a:rPr>
              <a:t>e</a:t>
            </a:r>
            <a:r>
              <a:rPr sz="1350" spc="-50" dirty="0">
                <a:latin typeface="Arial"/>
                <a:cs typeface="Arial"/>
              </a:rPr>
              <a:t>n</a:t>
            </a:r>
            <a:r>
              <a:rPr sz="1350" spc="-55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R="106045" algn="r">
              <a:lnSpc>
                <a:spcPct val="100000"/>
              </a:lnSpc>
            </a:pPr>
            <a:r>
              <a:rPr sz="1350" spc="-70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na</a:t>
            </a:r>
            <a:r>
              <a:rPr sz="1350" spc="-65" dirty="0">
                <a:latin typeface="Arial"/>
                <a:cs typeface="Arial"/>
              </a:rPr>
              <a:t>l</a:t>
            </a:r>
            <a:r>
              <a:rPr sz="1350" spc="-80" dirty="0">
                <a:latin typeface="Arial"/>
                <a:cs typeface="Arial"/>
              </a:rPr>
              <a:t>y</a:t>
            </a:r>
            <a:r>
              <a:rPr sz="1350" spc="-55" dirty="0">
                <a:latin typeface="Arial"/>
                <a:cs typeface="Arial"/>
              </a:rPr>
              <a:t>s</a:t>
            </a:r>
            <a:r>
              <a:rPr sz="1350" spc="-65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R="64135" algn="r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D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45" dirty="0">
                <a:latin typeface="Arial"/>
                <a:cs typeface="Arial"/>
              </a:rPr>
              <a:t>s</a:t>
            </a:r>
            <a:r>
              <a:rPr sz="1350" spc="-15" dirty="0">
                <a:latin typeface="Arial"/>
                <a:cs typeface="Arial"/>
              </a:rPr>
              <a:t>i</a:t>
            </a:r>
            <a:r>
              <a:rPr sz="1350" spc="-10" dirty="0">
                <a:latin typeface="Arial"/>
                <a:cs typeface="Arial"/>
              </a:rPr>
              <a:t>g</a:t>
            </a:r>
            <a:r>
              <a:rPr sz="1350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1321435" y="4167377"/>
            <a:ext cx="114554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0" dirty="0">
                <a:latin typeface="Arial"/>
                <a:cs typeface="Arial"/>
              </a:rPr>
              <a:t>Implementation</a:t>
            </a:r>
            <a:endParaRPr sz="1350">
              <a:latin typeface="Arial"/>
              <a:cs typeface="Arial"/>
            </a:endParaRPr>
          </a:p>
          <a:p>
            <a:pPr marL="570230" marR="5080" indent="264795">
              <a:lnSpc>
                <a:spcPts val="3900"/>
              </a:lnSpc>
              <a:spcBef>
                <a:spcPts val="450"/>
              </a:spcBef>
            </a:pPr>
            <a:r>
              <a:rPr sz="1350" spc="-145" dirty="0">
                <a:latin typeface="Arial"/>
                <a:cs typeface="Arial"/>
              </a:rPr>
              <a:t>T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30" dirty="0">
                <a:latin typeface="Arial"/>
                <a:cs typeface="Arial"/>
              </a:rPr>
              <a:t>s</a:t>
            </a:r>
            <a:r>
              <a:rPr sz="1350" dirty="0">
                <a:latin typeface="Arial"/>
                <a:cs typeface="Arial"/>
              </a:rPr>
              <a:t>t  </a:t>
            </a:r>
            <a:r>
              <a:rPr sz="1350" spc="-80" dirty="0">
                <a:latin typeface="Arial"/>
                <a:cs typeface="Arial"/>
              </a:rPr>
              <a:t>S</a:t>
            </a:r>
            <a:r>
              <a:rPr sz="1350" spc="-130" dirty="0">
                <a:latin typeface="Arial"/>
                <a:cs typeface="Arial"/>
              </a:rPr>
              <a:t>u</a:t>
            </a:r>
            <a:r>
              <a:rPr sz="1350" spc="-25" dirty="0">
                <a:latin typeface="Arial"/>
                <a:cs typeface="Arial"/>
              </a:rPr>
              <a:t>ppo</a:t>
            </a:r>
            <a:r>
              <a:rPr sz="1350" spc="-35" dirty="0">
                <a:latin typeface="Arial"/>
                <a:cs typeface="Arial"/>
              </a:rPr>
              <a:t>rt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02" name="object 402"/>
          <p:cNvGrpSpPr/>
          <p:nvPr/>
        </p:nvGrpSpPr>
        <p:grpSpPr>
          <a:xfrm>
            <a:off x="7168895" y="5161728"/>
            <a:ext cx="1209040" cy="306705"/>
            <a:chOff x="7168895" y="5161728"/>
            <a:chExt cx="1209040" cy="306705"/>
          </a:xfrm>
        </p:grpSpPr>
        <p:sp>
          <p:nvSpPr>
            <p:cNvPr id="403" name="object 403"/>
            <p:cNvSpPr/>
            <p:nvPr/>
          </p:nvSpPr>
          <p:spPr>
            <a:xfrm>
              <a:off x="7214615" y="5456618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5">
                  <a:moveTo>
                    <a:pt x="0" y="0"/>
                  </a:moveTo>
                  <a:lnTo>
                    <a:pt x="557783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214615" y="5460936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757427" y="0"/>
                  </a:lnTo>
                </a:path>
                <a:path w="1155065">
                  <a:moveTo>
                    <a:pt x="95664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214615" y="5464683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168895" y="5308092"/>
              <a:ext cx="411479" cy="16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574279" y="5198364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90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574279" y="51906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769351" y="5198364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574279" y="5460492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3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575041" y="5199126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772399" y="5169395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772399" y="516172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968995" y="5169408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772399" y="54528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7773161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972043" y="5169395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90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7972043" y="516172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172449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972043" y="54528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972805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171687" y="5212092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8005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8005" y="248399"/>
                  </a:lnTo>
                  <a:lnTo>
                    <a:pt x="198005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171687" y="520592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96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967" y="13648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37056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0"/>
                  </a:moveTo>
                  <a:lnTo>
                    <a:pt x="0" y="24841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171687" y="5452872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992" y="15239"/>
                  </a:lnTo>
                  <a:lnTo>
                    <a:pt x="19799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17244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24841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7" name="object 427"/>
          <p:cNvSpPr/>
          <p:nvPr/>
        </p:nvSpPr>
        <p:spPr>
          <a:xfrm>
            <a:off x="770381" y="860297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45289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Inception</a:t>
            </a:r>
            <a:r>
              <a:rPr spc="-5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50965" cy="3028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inception phase,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basic idea  and structure of </a:t>
            </a:r>
            <a:r>
              <a:rPr sz="2400" dirty="0">
                <a:latin typeface="Arial"/>
                <a:cs typeface="Arial"/>
              </a:rPr>
              <a:t>the project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determined.  </a:t>
            </a:r>
            <a:r>
              <a:rPr sz="2400" spc="-5" dirty="0">
                <a:latin typeface="Arial"/>
                <a:cs typeface="Arial"/>
              </a:rPr>
              <a:t>The team </a:t>
            </a:r>
            <a:r>
              <a:rPr sz="2400" dirty="0">
                <a:latin typeface="Arial"/>
                <a:cs typeface="Arial"/>
              </a:rPr>
              <a:t>will sit </a:t>
            </a:r>
            <a:r>
              <a:rPr sz="2400" spc="-5" dirty="0">
                <a:latin typeface="Arial"/>
                <a:cs typeface="Arial"/>
              </a:rPr>
              <a:t>down and </a:t>
            </a:r>
            <a:r>
              <a:rPr sz="2400" dirty="0">
                <a:latin typeface="Arial"/>
                <a:cs typeface="Arial"/>
              </a:rPr>
              <a:t>determine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project is worth pursuing at all, based on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proposed purpose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project, </a:t>
            </a:r>
            <a:r>
              <a:rPr sz="2400" dirty="0">
                <a:latin typeface="Arial"/>
                <a:cs typeface="Arial"/>
              </a:rPr>
              <a:t>the  estimated costs (monetary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time), </a:t>
            </a:r>
            <a:r>
              <a:rPr sz="2400" spc="-5" dirty="0">
                <a:latin typeface="Arial"/>
                <a:cs typeface="Arial"/>
              </a:rPr>
              <a:t>and  what resources will be required to complete  the project once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green light is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given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4833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Elaboration</a:t>
            </a:r>
            <a:r>
              <a:rPr spc="-3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50965" cy="3028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elaboration phase is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analyze the </a:t>
            </a:r>
            <a:r>
              <a:rPr sz="2400" dirty="0">
                <a:latin typeface="Arial"/>
                <a:cs typeface="Arial"/>
              </a:rPr>
              <a:t>requirements </a:t>
            </a:r>
            <a:r>
              <a:rPr sz="2400" spc="-5" dirty="0">
                <a:latin typeface="Arial"/>
                <a:cs typeface="Arial"/>
              </a:rPr>
              <a:t>and necessary  architecture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system. The </a:t>
            </a:r>
            <a:r>
              <a:rPr sz="2400" dirty="0">
                <a:latin typeface="Arial"/>
                <a:cs typeface="Arial"/>
              </a:rPr>
              <a:t>success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is </a:t>
            </a:r>
            <a:r>
              <a:rPr sz="2400" dirty="0">
                <a:latin typeface="Arial"/>
                <a:cs typeface="Arial"/>
              </a:rPr>
              <a:t>particularly </a:t>
            </a:r>
            <a:r>
              <a:rPr sz="2400" spc="-5" dirty="0">
                <a:latin typeface="Arial"/>
                <a:cs typeface="Arial"/>
              </a:rPr>
              <a:t>critical, 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final  milestone of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</a:t>
            </a:r>
            <a:r>
              <a:rPr sz="2400" dirty="0">
                <a:latin typeface="Arial"/>
                <a:cs typeface="Arial"/>
              </a:rPr>
              <a:t>signifies the  </a:t>
            </a:r>
            <a:r>
              <a:rPr sz="2400" spc="-5" dirty="0">
                <a:latin typeface="Arial"/>
                <a:cs typeface="Arial"/>
              </a:rPr>
              <a:t>transition </a:t>
            </a:r>
            <a:r>
              <a:rPr sz="2400" dirty="0">
                <a:latin typeface="Arial"/>
                <a:cs typeface="Arial"/>
              </a:rPr>
              <a:t>of the project from </a:t>
            </a:r>
            <a:r>
              <a:rPr sz="2400" spc="-5" dirty="0">
                <a:latin typeface="Arial"/>
                <a:cs typeface="Arial"/>
              </a:rPr>
              <a:t>low-risk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high-  </a:t>
            </a:r>
            <a:r>
              <a:rPr sz="2400" dirty="0">
                <a:latin typeface="Arial"/>
                <a:cs typeface="Arial"/>
              </a:rPr>
              <a:t>risk, </a:t>
            </a: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and  coding will </a:t>
            </a:r>
            <a:r>
              <a:rPr sz="2400" dirty="0">
                <a:latin typeface="Arial"/>
                <a:cs typeface="Arial"/>
              </a:rPr>
              <a:t>take </a:t>
            </a:r>
            <a:r>
              <a:rPr sz="2400" spc="-5" dirty="0">
                <a:latin typeface="Arial"/>
                <a:cs typeface="Arial"/>
              </a:rPr>
              <a:t>place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phase.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5214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Construction</a:t>
            </a:r>
            <a:r>
              <a:rPr spc="-2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49695" cy="1931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165" marR="5080" indent="-419100" algn="just">
              <a:lnSpc>
                <a:spcPct val="99000"/>
              </a:lnSpc>
              <a:spcBef>
                <a:spcPts val="13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construction </a:t>
            </a:r>
            <a:r>
              <a:rPr sz="2400" dirty="0">
                <a:latin typeface="Arial"/>
                <a:cs typeface="Arial"/>
              </a:rPr>
              <a:t>phase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when the coding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implementation </a:t>
            </a:r>
            <a:r>
              <a:rPr sz="2400" spc="-5" dirty="0">
                <a:latin typeface="Arial"/>
                <a:cs typeface="Arial"/>
              </a:rPr>
              <a:t>of all application  features </a:t>
            </a:r>
            <a:r>
              <a:rPr sz="2400" dirty="0">
                <a:latin typeface="Arial"/>
                <a:cs typeface="Arial"/>
              </a:rPr>
              <a:t>will take </a:t>
            </a:r>
            <a:r>
              <a:rPr sz="2400" spc="-5" dirty="0">
                <a:latin typeface="Arial"/>
                <a:cs typeface="Arial"/>
              </a:rPr>
              <a:t>place.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period is </a:t>
            </a:r>
            <a:r>
              <a:rPr sz="2400" dirty="0">
                <a:latin typeface="Arial"/>
                <a:cs typeface="Arial"/>
              </a:rPr>
              <a:t>also  </a:t>
            </a:r>
            <a:r>
              <a:rPr sz="2400" spc="-5" dirty="0">
                <a:latin typeface="Arial"/>
                <a:cs typeface="Arial"/>
              </a:rPr>
              <a:t>where integrations with other services </a:t>
            </a:r>
            <a:r>
              <a:rPr sz="240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existing software should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28599"/>
            <a:ext cx="490992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Transition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87728"/>
            <a:ext cx="202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1525" algn="l"/>
              </a:tabLst>
            </a:pPr>
            <a:r>
              <a:rPr sz="2400" spc="-5" dirty="0">
                <a:latin typeface="Arial"/>
                <a:cs typeface="Arial"/>
              </a:rPr>
              <a:t>The	transition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345" y="1887728"/>
            <a:ext cx="4218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1533525" algn="l"/>
                <a:tab pos="2494915" algn="l"/>
                <a:tab pos="3153410" algn="l"/>
              </a:tabLst>
            </a:pPr>
            <a:r>
              <a:rPr sz="2400" spc="-5" dirty="0">
                <a:latin typeface="Arial"/>
                <a:cs typeface="Arial"/>
              </a:rPr>
              <a:t>ph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finish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 is finally </a:t>
            </a:r>
            <a:r>
              <a:rPr dirty="0"/>
              <a:t>released and delivered to  customers. </a:t>
            </a:r>
            <a:r>
              <a:rPr spc="-5" dirty="0"/>
              <a:t>However, </a:t>
            </a:r>
            <a:r>
              <a:rPr dirty="0"/>
              <a:t>the </a:t>
            </a:r>
            <a:r>
              <a:rPr spc="-5" dirty="0"/>
              <a:t>transition phase </a:t>
            </a:r>
            <a:r>
              <a:rPr spc="-10" dirty="0"/>
              <a:t>is  </a:t>
            </a:r>
            <a:r>
              <a:rPr spc="-5" dirty="0"/>
              <a:t>more than just </a:t>
            </a:r>
            <a:r>
              <a:rPr dirty="0"/>
              <a:t>the </a:t>
            </a:r>
            <a:r>
              <a:rPr spc="-5" dirty="0"/>
              <a:t>process of </a:t>
            </a:r>
            <a:r>
              <a:rPr dirty="0"/>
              <a:t>deployment; </a:t>
            </a:r>
            <a:r>
              <a:rPr spc="-5" dirty="0"/>
              <a:t>it  </a:t>
            </a:r>
            <a:r>
              <a:rPr dirty="0"/>
              <a:t>must </a:t>
            </a:r>
            <a:r>
              <a:rPr spc="-5" dirty="0"/>
              <a:t>also </a:t>
            </a:r>
            <a:r>
              <a:rPr dirty="0"/>
              <a:t>handle </a:t>
            </a:r>
            <a:r>
              <a:rPr spc="-5" dirty="0"/>
              <a:t>all </a:t>
            </a:r>
            <a:r>
              <a:rPr dirty="0"/>
              <a:t>post-release </a:t>
            </a:r>
            <a:r>
              <a:rPr spc="-5" dirty="0"/>
              <a:t>support, </a:t>
            </a:r>
            <a:r>
              <a:rPr dirty="0"/>
              <a:t>bug  </a:t>
            </a:r>
            <a:r>
              <a:rPr spc="-5" dirty="0"/>
              <a:t>fixes, patches, and so</a:t>
            </a:r>
            <a:r>
              <a:rPr spc="10" dirty="0"/>
              <a:t> </a:t>
            </a:r>
            <a:r>
              <a:rPr dirty="0"/>
              <a:t>forth.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57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086" y="1021156"/>
            <a:ext cx="519445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30" dirty="0"/>
              <a:t>Waterfall</a:t>
            </a:r>
            <a:r>
              <a:rPr spc="-220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688086" y="18295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511" y="2362200"/>
            <a:ext cx="8610600" cy="295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1" y="164668"/>
            <a:ext cx="254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688086" y="10675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35" y="1139444"/>
            <a:ext cx="7942580" cy="37884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487680" indent="-342900">
              <a:lnSpc>
                <a:spcPct val="1026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</a:t>
            </a:r>
            <a:r>
              <a:rPr sz="2800" spc="-5" dirty="0">
                <a:latin typeface="Arial"/>
                <a:cs typeface="Arial"/>
              </a:rPr>
              <a:t>oftware Process defines the methodology to  </a:t>
            </a:r>
            <a:r>
              <a:rPr sz="2800" dirty="0">
                <a:latin typeface="Arial"/>
                <a:cs typeface="Arial"/>
              </a:rPr>
              <a:t>construct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Essential software process phases are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Analysis,  </a:t>
            </a:r>
            <a:r>
              <a:rPr sz="2800" spc="-5" dirty="0">
                <a:latin typeface="Arial"/>
                <a:cs typeface="Arial"/>
              </a:rPr>
              <a:t>Design, code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maintenance.</a:t>
            </a:r>
            <a:endParaRPr sz="2800">
              <a:latin typeface="Arial"/>
              <a:cs typeface="Arial"/>
            </a:endParaRPr>
          </a:p>
          <a:p>
            <a:pPr marL="355600" marR="111950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Software model </a:t>
            </a:r>
            <a:r>
              <a:rPr sz="2800" dirty="0">
                <a:latin typeface="Arial"/>
                <a:cs typeface="Arial"/>
              </a:rPr>
              <a:t>describes </a:t>
            </a:r>
            <a:r>
              <a:rPr sz="2800" spc="-5" dirty="0">
                <a:latin typeface="Arial"/>
                <a:cs typeface="Arial"/>
              </a:rPr>
              <a:t>the way how a  software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reused.</a:t>
            </a:r>
            <a:endParaRPr sz="2800">
              <a:latin typeface="Arial"/>
              <a:cs typeface="Arial"/>
            </a:endParaRPr>
          </a:p>
          <a:p>
            <a:pPr marL="355600" marR="8255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Any model or the combination of models can be  used as </a:t>
            </a:r>
            <a:r>
              <a:rPr sz="2800" dirty="0">
                <a:latin typeface="Arial"/>
                <a:cs typeface="Arial"/>
              </a:rPr>
              <a:t>according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nature 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949" y="412970"/>
            <a:ext cx="7564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Waterfall </a:t>
            </a:r>
            <a:r>
              <a:rPr dirty="0"/>
              <a:t>model</a:t>
            </a:r>
            <a:r>
              <a:rPr spc="-55" dirty="0"/>
              <a:t> </a:t>
            </a:r>
            <a:r>
              <a:rPr spc="-1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602740"/>
            <a:ext cx="7657465" cy="424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classic </a:t>
            </a:r>
            <a:r>
              <a:rPr sz="2400" spc="-25" dirty="0">
                <a:latin typeface="Arial"/>
                <a:cs typeface="Arial"/>
              </a:rPr>
              <a:t>life </a:t>
            </a:r>
            <a:r>
              <a:rPr sz="2400" spc="-15" dirty="0">
                <a:latin typeface="Arial"/>
                <a:cs typeface="Arial"/>
              </a:rPr>
              <a:t>cycle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5" dirty="0">
                <a:latin typeface="Arial"/>
                <a:cs typeface="Arial"/>
              </a:rPr>
              <a:t>oldest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widely </a:t>
            </a:r>
            <a:r>
              <a:rPr sz="2400" spc="-15" dirty="0">
                <a:latin typeface="Arial"/>
                <a:cs typeface="Arial"/>
              </a:rPr>
              <a:t>used  paradigm</a:t>
            </a:r>
            <a:endParaRPr sz="2400">
              <a:latin typeface="Arial"/>
              <a:cs typeface="Arial"/>
            </a:endParaRPr>
          </a:p>
          <a:p>
            <a:pPr marL="355600" marR="6032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b="1" i="1" spc="-5" dirty="0">
                <a:latin typeface="Arial"/>
                <a:cs typeface="Arial"/>
              </a:rPr>
              <a:t>The Waterfall</a:t>
            </a:r>
            <a:r>
              <a:rPr sz="2400" spc="-5" dirty="0">
                <a:latin typeface="Arial"/>
                <a:cs typeface="Arial"/>
              </a:rPr>
              <a:t>” approach, the </a:t>
            </a:r>
            <a:r>
              <a:rPr sz="2400" dirty="0">
                <a:latin typeface="Arial"/>
                <a:cs typeface="Arial"/>
              </a:rPr>
              <a:t>whole </a:t>
            </a:r>
            <a:r>
              <a:rPr sz="2400" spc="-5" dirty="0">
                <a:latin typeface="Arial"/>
                <a:cs typeface="Arial"/>
              </a:rPr>
              <a:t>process of  </a:t>
            </a:r>
            <a:r>
              <a:rPr sz="2400" i="1" spc="-5" dirty="0">
                <a:latin typeface="Arial"/>
                <a:cs typeface="Arial"/>
              </a:rPr>
              <a:t>software development </a:t>
            </a:r>
            <a:r>
              <a:rPr sz="2400" spc="-5" dirty="0">
                <a:latin typeface="Arial"/>
                <a:cs typeface="Arial"/>
              </a:rPr>
              <a:t>is divided into </a:t>
            </a:r>
            <a:r>
              <a:rPr sz="2400" dirty="0">
                <a:latin typeface="Arial"/>
                <a:cs typeface="Arial"/>
              </a:rPr>
              <a:t>separate  </a:t>
            </a:r>
            <a:r>
              <a:rPr sz="2400" spc="-5" dirty="0">
                <a:latin typeface="Arial"/>
                <a:cs typeface="Arial"/>
              </a:rPr>
              <a:t>phases.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outcome of one phase </a:t>
            </a:r>
            <a:r>
              <a:rPr sz="2400" dirty="0">
                <a:latin typeface="Arial"/>
                <a:cs typeface="Arial"/>
              </a:rPr>
              <a:t>acts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for the  </a:t>
            </a:r>
            <a:r>
              <a:rPr sz="2400" spc="-5" dirty="0">
                <a:latin typeface="Arial"/>
                <a:cs typeface="Arial"/>
              </a:rPr>
              <a:t>next phase </a:t>
            </a:r>
            <a:r>
              <a:rPr sz="2400" spc="-15" dirty="0">
                <a:latin typeface="Arial"/>
                <a:cs typeface="Arial"/>
              </a:rPr>
              <a:t>sequentially.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means that </a:t>
            </a:r>
            <a:r>
              <a:rPr sz="2400" spc="-5" dirty="0">
                <a:latin typeface="Arial"/>
                <a:cs typeface="Arial"/>
              </a:rPr>
              <a:t>any phase  in </a:t>
            </a:r>
            <a:r>
              <a:rPr sz="2400" dirty="0">
                <a:latin typeface="Arial"/>
                <a:cs typeface="Arial"/>
              </a:rPr>
              <a:t>the development </a:t>
            </a:r>
            <a:r>
              <a:rPr sz="2400" spc="-5" dirty="0">
                <a:latin typeface="Arial"/>
                <a:cs typeface="Arial"/>
              </a:rPr>
              <a:t>process begins only 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previous phase 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complete.</a:t>
            </a:r>
            <a:endParaRPr sz="2400">
              <a:latin typeface="Arial"/>
              <a:cs typeface="Arial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5" dirty="0">
                <a:latin typeface="Arial"/>
                <a:cs typeface="Arial"/>
              </a:rPr>
              <a:t>there are corrections, </a:t>
            </a:r>
            <a:r>
              <a:rPr sz="2400" spc="-10" dirty="0">
                <a:latin typeface="Arial"/>
                <a:cs typeface="Arial"/>
              </a:rPr>
              <a:t>return 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previous </a:t>
            </a:r>
            <a:r>
              <a:rPr sz="2400" spc="-10" dirty="0">
                <a:latin typeface="Arial"/>
                <a:cs typeface="Arial"/>
              </a:rPr>
              <a:t>phase  </a:t>
            </a:r>
            <a:r>
              <a:rPr sz="2400" spc="-5" dirty="0">
                <a:latin typeface="Arial"/>
                <a:cs typeface="Arial"/>
              </a:rPr>
              <a:t>and ‘flow’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5" dirty="0">
                <a:latin typeface="Arial"/>
                <a:cs typeface="Arial"/>
              </a:rPr>
              <a:t>there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again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844422"/>
            <a:ext cx="7493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Arial"/>
                <a:cs typeface="Arial"/>
              </a:rPr>
              <a:t>Advantages </a:t>
            </a:r>
            <a:r>
              <a:rPr sz="3600" b="1" i="1" spc="-10" dirty="0">
                <a:latin typeface="Arial"/>
                <a:cs typeface="Arial"/>
              </a:rPr>
              <a:t>of </a:t>
            </a:r>
            <a:r>
              <a:rPr sz="3600" b="1" i="1" spc="-5" dirty="0">
                <a:latin typeface="Arial"/>
                <a:cs typeface="Arial"/>
              </a:rPr>
              <a:t>the </a:t>
            </a:r>
            <a:r>
              <a:rPr sz="3600" b="1" i="1" dirty="0">
                <a:latin typeface="Arial"/>
                <a:cs typeface="Arial"/>
              </a:rPr>
              <a:t>Waterfall</a:t>
            </a:r>
            <a:r>
              <a:rPr sz="3600" b="1" i="1" spc="-1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7687309" cy="4278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165" marR="5080" indent="-419100" algn="just">
              <a:lnSpc>
                <a:spcPct val="99000"/>
              </a:lnSpc>
              <a:spcBef>
                <a:spcPts val="13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advantage </a:t>
            </a:r>
            <a:r>
              <a:rPr sz="2400" spc="-5" dirty="0">
                <a:latin typeface="Arial"/>
                <a:cs typeface="Arial"/>
              </a:rPr>
              <a:t>of waterfall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it  </a:t>
            </a:r>
            <a:r>
              <a:rPr sz="2400" dirty="0">
                <a:latin typeface="Arial"/>
                <a:cs typeface="Arial"/>
              </a:rPr>
              <a:t>allows for departmentalization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control. A  schedule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deadlines for </a:t>
            </a:r>
            <a:r>
              <a:rPr sz="2400" spc="-5" dirty="0">
                <a:latin typeface="Arial"/>
                <a:cs typeface="Arial"/>
              </a:rPr>
              <a:t>each stage of 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and a product can proceed through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development process model phases one by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431165" marR="5715" indent="-419100" algn="just">
              <a:lnSpc>
                <a:spcPct val="98000"/>
              </a:lnSpc>
              <a:spcBef>
                <a:spcPts val="7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waterfall model progresses through </a:t>
            </a:r>
            <a:r>
              <a:rPr sz="2400" spc="-5" dirty="0">
                <a:latin typeface="Arial"/>
                <a:cs typeface="Arial"/>
              </a:rPr>
              <a:t>easily  </a:t>
            </a:r>
            <a:r>
              <a:rPr sz="2400" dirty="0">
                <a:latin typeface="Arial"/>
                <a:cs typeface="Arial"/>
              </a:rPr>
              <a:t>understandable and explainable </a:t>
            </a:r>
            <a:r>
              <a:rPr sz="2400" spc="-5" dirty="0">
                <a:latin typeface="Arial"/>
                <a:cs typeface="Arial"/>
              </a:rPr>
              <a:t>phases </a:t>
            </a:r>
            <a:r>
              <a:rPr sz="2400" dirty="0">
                <a:latin typeface="Arial"/>
                <a:cs typeface="Arial"/>
              </a:rPr>
              <a:t>and thus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431165" marR="5080" indent="-419100" algn="just">
              <a:lnSpc>
                <a:spcPct val="98000"/>
              </a:lnSpc>
              <a:spcBef>
                <a:spcPts val="7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It is easy to manage due </a:t>
            </a:r>
            <a:r>
              <a:rPr sz="2400" dirty="0">
                <a:latin typeface="Arial"/>
                <a:cs typeface="Arial"/>
              </a:rPr>
              <a:t>to the rigidity </a:t>
            </a:r>
            <a:r>
              <a:rPr sz="2400" spc="-5" dirty="0">
                <a:latin typeface="Arial"/>
                <a:cs typeface="Arial"/>
              </a:rPr>
              <a:t>of the </a:t>
            </a:r>
            <a:r>
              <a:rPr sz="2400" dirty="0">
                <a:latin typeface="Arial"/>
                <a:cs typeface="Arial"/>
              </a:rPr>
              <a:t>model –  </a:t>
            </a:r>
            <a:r>
              <a:rPr sz="2400" spc="-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phase </a:t>
            </a:r>
            <a:r>
              <a:rPr sz="2400" spc="-5" dirty="0">
                <a:latin typeface="Arial"/>
                <a:cs typeface="Arial"/>
              </a:rPr>
              <a:t>has specific </a:t>
            </a:r>
            <a:r>
              <a:rPr sz="2400" dirty="0">
                <a:latin typeface="Arial"/>
                <a:cs typeface="Arial"/>
              </a:rPr>
              <a:t>deliverables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review  process.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372" y="568578"/>
            <a:ext cx="743122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10" dirty="0">
                <a:latin typeface="Carlito"/>
                <a:cs typeface="Carlito"/>
              </a:rPr>
              <a:t>Disadvantages </a:t>
            </a:r>
            <a:r>
              <a:rPr sz="3600" b="1" i="1" spc="-5" dirty="0">
                <a:latin typeface="Carlito"/>
                <a:cs typeface="Carlito"/>
              </a:rPr>
              <a:t>of Waterfall</a:t>
            </a:r>
            <a:r>
              <a:rPr sz="3600" b="1" i="1" spc="-10" dirty="0">
                <a:latin typeface="Carlito"/>
                <a:cs typeface="Carlito"/>
              </a:rPr>
              <a:t> Model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94790"/>
            <a:ext cx="7294880" cy="475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It </a:t>
            </a:r>
            <a:r>
              <a:rPr sz="2800" spc="-1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difficult </a:t>
            </a: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estimate </a:t>
            </a:r>
            <a:r>
              <a:rPr sz="2800" spc="-15" dirty="0">
                <a:latin typeface="Arial"/>
                <a:cs typeface="Arial"/>
              </a:rPr>
              <a:t>time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15" dirty="0">
                <a:latin typeface="Arial"/>
                <a:cs typeface="Arial"/>
              </a:rPr>
              <a:t>cost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spc="-10" dirty="0">
                <a:latin typeface="Arial"/>
                <a:cs typeface="Arial"/>
              </a:rPr>
              <a:t>each </a:t>
            </a:r>
            <a:r>
              <a:rPr sz="2800" spc="-15" dirty="0">
                <a:latin typeface="Arial"/>
                <a:cs typeface="Arial"/>
              </a:rPr>
              <a:t>phase </a:t>
            </a:r>
            <a:r>
              <a:rPr sz="2800" spc="-10" dirty="0">
                <a:latin typeface="Arial"/>
                <a:cs typeface="Arial"/>
              </a:rPr>
              <a:t>of the </a:t>
            </a:r>
            <a:r>
              <a:rPr sz="2800" spc="-15" dirty="0">
                <a:latin typeface="Arial"/>
                <a:cs typeface="Arial"/>
              </a:rPr>
              <a:t>development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Once an </a:t>
            </a:r>
            <a:r>
              <a:rPr sz="2800" spc="-15" dirty="0">
                <a:latin typeface="Arial"/>
                <a:cs typeface="Arial"/>
              </a:rPr>
              <a:t>application is </a:t>
            </a:r>
            <a:r>
              <a:rPr sz="2800" spc="-10" dirty="0">
                <a:latin typeface="Arial"/>
                <a:cs typeface="Arial"/>
              </a:rPr>
              <a:t>in the </a:t>
            </a:r>
            <a:r>
              <a:rPr sz="2800" spc="-15" dirty="0">
                <a:latin typeface="Arial"/>
                <a:cs typeface="Arial"/>
              </a:rPr>
              <a:t>testing stage, </a:t>
            </a:r>
            <a:r>
              <a:rPr sz="2800" spc="-30" dirty="0">
                <a:latin typeface="Arial"/>
                <a:cs typeface="Arial"/>
              </a:rPr>
              <a:t>it  </a:t>
            </a:r>
            <a:r>
              <a:rPr sz="2800" spc="-1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very </a:t>
            </a:r>
            <a:r>
              <a:rPr sz="2800" spc="-20" dirty="0">
                <a:latin typeface="Arial"/>
                <a:cs typeface="Arial"/>
              </a:rPr>
              <a:t>difficult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7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go back and </a:t>
            </a:r>
            <a:r>
              <a:rPr sz="2800" spc="-15" dirty="0">
                <a:latin typeface="Arial"/>
                <a:cs typeface="Arial"/>
              </a:rPr>
              <a:t>change   something that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spc="-15" dirty="0">
                <a:latin typeface="Arial"/>
                <a:cs typeface="Arial"/>
              </a:rPr>
              <a:t>not well-thought-out in 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concept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stage.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good </a:t>
            </a:r>
            <a:r>
              <a:rPr sz="2800" spc="-10" dirty="0">
                <a:latin typeface="Arial"/>
                <a:cs typeface="Arial"/>
              </a:rPr>
              <a:t>model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0" dirty="0">
                <a:latin typeface="Arial"/>
                <a:cs typeface="Arial"/>
              </a:rPr>
              <a:t>complex and </a:t>
            </a:r>
            <a:r>
              <a:rPr sz="2800" spc="-15" dirty="0">
                <a:latin typeface="Arial"/>
                <a:cs typeface="Arial"/>
              </a:rPr>
              <a:t>object-  </a:t>
            </a:r>
            <a:r>
              <a:rPr sz="2800" spc="-10" dirty="0">
                <a:latin typeface="Arial"/>
                <a:cs typeface="Arial"/>
              </a:rPr>
              <a:t>oriented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projects.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5" dirty="0">
                <a:latin typeface="Arial"/>
                <a:cs typeface="Arial"/>
              </a:rPr>
              <a:t>suitable </a:t>
            </a:r>
            <a:r>
              <a:rPr sz="2800" spc="-10" dirty="0">
                <a:latin typeface="Arial"/>
                <a:cs typeface="Arial"/>
              </a:rPr>
              <a:t>for the </a:t>
            </a:r>
            <a:r>
              <a:rPr sz="2800" spc="-15" dirty="0">
                <a:latin typeface="Arial"/>
                <a:cs typeface="Arial"/>
              </a:rPr>
              <a:t>projects </a:t>
            </a:r>
            <a:r>
              <a:rPr sz="2800" spc="-10" dirty="0">
                <a:latin typeface="Arial"/>
                <a:cs typeface="Arial"/>
              </a:rPr>
              <a:t>where  </a:t>
            </a:r>
            <a:r>
              <a:rPr sz="2800" spc="-15" dirty="0">
                <a:latin typeface="Arial"/>
                <a:cs typeface="Arial"/>
              </a:rPr>
              <a:t>requirements </a:t>
            </a:r>
            <a:r>
              <a:rPr sz="2800" spc="-10" dirty="0">
                <a:latin typeface="Arial"/>
                <a:cs typeface="Arial"/>
              </a:rPr>
              <a:t>are 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moderate </a:t>
            </a:r>
            <a:r>
              <a:rPr sz="2800" spc="-10" dirty="0">
                <a:latin typeface="Arial"/>
                <a:cs typeface="Arial"/>
              </a:rPr>
              <a:t>to high </a:t>
            </a:r>
            <a:r>
              <a:rPr sz="2800" spc="-15" dirty="0">
                <a:latin typeface="Arial"/>
                <a:cs typeface="Arial"/>
              </a:rPr>
              <a:t>risk 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changing.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334" y="304800"/>
            <a:ext cx="3228721" cy="677108"/>
          </a:xfrm>
        </p:spPr>
        <p:txBody>
          <a:bodyPr/>
          <a:lstStyle/>
          <a:p>
            <a:r>
              <a:rPr lang="en-US" b="1" dirty="0" smtClean="0"/>
              <a:t>V- MODEL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691222" cy="3323987"/>
          </a:xfrm>
        </p:spPr>
        <p:txBody>
          <a:bodyPr/>
          <a:lstStyle/>
          <a:p>
            <a:r>
              <a:rPr lang="en-US" dirty="0"/>
              <a:t>The V-model is an SDLC model where execution of processes happens in a sequential manner in a V-shape. It is also known as </a:t>
            </a:r>
            <a:r>
              <a:rPr lang="en-US" b="1" dirty="0"/>
              <a:t>Verification and Validation model</a:t>
            </a:r>
            <a:r>
              <a:rPr lang="en-US" dirty="0"/>
              <a:t>.</a:t>
            </a:r>
          </a:p>
          <a:p>
            <a:r>
              <a:rPr lang="en-US" dirty="0"/>
              <a:t>The V-Model is an extension of the waterfall model and is based on the association of a testing phase for each corresponding development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334" y="304800"/>
            <a:ext cx="3228721" cy="677108"/>
          </a:xfrm>
        </p:spPr>
        <p:txBody>
          <a:bodyPr/>
          <a:lstStyle/>
          <a:p>
            <a:r>
              <a:rPr lang="en-US" b="1" dirty="0" smtClean="0"/>
              <a:t>V- MODEL</a:t>
            </a:r>
            <a:endParaRPr lang="en-US" b="1" dirty="0"/>
          </a:p>
        </p:txBody>
      </p:sp>
      <p:pic>
        <p:nvPicPr>
          <p:cNvPr id="1026" name="Picture 2" descr="SDLC 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8260"/>
            <a:ext cx="8153400" cy="58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1666</Words>
  <Application>Microsoft Office PowerPoint</Application>
  <PresentationFormat>On-screen Show (4:3)</PresentationFormat>
  <Paragraphs>248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Lecture 3</vt:lpstr>
      <vt:lpstr>Objective</vt:lpstr>
      <vt:lpstr>Software process models</vt:lpstr>
      <vt:lpstr>The Waterfall Model</vt:lpstr>
      <vt:lpstr>Waterfall model characteristics</vt:lpstr>
      <vt:lpstr>Advantages of the Waterfall Model</vt:lpstr>
      <vt:lpstr>Disadvantages of Waterfall Model</vt:lpstr>
      <vt:lpstr>V- MODEL</vt:lpstr>
      <vt:lpstr>V- MODEL</vt:lpstr>
      <vt:lpstr>Advantages of the V-MODEL </vt:lpstr>
      <vt:lpstr>PowerPoint Presentation</vt:lpstr>
      <vt:lpstr>Incremental Model</vt:lpstr>
      <vt:lpstr>The Incremental Model</vt:lpstr>
      <vt:lpstr>Incremental development benefits</vt:lpstr>
      <vt:lpstr>Incremental development problems</vt:lpstr>
      <vt:lpstr>Problems with Requirements</vt:lpstr>
      <vt:lpstr>The Prototyping Model</vt:lpstr>
      <vt:lpstr>The Prototype Model</vt:lpstr>
      <vt:lpstr>The Prototype Model</vt:lpstr>
      <vt:lpstr>The Prototype Model</vt:lpstr>
      <vt:lpstr>Advantages of the prototyping model</vt:lpstr>
      <vt:lpstr>Drawbacks of the Prototyping Model</vt:lpstr>
      <vt:lpstr>The Spiral Model</vt:lpstr>
      <vt:lpstr>OBJECTIVES Determine objective  alternative, constraints</vt:lpstr>
      <vt:lpstr>The Spiral Model</vt:lpstr>
      <vt:lpstr>The Spiral Model</vt:lpstr>
      <vt:lpstr>Advantages of Spiral model</vt:lpstr>
      <vt:lpstr>Drawbacks of the Spiral Model</vt:lpstr>
      <vt:lpstr>Still Other Process Models</vt:lpstr>
      <vt:lpstr>Component Assembly Model</vt:lpstr>
      <vt:lpstr>Component Assembly Model</vt:lpstr>
      <vt:lpstr>Unified Process</vt:lpstr>
      <vt:lpstr>Unified Process</vt:lpstr>
      <vt:lpstr>The Unified Process (UP)</vt:lpstr>
      <vt:lpstr>UP Phases</vt:lpstr>
      <vt:lpstr>Inception Phase</vt:lpstr>
      <vt:lpstr>Elaboration Phase</vt:lpstr>
      <vt:lpstr>Construction Phase</vt:lpstr>
      <vt:lpstr>Transition Phase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Mobeen Nazar</cp:lastModifiedBy>
  <cp:revision>11</cp:revision>
  <dcterms:created xsi:type="dcterms:W3CDTF">2021-03-04T09:29:56Z</dcterms:created>
  <dcterms:modified xsi:type="dcterms:W3CDTF">2023-03-08T10:50:51Z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