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61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7" r:id="rId26"/>
    <p:sldId id="268" r:id="rId27"/>
    <p:sldId id="269" r:id="rId28"/>
    <p:sldId id="270" r:id="rId29"/>
    <p:sldId id="271" r:id="rId30"/>
    <p:sldId id="272" r:id="rId31"/>
    <p:sldId id="279" r:id="rId32"/>
    <p:sldId id="280" r:id="rId33"/>
    <p:sldId id="281" r:id="rId34"/>
    <p:sldId id="282" r:id="rId35"/>
    <p:sldId id="283" r:id="rId36"/>
    <p:sldId id="284" r:id="rId37"/>
    <p:sldId id="278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C9415-ABDD-4C3A-A855-84E239EBC7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36957-46B4-4632-B247-935F45E4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3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36957-46B4-4632-B247-935F45E4C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9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4290" y="461899"/>
            <a:ext cx="145541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990600"/>
            <a:ext cx="7903464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0576" y="461899"/>
            <a:ext cx="448246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090" y="1124651"/>
            <a:ext cx="7695565" cy="442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5085" y="6464909"/>
            <a:ext cx="24320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4909"/>
            <a:ext cx="7645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503" y="3377184"/>
            <a:ext cx="1445260" cy="104139"/>
            <a:chOff x="5937503" y="3377184"/>
            <a:chExt cx="1445260" cy="104139"/>
          </a:xfrm>
        </p:grpSpPr>
        <p:sp>
          <p:nvSpPr>
            <p:cNvPr id="3" name="object 3"/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7184"/>
            <a:ext cx="5937885" cy="104139"/>
            <a:chOff x="0" y="3377184"/>
            <a:chExt cx="5937885" cy="104139"/>
          </a:xfrm>
        </p:grpSpPr>
        <p:sp>
          <p:nvSpPr>
            <p:cNvPr id="6" name="object 6"/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8423" y="2568067"/>
            <a:ext cx="67840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5" smtClean="0">
                <a:solidFill>
                  <a:srgbClr val="2085C5"/>
                </a:solidFill>
              </a:rPr>
              <a:t>Lecture 4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98423" y="3534283"/>
            <a:ext cx="63684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 smtClean="0">
                <a:solidFill>
                  <a:srgbClr val="F10152"/>
                </a:solidFill>
                <a:latin typeface="Arial"/>
                <a:cs typeface="Arial"/>
              </a:rPr>
              <a:t>Agile</a:t>
            </a:r>
            <a:r>
              <a:rPr sz="3200" spc="-30" dirty="0" smtClean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Development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0838" y="5662980"/>
            <a:ext cx="3886962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Mobeen Nazar</a:t>
            </a:r>
          </a:p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sz="2000" dirty="0" smtClean="0">
                <a:solidFill>
                  <a:srgbClr val="F10152"/>
                </a:solidFill>
                <a:latin typeface="Arial"/>
                <a:cs typeface="Arial"/>
              </a:rPr>
              <a:t>Lecturer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00" smtClean="0">
                <a:solidFill>
                  <a:srgbClr val="F10152"/>
                </a:solidFill>
                <a:latin typeface="Arial"/>
                <a:cs typeface="Arial"/>
              </a:rPr>
              <a:t>Software Engineering </a:t>
            </a:r>
            <a:r>
              <a:rPr sz="2000" smtClean="0">
                <a:solidFill>
                  <a:srgbClr val="F10152"/>
                </a:solidFill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Vs 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90" y="1124651"/>
            <a:ext cx="7695565" cy="4001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96" y="2400300"/>
            <a:ext cx="5215172" cy="322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24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392AE8-D1B9-41C9-BFCD-B6D6EC2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 addition to the values of the manifesto, there are 12 principles that support the values.</a:t>
            </a:r>
          </a:p>
          <a:p>
            <a:r>
              <a:rPr lang="en-US" sz="3000" dirty="0"/>
              <a:t>Once again the principles are very general and are less about telling you what to do than they’re about giving you the ability to make a good decision in a particular situation.</a:t>
            </a:r>
          </a:p>
        </p:txBody>
      </p:sp>
    </p:spTree>
    <p:extLst>
      <p:ext uri="{BB962C8B-B14F-4D97-AF65-F5344CB8AC3E}">
        <p14:creationId xmlns:p14="http://schemas.microsoft.com/office/powerpoint/2010/main" val="283397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1DDDE5E-F4DB-4FEE-A924-6B83990BD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5" y="1075459"/>
            <a:ext cx="880296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8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82955B7-DF5B-4574-A165-569A13FA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6" y="1054678"/>
            <a:ext cx="8749147" cy="47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6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FA2A5B7-D798-47BA-98B8-68CE01EF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1085850"/>
            <a:ext cx="8749145" cy="47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FAFAC75-185D-4BCF-9295-999C5AB5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1044287"/>
            <a:ext cx="8749145" cy="47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3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EF1F825-D3BB-45AB-9F8D-91CCB282D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033896"/>
            <a:ext cx="8780318" cy="48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0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043580-B490-468A-A274-4E161CEB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" y="1085850"/>
            <a:ext cx="8717973" cy="46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5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E0B6C64-36B5-4B90-BD9C-6FDBB7B1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1023505"/>
            <a:ext cx="8749145" cy="47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3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DB2F5B7-BA75-495B-BD57-34F148E2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175684"/>
            <a:ext cx="8717973" cy="46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609600"/>
            <a:ext cx="2837282" cy="6936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6FC0"/>
                </a:solidFill>
              </a:rPr>
              <a:t>Objective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3063" y="1754860"/>
            <a:ext cx="4090417" cy="30359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0"/>
              </a:spcBef>
              <a:buSzPct val="75000"/>
              <a:buFont typeface="Arial"/>
              <a:buChar char="–"/>
              <a:tabLst>
                <a:tab pos="390525" algn="l"/>
                <a:tab pos="39116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Development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methods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Capability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Techniques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Scrum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F13C2E4-C216-457A-925B-D5902009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" y="1096241"/>
            <a:ext cx="8749146" cy="47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4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DCD6FC0-7E00-4AF7-8E54-93A6378AD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1044287"/>
            <a:ext cx="8769927" cy="47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0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D636BDD-074F-468F-A86A-FAF8A4C1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5" y="1044287"/>
            <a:ext cx="8790710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4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01213C-9EFE-4BFB-B8CA-EB7526FF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1033895"/>
            <a:ext cx="8780318" cy="47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39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315200" cy="505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24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899"/>
            <a:ext cx="6848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Agile method</a:t>
            </a:r>
            <a:r>
              <a:rPr spc="-10" dirty="0"/>
              <a:t> </a:t>
            </a:r>
            <a:r>
              <a:rPr spc="-5" dirty="0"/>
              <a:t>applicability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138"/>
            <a:ext cx="8009890" cy="3751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651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Product development where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software company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5" dirty="0">
                <a:latin typeface="Carlito"/>
                <a:cs typeface="Carlito"/>
              </a:rPr>
              <a:t>developing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small or </a:t>
            </a:r>
            <a:r>
              <a:rPr sz="2600" spc="-10" dirty="0">
                <a:latin typeface="Carlito"/>
                <a:cs typeface="Carlito"/>
              </a:rPr>
              <a:t>medium-sized </a:t>
            </a:r>
            <a:r>
              <a:rPr sz="2600" spc="-5" dirty="0">
                <a:latin typeface="Carlito"/>
                <a:cs typeface="Carlito"/>
              </a:rPr>
              <a:t>product </a:t>
            </a:r>
            <a:r>
              <a:rPr sz="2600" spc="-25" dirty="0">
                <a:latin typeface="Carlito"/>
                <a:cs typeface="Carlito"/>
              </a:rPr>
              <a:t>for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sale.</a:t>
            </a:r>
            <a:endParaRPr sz="2600">
              <a:latin typeface="Carlito"/>
              <a:cs typeface="Carlito"/>
            </a:endParaRPr>
          </a:p>
          <a:p>
            <a:pPr marL="756285" marR="953769" indent="-28702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rlito"/>
                <a:cs typeface="Carlito"/>
              </a:rPr>
              <a:t>Almost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10" dirty="0">
                <a:latin typeface="Carlito"/>
                <a:cs typeface="Carlito"/>
              </a:rPr>
              <a:t>software products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apps </a:t>
            </a:r>
            <a:r>
              <a:rPr sz="2600" spc="-10" dirty="0">
                <a:latin typeface="Carlito"/>
                <a:cs typeface="Carlito"/>
              </a:rPr>
              <a:t>are now  </a:t>
            </a:r>
            <a:r>
              <a:rPr sz="2600" spc="-5" dirty="0">
                <a:latin typeface="Carlito"/>
                <a:cs typeface="Carlito"/>
              </a:rPr>
              <a:t>developed using </a:t>
            </a:r>
            <a:r>
              <a:rPr sz="2600" dirty="0">
                <a:latin typeface="Carlito"/>
                <a:cs typeface="Carlito"/>
              </a:rPr>
              <a:t>an agile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approach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Custom </a:t>
            </a: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spc="-5" dirty="0">
                <a:latin typeface="Carlito"/>
                <a:cs typeface="Carlito"/>
              </a:rPr>
              <a:t>development </a:t>
            </a:r>
            <a:r>
              <a:rPr sz="2600" dirty="0">
                <a:latin typeface="Carlito"/>
                <a:cs typeface="Carlito"/>
              </a:rPr>
              <a:t>within an </a:t>
            </a:r>
            <a:r>
              <a:rPr sz="2600" spc="-15" dirty="0">
                <a:latin typeface="Carlito"/>
                <a:cs typeface="Carlito"/>
              </a:rPr>
              <a:t>organization,  </a:t>
            </a:r>
            <a:r>
              <a:rPr sz="2600" spc="-5" dirty="0">
                <a:latin typeface="Carlito"/>
                <a:cs typeface="Carlito"/>
              </a:rPr>
              <a:t>where there </a:t>
            </a:r>
            <a:r>
              <a:rPr sz="2600" dirty="0">
                <a:latin typeface="Carlito"/>
                <a:cs typeface="Carlito"/>
              </a:rPr>
              <a:t>is a clear </a:t>
            </a:r>
            <a:r>
              <a:rPr sz="2600" spc="-10" dirty="0">
                <a:latin typeface="Carlito"/>
                <a:cs typeface="Carlito"/>
              </a:rPr>
              <a:t>commitment from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customer </a:t>
            </a:r>
            <a:r>
              <a:rPr sz="2600" spc="-15" dirty="0">
                <a:latin typeface="Carlito"/>
                <a:cs typeface="Carlito"/>
              </a:rPr>
              <a:t>to  </a:t>
            </a:r>
            <a:r>
              <a:rPr sz="2600" spc="-5" dirty="0">
                <a:latin typeface="Carlito"/>
                <a:cs typeface="Carlito"/>
              </a:rPr>
              <a:t>become </a:t>
            </a:r>
            <a:r>
              <a:rPr sz="2600" spc="-15" dirty="0">
                <a:latin typeface="Carlito"/>
                <a:cs typeface="Carlito"/>
              </a:rPr>
              <a:t>involved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5" dirty="0">
                <a:latin typeface="Carlito"/>
                <a:cs typeface="Carlito"/>
              </a:rPr>
              <a:t>development </a:t>
            </a:r>
            <a:r>
              <a:rPr sz="2600" spc="-10" dirty="0">
                <a:latin typeface="Carlito"/>
                <a:cs typeface="Carlito"/>
              </a:rPr>
              <a:t>process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where  there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25" dirty="0">
                <a:latin typeface="Carlito"/>
                <a:cs typeface="Carlito"/>
              </a:rPr>
              <a:t>few </a:t>
            </a:r>
            <a:r>
              <a:rPr sz="2600" spc="-5" dirty="0">
                <a:latin typeface="Carlito"/>
                <a:cs typeface="Carlito"/>
              </a:rPr>
              <a:t>external </a:t>
            </a:r>
            <a:r>
              <a:rPr sz="2600" dirty="0">
                <a:latin typeface="Carlito"/>
                <a:cs typeface="Carlito"/>
              </a:rPr>
              <a:t>rules and </a:t>
            </a:r>
            <a:r>
              <a:rPr sz="2600" spc="-5" dirty="0">
                <a:latin typeface="Carlito"/>
                <a:cs typeface="Carlito"/>
              </a:rPr>
              <a:t>regulations that </a:t>
            </a:r>
            <a:r>
              <a:rPr sz="2600" spc="-20" dirty="0">
                <a:latin typeface="Carlito"/>
                <a:cs typeface="Carlito"/>
              </a:rPr>
              <a:t>affect 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software.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974" y="2341880"/>
            <a:ext cx="6913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Agile </a:t>
            </a:r>
            <a:r>
              <a:rPr spc="-10" dirty="0">
                <a:solidFill>
                  <a:srgbClr val="FF0000"/>
                </a:solidFill>
              </a:rPr>
              <a:t>development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techniques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1" y="461899"/>
            <a:ext cx="6366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</a:t>
            </a:r>
            <a:r>
              <a:rPr spc="-80" dirty="0"/>
              <a:t> </a:t>
            </a:r>
            <a:r>
              <a:rPr spc="-1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129"/>
            <a:ext cx="7807325" cy="3884653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318770" indent="-342900">
              <a:lnSpc>
                <a:spcPct val="8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 smtClean="0">
                <a:latin typeface="Carlito"/>
                <a:cs typeface="Carlito"/>
              </a:rPr>
              <a:t>XP </a:t>
            </a:r>
            <a:r>
              <a:rPr sz="2600" dirty="0">
                <a:latin typeface="Carlito"/>
                <a:cs typeface="Carlito"/>
              </a:rPr>
              <a:t>is an </a:t>
            </a:r>
            <a:r>
              <a:rPr sz="2600" spc="-10" dirty="0">
                <a:latin typeface="Carlito"/>
                <a:cs typeface="Carlito"/>
              </a:rPr>
              <a:t>example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how </a:t>
            </a:r>
            <a:r>
              <a:rPr sz="2600" dirty="0">
                <a:latin typeface="Carlito"/>
                <a:cs typeface="Carlito"/>
              </a:rPr>
              <a:t>Agile </a:t>
            </a:r>
            <a:r>
              <a:rPr sz="2600" spc="-5" dirty="0">
                <a:latin typeface="Carlito"/>
                <a:cs typeface="Carlito"/>
              </a:rPr>
              <a:t>can </a:t>
            </a:r>
            <a:r>
              <a:rPr sz="2600" spc="-10" dirty="0">
                <a:latin typeface="Carlito"/>
                <a:cs typeface="Carlito"/>
              </a:rPr>
              <a:t>heighten customer  satisfaction.</a:t>
            </a:r>
            <a:endParaRPr sz="2600" dirty="0">
              <a:latin typeface="Carlito"/>
              <a:cs typeface="Carlito"/>
            </a:endParaRPr>
          </a:p>
          <a:p>
            <a:pPr marL="355600" marR="1363345" indent="-342900">
              <a:lnSpc>
                <a:spcPct val="8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XP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centered </a:t>
            </a:r>
            <a:r>
              <a:rPr sz="2600" spc="-5" dirty="0">
                <a:latin typeface="Carlito"/>
                <a:cs typeface="Carlito"/>
              </a:rPr>
              <a:t>on </a:t>
            </a:r>
            <a:r>
              <a:rPr sz="2600" spc="-10" dirty="0">
                <a:latin typeface="Carlito"/>
                <a:cs typeface="Carlito"/>
              </a:rPr>
              <a:t>frequent </a:t>
            </a:r>
            <a:r>
              <a:rPr sz="2600" spc="-5" dirty="0">
                <a:latin typeface="Carlito"/>
                <a:cs typeface="Carlito"/>
              </a:rPr>
              <a:t>releases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1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short  development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cycles.</a:t>
            </a:r>
            <a:endParaRPr sz="2600" dirty="0">
              <a:latin typeface="Carlito"/>
              <a:cs typeface="Carlito"/>
            </a:endParaRPr>
          </a:p>
          <a:p>
            <a:pPr marL="355600" marR="213360" indent="-342900">
              <a:lnSpc>
                <a:spcPct val="8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Extreme </a:t>
            </a:r>
            <a:r>
              <a:rPr sz="2400" spc="-10" dirty="0">
                <a:latin typeface="Carlito"/>
                <a:cs typeface="Carlito"/>
              </a:rPr>
              <a:t>Programming </a:t>
            </a:r>
            <a:r>
              <a:rPr sz="2400" dirty="0">
                <a:latin typeface="Carlito"/>
                <a:cs typeface="Carlito"/>
              </a:rPr>
              <a:t>(XP) </a:t>
            </a:r>
            <a:r>
              <a:rPr sz="2400" spc="-20" dirty="0">
                <a:latin typeface="Carlito"/>
                <a:cs typeface="Carlito"/>
              </a:rPr>
              <a:t>takes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‘extreme’ </a:t>
            </a:r>
            <a:r>
              <a:rPr sz="2400" spc="-10" dirty="0">
                <a:latin typeface="Carlito"/>
                <a:cs typeface="Carlito"/>
              </a:rPr>
              <a:t>approach </a:t>
            </a:r>
            <a:r>
              <a:rPr sz="2400" spc="-15" dirty="0">
                <a:latin typeface="Carlito"/>
                <a:cs typeface="Carlito"/>
              </a:rPr>
              <a:t>to  iterative </a:t>
            </a:r>
            <a:r>
              <a:rPr sz="2400" spc="-10" dirty="0">
                <a:latin typeface="Carlito"/>
                <a:cs typeface="Carlito"/>
              </a:rPr>
              <a:t>development.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spc="-15" dirty="0">
                <a:latin typeface="Carlito"/>
                <a:cs typeface="Carlito"/>
              </a:rPr>
              <a:t>versions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be built </a:t>
            </a:r>
            <a:r>
              <a:rPr sz="2400" spc="-15" dirty="0">
                <a:latin typeface="Carlito"/>
                <a:cs typeface="Carlito"/>
              </a:rPr>
              <a:t>several </a:t>
            </a:r>
            <a:r>
              <a:rPr sz="2400" dirty="0">
                <a:latin typeface="Carlito"/>
                <a:cs typeface="Carlito"/>
              </a:rPr>
              <a:t>times </a:t>
            </a:r>
            <a:r>
              <a:rPr sz="2400" spc="-5" dirty="0">
                <a:latin typeface="Carlito"/>
                <a:cs typeface="Carlito"/>
              </a:rPr>
              <a:t>per </a:t>
            </a:r>
            <a:r>
              <a:rPr sz="2400" spc="-15" dirty="0">
                <a:latin typeface="Carlito"/>
                <a:cs typeface="Carlito"/>
              </a:rPr>
              <a:t>day;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Increments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delivered </a:t>
            </a:r>
            <a:r>
              <a:rPr sz="2400" spc="-15" dirty="0">
                <a:latin typeface="Carlito"/>
                <a:cs typeface="Carlito"/>
              </a:rPr>
              <a:t>to customers </a:t>
            </a:r>
            <a:r>
              <a:rPr sz="2400" spc="-5" dirty="0">
                <a:latin typeface="Carlito"/>
                <a:cs typeface="Carlito"/>
              </a:rPr>
              <a:t>every </a:t>
            </a:r>
            <a:r>
              <a:rPr sz="2400" dirty="0">
                <a:latin typeface="Carlito"/>
                <a:cs typeface="Carlito"/>
              </a:rPr>
              <a:t>2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weeks;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ts val="2595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tests must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run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every build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5" dirty="0">
                <a:latin typeface="Carlito"/>
                <a:cs typeface="Carlito"/>
              </a:rPr>
              <a:t>build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 smtClean="0">
                <a:latin typeface="Carlito"/>
                <a:cs typeface="Carlito"/>
              </a:rPr>
              <a:t>only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accepted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tests </a:t>
            </a:r>
            <a:r>
              <a:rPr sz="2400" dirty="0">
                <a:latin typeface="Carlito"/>
                <a:cs typeface="Carlito"/>
              </a:rPr>
              <a:t>run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successfully.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246" y="192150"/>
            <a:ext cx="71310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0" marR="5080" indent="-304228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The </a:t>
            </a:r>
            <a:r>
              <a:rPr sz="4000" spc="-20" dirty="0"/>
              <a:t>extreme programming </a:t>
            </a:r>
            <a:r>
              <a:rPr sz="4000" spc="-10" dirty="0"/>
              <a:t>release  </a:t>
            </a:r>
            <a:r>
              <a:rPr sz="4000" spc="-15" dirty="0"/>
              <a:t>cycle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97789" y="2371928"/>
            <a:ext cx="6552138" cy="2599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553" y="461899"/>
            <a:ext cx="800798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Extreme </a:t>
            </a:r>
            <a:r>
              <a:rPr sz="4000" spc="-15" dirty="0"/>
              <a:t>programming </a:t>
            </a:r>
            <a:r>
              <a:rPr sz="4000" spc="-10" dirty="0"/>
              <a:t>practices</a:t>
            </a:r>
            <a:r>
              <a:rPr sz="4000" spc="-20" dirty="0"/>
              <a:t> </a:t>
            </a:r>
            <a:r>
              <a:rPr sz="4000" spc="-5" dirty="0"/>
              <a:t>(a)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73275"/>
          <a:ext cx="8324850" cy="4825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9660"/>
                <a:gridCol w="5965190"/>
              </a:tblGrid>
              <a:tr h="47155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Principle or</a:t>
                      </a:r>
                      <a:r>
                        <a:rPr sz="16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practice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173861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Incremental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planning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Requirements</a:t>
                      </a:r>
                      <a:r>
                        <a:rPr sz="16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6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recorded</a:t>
                      </a:r>
                      <a:r>
                        <a:rPr sz="16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story</a:t>
                      </a:r>
                      <a:r>
                        <a:rPr sz="16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cards</a:t>
                      </a:r>
                      <a:r>
                        <a:rPr sz="16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stories</a:t>
                      </a:r>
                      <a:r>
                        <a:rPr sz="16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marR="62865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included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release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determined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by the time available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their relative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priority.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 developers break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these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stories into  development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‘Tasks’.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55548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Small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releases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5405" algn="just">
                        <a:lnSpc>
                          <a:spcPts val="192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 minimal useful set of functionality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provides business  value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developed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first.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Releases of the system are frequent  and incrementally add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functionality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 the first</a:t>
                      </a:r>
                      <a:r>
                        <a:rPr sz="1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release.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Simple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design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Enough</a:t>
                      </a:r>
                      <a:r>
                        <a:rPr sz="16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design</a:t>
                      </a:r>
                      <a:r>
                        <a:rPr sz="16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carried</a:t>
                      </a:r>
                      <a:r>
                        <a:rPr sz="16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out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meet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requirements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and no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more.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Test-first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development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604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 automated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unit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test framework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used to write tests for a  new piece of functionality before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functionality itself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implemented.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22896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Refactoring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All developers are expected to refactor the code continuously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marR="64769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soon as possible code improvements are found. This keeps the  code simple and maintainable.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61899"/>
            <a:ext cx="732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Rapid </a:t>
            </a:r>
            <a:r>
              <a:rPr spc="-15" dirty="0"/>
              <a:t>software</a:t>
            </a:r>
            <a:r>
              <a:rPr spc="-5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8160384" cy="45541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180340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Rapid </a:t>
            </a:r>
            <a:r>
              <a:rPr sz="2700" spc="-10" dirty="0">
                <a:latin typeface="Carlito"/>
                <a:cs typeface="Carlito"/>
              </a:rPr>
              <a:t>development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5" dirty="0">
                <a:latin typeface="Carlito"/>
                <a:cs typeface="Carlito"/>
              </a:rPr>
              <a:t>delivery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now </a:t>
            </a:r>
            <a:r>
              <a:rPr sz="2700" spc="-10" dirty="0">
                <a:latin typeface="Carlito"/>
                <a:cs typeface="Carlito"/>
              </a:rPr>
              <a:t>often the most  important requirement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spc="-15" dirty="0">
                <a:latin typeface="Carlito"/>
                <a:cs typeface="Carlito"/>
              </a:rPr>
              <a:t>software</a:t>
            </a:r>
            <a:r>
              <a:rPr sz="2700" spc="-3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systems</a:t>
            </a:r>
            <a:endParaRPr sz="27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Businesses </a:t>
            </a:r>
            <a:r>
              <a:rPr sz="2400" spc="-20" dirty="0">
                <a:latin typeface="Carlito"/>
                <a:cs typeface="Carlito"/>
              </a:rPr>
              <a:t>operate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20" dirty="0">
                <a:latin typeface="Carlito"/>
                <a:cs typeface="Carlito"/>
              </a:rPr>
              <a:t>fast </a:t>
            </a:r>
            <a:r>
              <a:rPr sz="2400" spc="-5" dirty="0">
                <a:latin typeface="Carlito"/>
                <a:cs typeface="Carlito"/>
              </a:rPr>
              <a:t>–changing </a:t>
            </a:r>
            <a:r>
              <a:rPr sz="2400" spc="-10" dirty="0">
                <a:latin typeface="Carlito"/>
                <a:cs typeface="Carlito"/>
              </a:rPr>
              <a:t>requirement </a:t>
            </a:r>
            <a:r>
              <a:rPr sz="2400" dirty="0">
                <a:latin typeface="Carlito"/>
                <a:cs typeface="Carlito"/>
              </a:rPr>
              <a:t>and it is  </a:t>
            </a:r>
            <a:r>
              <a:rPr sz="2400" spc="-10" dirty="0">
                <a:latin typeface="Carlito"/>
                <a:cs typeface="Carlito"/>
              </a:rPr>
              <a:t>practically </a:t>
            </a:r>
            <a:r>
              <a:rPr sz="2400" spc="-5" dirty="0">
                <a:latin typeface="Carlito"/>
                <a:cs typeface="Carlito"/>
              </a:rPr>
              <a:t>impossible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produce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set of </a:t>
            </a:r>
            <a:r>
              <a:rPr sz="2400" spc="-10" dirty="0">
                <a:latin typeface="Carlito"/>
                <a:cs typeface="Carlito"/>
              </a:rPr>
              <a:t>stable </a:t>
            </a:r>
            <a:r>
              <a:rPr sz="2400" spc="-15" dirty="0">
                <a:latin typeface="Carlito"/>
                <a:cs typeface="Carlito"/>
              </a:rPr>
              <a:t>software  </a:t>
            </a:r>
            <a:r>
              <a:rPr sz="2400" spc="-10" dirty="0">
                <a:latin typeface="Carlito"/>
                <a:cs typeface="Carlito"/>
              </a:rPr>
              <a:t>requirements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ts val="2595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evolve </a:t>
            </a:r>
            <a:r>
              <a:rPr sz="2400" spc="-5" dirty="0">
                <a:latin typeface="Carlito"/>
                <a:cs typeface="Carlito"/>
              </a:rPr>
              <a:t>quickly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reflect </a:t>
            </a:r>
            <a:r>
              <a:rPr sz="2400" dirty="0">
                <a:latin typeface="Carlito"/>
                <a:cs typeface="Carlito"/>
              </a:rPr>
              <a:t>changing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business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needs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55600" marR="197485" indent="-342900" algn="just">
              <a:lnSpc>
                <a:spcPts val="259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Plan-driven </a:t>
            </a:r>
            <a:r>
              <a:rPr sz="2700" spc="-10" dirty="0">
                <a:latin typeface="Carlito"/>
                <a:cs typeface="Carlito"/>
              </a:rPr>
              <a:t>development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essential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spc="-5" dirty="0">
                <a:latin typeface="Carlito"/>
                <a:cs typeface="Carlito"/>
              </a:rPr>
              <a:t>some </a:t>
            </a:r>
            <a:r>
              <a:rPr sz="2700" dirty="0">
                <a:latin typeface="Carlito"/>
                <a:cs typeface="Carlito"/>
              </a:rPr>
              <a:t>types </a:t>
            </a:r>
            <a:r>
              <a:rPr sz="2700" spc="-5" dirty="0">
                <a:latin typeface="Carlito"/>
                <a:cs typeface="Carlito"/>
              </a:rPr>
              <a:t>of  </a:t>
            </a:r>
            <a:r>
              <a:rPr sz="2700" spc="-25" dirty="0">
                <a:latin typeface="Carlito"/>
                <a:cs typeface="Carlito"/>
              </a:rPr>
              <a:t>system </a:t>
            </a:r>
            <a:r>
              <a:rPr sz="2700" spc="-5" dirty="0">
                <a:latin typeface="Carlito"/>
                <a:cs typeface="Carlito"/>
              </a:rPr>
              <a:t>but does not </a:t>
            </a:r>
            <a:r>
              <a:rPr sz="2700" dirty="0">
                <a:latin typeface="Carlito"/>
                <a:cs typeface="Carlito"/>
              </a:rPr>
              <a:t>meet these </a:t>
            </a:r>
            <a:r>
              <a:rPr sz="2700" spc="-5" dirty="0">
                <a:latin typeface="Carlito"/>
                <a:cs typeface="Carlito"/>
              </a:rPr>
              <a:t>business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needs.</a:t>
            </a:r>
            <a:endParaRPr sz="2700" dirty="0">
              <a:latin typeface="Carlito"/>
              <a:cs typeface="Carlito"/>
            </a:endParaRPr>
          </a:p>
          <a:p>
            <a:pPr marL="355600" marR="114300" indent="-342900" algn="just">
              <a:lnSpc>
                <a:spcPct val="8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Agile </a:t>
            </a:r>
            <a:r>
              <a:rPr sz="2700" spc="-10" dirty="0">
                <a:latin typeface="Carlito"/>
                <a:cs typeface="Carlito"/>
              </a:rPr>
              <a:t>development </a:t>
            </a:r>
            <a:r>
              <a:rPr sz="2700" spc="-5" dirty="0">
                <a:latin typeface="Carlito"/>
                <a:cs typeface="Carlito"/>
              </a:rPr>
              <a:t>methods </a:t>
            </a:r>
            <a:r>
              <a:rPr sz="2700" spc="-10" dirty="0">
                <a:latin typeface="Carlito"/>
                <a:cs typeface="Carlito"/>
              </a:rPr>
              <a:t>emerged </a:t>
            </a:r>
            <a:r>
              <a:rPr sz="2700" dirty="0">
                <a:latin typeface="Carlito"/>
                <a:cs typeface="Carlito"/>
              </a:rPr>
              <a:t>in the </a:t>
            </a:r>
            <a:r>
              <a:rPr sz="2700" spc="-15" dirty="0">
                <a:latin typeface="Carlito"/>
                <a:cs typeface="Carlito"/>
              </a:rPr>
              <a:t>late </a:t>
            </a:r>
            <a:r>
              <a:rPr sz="2700" dirty="0">
                <a:latin typeface="Carlito"/>
                <a:cs typeface="Carlito"/>
              </a:rPr>
              <a:t>1990s  whose aim </a:t>
            </a:r>
            <a:r>
              <a:rPr sz="2700" spc="-15" dirty="0">
                <a:latin typeface="Carlito"/>
                <a:cs typeface="Carlito"/>
              </a:rPr>
              <a:t>was to </a:t>
            </a:r>
            <a:r>
              <a:rPr sz="2700" spc="-10" dirty="0">
                <a:latin typeface="Carlito"/>
                <a:cs typeface="Carlito"/>
              </a:rPr>
              <a:t>radically reduce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delivery time </a:t>
            </a:r>
            <a:r>
              <a:rPr sz="2700" spc="-20" dirty="0">
                <a:latin typeface="Carlito"/>
                <a:cs typeface="Carlito"/>
              </a:rPr>
              <a:t>for  </a:t>
            </a:r>
            <a:r>
              <a:rPr sz="2700" spc="-10" dirty="0">
                <a:latin typeface="Carlito"/>
                <a:cs typeface="Carlito"/>
              </a:rPr>
              <a:t>working </a:t>
            </a:r>
            <a:r>
              <a:rPr sz="2700" spc="-15" dirty="0">
                <a:latin typeface="Carlito"/>
                <a:cs typeface="Carlito"/>
              </a:rPr>
              <a:t>software</a:t>
            </a:r>
            <a:r>
              <a:rPr sz="2700" spc="-20" dirty="0">
                <a:latin typeface="Carlito"/>
                <a:cs typeface="Carlito"/>
              </a:rPr>
              <a:t> systems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37" y="461899"/>
            <a:ext cx="80340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Extreme </a:t>
            </a:r>
            <a:r>
              <a:rPr sz="4000" spc="-15" dirty="0"/>
              <a:t>programming </a:t>
            </a:r>
            <a:r>
              <a:rPr sz="4000" spc="-10" dirty="0"/>
              <a:t>practices</a:t>
            </a:r>
            <a:r>
              <a:rPr sz="4000" spc="-20" dirty="0"/>
              <a:t> </a:t>
            </a:r>
            <a:r>
              <a:rPr sz="4000" spc="-5" dirty="0"/>
              <a:t>(b)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984375"/>
          <a:ext cx="8216265" cy="4413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5365"/>
                <a:gridCol w="5930900"/>
              </a:tblGrid>
              <a:tr h="612139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Pair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programming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5405">
                        <a:lnSpc>
                          <a:spcPts val="1920"/>
                        </a:lnSpc>
                        <a:spcBef>
                          <a:spcPts val="25"/>
                        </a:spcBef>
                        <a:tabLst>
                          <a:tab pos="1229995" algn="l"/>
                          <a:tab pos="1790700" algn="l"/>
                          <a:tab pos="2080260" algn="l"/>
                          <a:tab pos="2708275" algn="l"/>
                          <a:tab pos="3641090" algn="l"/>
                          <a:tab pos="4213225" algn="l"/>
                          <a:tab pos="4959985" algn="l"/>
                          <a:tab pos="551878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Devel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pers	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	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	pairs,	che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ing	ea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ork	and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providing the support to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always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do a good</a:t>
                      </a:r>
                      <a:r>
                        <a:rPr sz="16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job.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30199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Collective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ownership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pairs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developers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work</a:t>
                      </a:r>
                      <a:r>
                        <a:rPr sz="1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areas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system,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marR="641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 islands of expertise develop and all the developers take  responsibility for all of the code. Anyone can change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anything.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30072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Continuous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integration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As soon as the work on a task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complete,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 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integrated into  the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whole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system.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After any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such integration, all the unit tests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pass.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30199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Sustainable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Large amounts of overtime are not considered acceptable as  the net effect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often to reduce code quality and medium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term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productivity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310665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On-site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customer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4769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 representative of the end-user of the system (the customer)  should be available full time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for 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XP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team. In an  extreme programming process, the customer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member of  the development team and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responsible for bringing</a:t>
                      </a:r>
                      <a:r>
                        <a:rPr sz="1600" spc="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system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algn="just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requirements to the team for</a:t>
                      </a:r>
                      <a:r>
                        <a:rPr sz="16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implementation.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5086" y="461899"/>
            <a:ext cx="1942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rlito"/>
                <a:cs typeface="Carlito"/>
              </a:rPr>
              <a:t>Scrum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2855" y="3180588"/>
            <a:ext cx="8582088" cy="31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0" y="1443354"/>
            <a:ext cx="77044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Scrum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an agile method </a:t>
            </a:r>
            <a:r>
              <a:rPr sz="2400" dirty="0">
                <a:latin typeface="Arial"/>
                <a:cs typeface="Arial"/>
              </a:rPr>
              <a:t>that focuses </a:t>
            </a:r>
            <a:r>
              <a:rPr sz="2400" spc="-5" dirty="0">
                <a:latin typeface="Arial"/>
                <a:cs typeface="Arial"/>
              </a:rPr>
              <a:t>on managing  </a:t>
            </a:r>
            <a:r>
              <a:rPr sz="2400" dirty="0">
                <a:latin typeface="Arial"/>
                <a:cs typeface="Arial"/>
              </a:rPr>
              <a:t>iterative </a:t>
            </a:r>
            <a:r>
              <a:rPr sz="2400" spc="-5" dirty="0">
                <a:latin typeface="Arial"/>
                <a:cs typeface="Arial"/>
              </a:rPr>
              <a:t>development </a:t>
            </a:r>
            <a:r>
              <a:rPr sz="2400" dirty="0">
                <a:latin typeface="Arial"/>
                <a:cs typeface="Arial"/>
              </a:rPr>
              <a:t>rather </a:t>
            </a:r>
            <a:r>
              <a:rPr sz="2400" spc="-5" dirty="0">
                <a:latin typeface="Arial"/>
                <a:cs typeface="Arial"/>
              </a:rPr>
              <a:t>than specific agile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practices.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086" y="461899"/>
            <a:ext cx="1942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763000" cy="4453142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There are </a:t>
            </a:r>
            <a:r>
              <a:rPr spc="-5" dirty="0"/>
              <a:t>three phases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Scrum</a:t>
            </a:r>
            <a:r>
              <a:rPr sz="3200" dirty="0"/>
              <a:t>.</a:t>
            </a:r>
          </a:p>
          <a:p>
            <a:pPr marL="756285" marR="5080" lvl="1" indent="-28702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initial </a:t>
            </a:r>
            <a:r>
              <a:rPr sz="2600" spc="-5" dirty="0">
                <a:latin typeface="Carlito"/>
                <a:cs typeface="Carlito"/>
              </a:rPr>
              <a:t>phase </a:t>
            </a:r>
            <a:r>
              <a:rPr sz="2600" dirty="0">
                <a:latin typeface="Carlito"/>
                <a:cs typeface="Carlito"/>
              </a:rPr>
              <a:t>is an </a:t>
            </a:r>
            <a:r>
              <a:rPr sz="2600" spc="-5" dirty="0">
                <a:latin typeface="Carlito"/>
                <a:cs typeface="Carlito"/>
              </a:rPr>
              <a:t>outline planning phase where  </a:t>
            </a:r>
            <a:r>
              <a:rPr sz="2600" spc="-15" dirty="0">
                <a:latin typeface="Carlito"/>
                <a:cs typeface="Carlito"/>
              </a:rPr>
              <a:t>you </a:t>
            </a:r>
            <a:r>
              <a:rPr sz="2600" spc="-10" dirty="0">
                <a:latin typeface="Carlito"/>
                <a:cs typeface="Carlito"/>
              </a:rPr>
              <a:t>establish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general </a:t>
            </a:r>
            <a:r>
              <a:rPr sz="2600" spc="-5" dirty="0">
                <a:latin typeface="Carlito"/>
                <a:cs typeface="Carlito"/>
              </a:rPr>
              <a:t>objectives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design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software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architecture.</a:t>
            </a:r>
            <a:endParaRPr sz="2600" dirty="0">
              <a:latin typeface="Carlito"/>
              <a:cs typeface="Carlito"/>
            </a:endParaRPr>
          </a:p>
          <a:p>
            <a:pPr marL="756285" marR="322580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This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5" dirty="0">
                <a:latin typeface="Carlito"/>
                <a:cs typeface="Carlito"/>
              </a:rPr>
              <a:t>followed </a:t>
            </a:r>
            <a:r>
              <a:rPr sz="2600" spc="-10" dirty="0">
                <a:latin typeface="Carlito"/>
                <a:cs typeface="Carlito"/>
              </a:rPr>
              <a:t>by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series of </a:t>
            </a:r>
            <a:r>
              <a:rPr sz="2600" spc="-10" dirty="0">
                <a:latin typeface="Carlito"/>
                <a:cs typeface="Carlito"/>
              </a:rPr>
              <a:t>sprint </a:t>
            </a:r>
            <a:r>
              <a:rPr sz="2600" spc="-5" dirty="0">
                <a:latin typeface="Carlito"/>
                <a:cs typeface="Carlito"/>
              </a:rPr>
              <a:t>cycles, where  </a:t>
            </a:r>
            <a:r>
              <a:rPr sz="2600" dirty="0">
                <a:latin typeface="Carlito"/>
                <a:cs typeface="Carlito"/>
              </a:rPr>
              <a:t>each </a:t>
            </a:r>
            <a:r>
              <a:rPr sz="2600" spc="-10" dirty="0">
                <a:latin typeface="Carlito"/>
                <a:cs typeface="Carlito"/>
              </a:rPr>
              <a:t>cycle develops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spc="-5" dirty="0">
                <a:latin typeface="Carlito"/>
                <a:cs typeface="Carlito"/>
              </a:rPr>
              <a:t>increment </a:t>
            </a:r>
            <a:r>
              <a:rPr sz="2600" dirty="0">
                <a:latin typeface="Carlito"/>
                <a:cs typeface="Carlito"/>
              </a:rPr>
              <a:t>of the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system.</a:t>
            </a:r>
            <a:endParaRPr sz="2600" dirty="0">
              <a:latin typeface="Carlito"/>
              <a:cs typeface="Carlito"/>
            </a:endParaRPr>
          </a:p>
          <a:p>
            <a:pPr marL="756285" marR="13525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spc="-5" dirty="0">
                <a:latin typeface="Carlito"/>
                <a:cs typeface="Carlito"/>
              </a:rPr>
              <a:t>closure phase </a:t>
            </a:r>
            <a:r>
              <a:rPr sz="2600" spc="-15" dirty="0">
                <a:latin typeface="Carlito"/>
                <a:cs typeface="Carlito"/>
              </a:rPr>
              <a:t>wraps </a:t>
            </a:r>
            <a:r>
              <a:rPr sz="2600" spc="-5" dirty="0">
                <a:latin typeface="Carlito"/>
                <a:cs typeface="Carlito"/>
              </a:rPr>
              <a:t>up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project,  completes required documentation </a:t>
            </a:r>
            <a:r>
              <a:rPr sz="2600" spc="-5" dirty="0">
                <a:latin typeface="Carlito"/>
                <a:cs typeface="Carlito"/>
              </a:rPr>
              <a:t>such </a:t>
            </a:r>
            <a:r>
              <a:rPr sz="2600" dirty="0">
                <a:latin typeface="Carlito"/>
                <a:cs typeface="Carlito"/>
              </a:rPr>
              <a:t>as </a:t>
            </a:r>
            <a:r>
              <a:rPr sz="2600" spc="-20" dirty="0">
                <a:latin typeface="Carlito"/>
                <a:cs typeface="Carlito"/>
              </a:rPr>
              <a:t>system  </a:t>
            </a:r>
            <a:r>
              <a:rPr sz="2600" spc="-5" dirty="0">
                <a:latin typeface="Carlito"/>
                <a:cs typeface="Carlito"/>
              </a:rPr>
              <a:t>help </a:t>
            </a:r>
            <a:r>
              <a:rPr sz="2600" spc="-10" dirty="0">
                <a:latin typeface="Carlito"/>
                <a:cs typeface="Carlito"/>
              </a:rPr>
              <a:t>frames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user manuals </a:t>
            </a:r>
            <a:r>
              <a:rPr sz="2600" dirty="0">
                <a:latin typeface="Carlito"/>
                <a:cs typeface="Carlito"/>
              </a:rPr>
              <a:t>and assesses the  lessons learned </a:t>
            </a: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project.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899"/>
            <a:ext cx="6119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 terminology</a:t>
            </a:r>
            <a:r>
              <a:rPr spc="-50" dirty="0"/>
              <a:t> </a:t>
            </a:r>
            <a:r>
              <a:rPr spc="-5" dirty="0"/>
              <a:t>(a)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15378"/>
              </p:ext>
            </p:extLst>
          </p:nvPr>
        </p:nvGraphicFramePr>
        <p:xfrm>
          <a:off x="222250" y="1340103"/>
          <a:ext cx="8763000" cy="5375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140"/>
                <a:gridCol w="6499860"/>
              </a:tblGrid>
              <a:tr h="6443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Scrum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term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Definition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935863">
                <a:tc>
                  <a:txBody>
                    <a:bodyPr/>
                    <a:lstStyle/>
                    <a:p>
                      <a:pPr marL="6794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Development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team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60325" algn="just">
                        <a:lnSpc>
                          <a:spcPts val="192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 self-organizing group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software developers,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should be no  more than 7 people. They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responsible for developing the software  and other essential project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documents.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67945" marR="436880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Potentially</a:t>
                      </a:r>
                      <a:r>
                        <a:rPr sz="15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shippable  product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increment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9055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 software increment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 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delivered from a sprint. The idea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that  this should be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‘potentially shippable’ which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means that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 is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 finished state and no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further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work, such as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testing, is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needed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8580" marR="62230" algn="just">
                        <a:lnSpc>
                          <a:spcPts val="192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incorporate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into the final product. In practice, this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always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achievable.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marL="67945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backlog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9055" algn="just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This is a list of ‘to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do’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items which the Scrum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team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tackle.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They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may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feature definitions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for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software, software requirements, user stories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descriptions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supplementary tasks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needed, such 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as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architecture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definition or user</a:t>
                      </a:r>
                      <a:r>
                        <a:rPr sz="15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documentation.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R="890269" algn="ctr">
                        <a:lnSpc>
                          <a:spcPts val="177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owner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8419" algn="just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An individual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(or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possibly a small group) whose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job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identify product  features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requirements, prioritize these for development and continuously  review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product backlog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ensure that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 project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continues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meet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critical</a:t>
                      </a:r>
                      <a:r>
                        <a:rPr sz="15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15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needs.</a:t>
                      </a:r>
                      <a:r>
                        <a:rPr sz="15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15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Owner</a:t>
                      </a:r>
                      <a:r>
                        <a:rPr sz="15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5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5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5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15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might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L="68580" marR="60960" algn="just">
                        <a:lnSpc>
                          <a:spcPct val="61500"/>
                        </a:lnSpc>
                        <a:spcBef>
                          <a:spcPts val="635"/>
                        </a:spcBef>
                        <a:tabLst>
                          <a:tab pos="5947410" algn="l"/>
                        </a:tabLst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also be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 product manager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 software company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other stakeholder  </a:t>
                      </a:r>
                      <a:r>
                        <a:rPr sz="1200" spc="-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	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26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61899"/>
            <a:ext cx="620991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 terminology</a:t>
            </a:r>
            <a:r>
              <a:rPr spc="-50" dirty="0"/>
              <a:t> </a:t>
            </a:r>
            <a:r>
              <a:rPr spc="-5" dirty="0"/>
              <a:t>(b)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1411350"/>
          <a:ext cx="8609965" cy="4938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1415"/>
                <a:gridCol w="6178550"/>
              </a:tblGrid>
              <a:tr h="38925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Scrum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term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Definition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040003">
                <a:tc>
                  <a:txBody>
                    <a:bodyPr/>
                    <a:lstStyle/>
                    <a:p>
                      <a:pPr marL="415925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Scrum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95885">
                        <a:lnSpc>
                          <a:spcPts val="1800"/>
                        </a:lnSpc>
                        <a:spcBef>
                          <a:spcPts val="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 daily meeting of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Scrum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team that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reviews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progress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5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prioritizes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be done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day.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Ideally,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should be a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short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face-to-face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meeting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includes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whole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team.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919985">
                <a:tc>
                  <a:txBody>
                    <a:bodyPr/>
                    <a:lstStyle/>
                    <a:p>
                      <a:pPr marL="415925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ScrumMaster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ScrumMaster is responsible for ensuring that the Scrum process</a:t>
                      </a:r>
                      <a:r>
                        <a:rPr sz="15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is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68580" marR="24066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followed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and guides the team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effective use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Scrum.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He or she  is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responsible for interfacing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with the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rest of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company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and for  ensuring that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Scrum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team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is not diverted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by outside interference.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The Scrum developers are adamant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the ScrumMaster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should not  be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thought of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as a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project 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manager.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Others, 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however,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may not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always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find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easy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difference.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89381">
                <a:tc>
                  <a:txBody>
                    <a:bodyPr/>
                    <a:lstStyle/>
                    <a:p>
                      <a:pPr marL="415925">
                        <a:lnSpc>
                          <a:spcPts val="177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Sprint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development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iteration.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Sprints are usually 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2-4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weeks</a:t>
                      </a:r>
                      <a:r>
                        <a:rPr sz="15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long.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200023">
                <a:tc>
                  <a:txBody>
                    <a:bodyPr/>
                    <a:lstStyle/>
                    <a:p>
                      <a:pPr marL="415925">
                        <a:lnSpc>
                          <a:spcPts val="1775"/>
                        </a:lnSpc>
                      </a:pPr>
                      <a:r>
                        <a:rPr sz="1500" spc="-15" dirty="0">
                          <a:latin typeface="Arial"/>
                          <a:cs typeface="Arial"/>
                        </a:rPr>
                        <a:t>Velocity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10489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An estimate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how much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product backlog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effort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team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can cover  in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sprint. Understanding a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team’s velocity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helps them estimate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what can be covered in a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sprint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and provides a basis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for measuring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improving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performance.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61899"/>
            <a:ext cx="58986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Teamwork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Scrum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54938"/>
            <a:ext cx="7991475" cy="494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1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‘Scrum </a:t>
            </a:r>
            <a:r>
              <a:rPr sz="2600" spc="10" dirty="0">
                <a:latin typeface="Carlito"/>
                <a:cs typeface="Carlito"/>
              </a:rPr>
              <a:t>master’ </a:t>
            </a:r>
            <a:r>
              <a:rPr sz="2600" dirty="0">
                <a:latin typeface="Carlito"/>
                <a:cs typeface="Carlito"/>
              </a:rPr>
              <a:t>is a </a:t>
            </a:r>
            <a:r>
              <a:rPr sz="2600" spc="-15" dirty="0">
                <a:latin typeface="Carlito"/>
                <a:cs typeface="Carlito"/>
              </a:rPr>
              <a:t>facilitator </a:t>
            </a:r>
            <a:r>
              <a:rPr sz="2600" dirty="0">
                <a:latin typeface="Carlito"/>
                <a:cs typeface="Carlito"/>
              </a:rPr>
              <a:t>who </a:t>
            </a:r>
            <a:r>
              <a:rPr sz="2600" spc="-10" dirty="0">
                <a:latin typeface="Carlito"/>
                <a:cs typeface="Carlito"/>
              </a:rPr>
              <a:t>arranges </a:t>
            </a:r>
            <a:r>
              <a:rPr sz="2600" spc="-5" dirty="0">
                <a:latin typeface="Carlito"/>
                <a:cs typeface="Carlito"/>
              </a:rPr>
              <a:t>daily  meetings, </a:t>
            </a:r>
            <a:r>
              <a:rPr sz="2600" spc="-10" dirty="0">
                <a:latin typeface="Carlito"/>
                <a:cs typeface="Carlito"/>
              </a:rPr>
              <a:t>tracks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backlog </a:t>
            </a:r>
            <a:r>
              <a:rPr sz="2600" spc="-10" dirty="0">
                <a:latin typeface="Carlito"/>
                <a:cs typeface="Carlito"/>
              </a:rPr>
              <a:t>of work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be done, </a:t>
            </a:r>
            <a:r>
              <a:rPr sz="2600" spc="-15" dirty="0">
                <a:latin typeface="Carlito"/>
                <a:cs typeface="Carlito"/>
              </a:rPr>
              <a:t>records  </a:t>
            </a:r>
            <a:r>
              <a:rPr sz="2600" spc="-5" dirty="0">
                <a:latin typeface="Carlito"/>
                <a:cs typeface="Carlito"/>
              </a:rPr>
              <a:t>decisions, measures </a:t>
            </a:r>
            <a:r>
              <a:rPr sz="2600" spc="-10" dirty="0">
                <a:latin typeface="Carlito"/>
                <a:cs typeface="Carlito"/>
              </a:rPr>
              <a:t>progress against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backlog </a:t>
            </a:r>
            <a:r>
              <a:rPr sz="2600" dirty="0">
                <a:latin typeface="Carlito"/>
                <a:cs typeface="Carlito"/>
              </a:rPr>
              <a:t>and  </a:t>
            </a:r>
            <a:r>
              <a:rPr sz="2600" spc="-10" dirty="0">
                <a:latin typeface="Carlito"/>
                <a:cs typeface="Carlito"/>
              </a:rPr>
              <a:t>communicates </a:t>
            </a:r>
            <a:r>
              <a:rPr sz="2600" dirty="0">
                <a:latin typeface="Carlito"/>
                <a:cs typeface="Carlito"/>
              </a:rPr>
              <a:t>with </a:t>
            </a:r>
            <a:r>
              <a:rPr sz="2600" spc="-15" dirty="0">
                <a:latin typeface="Carlito"/>
                <a:cs typeface="Carlito"/>
              </a:rPr>
              <a:t>customers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management outside  of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team.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whole </a:t>
            </a:r>
            <a:r>
              <a:rPr sz="2600" spc="-5" dirty="0">
                <a:latin typeface="Carlito"/>
                <a:cs typeface="Carlito"/>
              </a:rPr>
              <a:t>team </a:t>
            </a:r>
            <a:r>
              <a:rPr sz="2600" spc="-10" dirty="0">
                <a:latin typeface="Carlito"/>
                <a:cs typeface="Carlito"/>
              </a:rPr>
              <a:t>attends </a:t>
            </a:r>
            <a:r>
              <a:rPr sz="2600" spc="-5" dirty="0">
                <a:latin typeface="Carlito"/>
                <a:cs typeface="Carlito"/>
              </a:rPr>
              <a:t>short daily meetings (Scrums)  where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5" dirty="0">
                <a:latin typeface="Carlito"/>
                <a:cs typeface="Carlito"/>
              </a:rPr>
              <a:t>team members </a:t>
            </a:r>
            <a:r>
              <a:rPr sz="2600" spc="-10" dirty="0">
                <a:latin typeface="Carlito"/>
                <a:cs typeface="Carlito"/>
              </a:rPr>
              <a:t>share information, </a:t>
            </a:r>
            <a:r>
              <a:rPr sz="2600" spc="-5" dirty="0">
                <a:latin typeface="Carlito"/>
                <a:cs typeface="Carlito"/>
              </a:rPr>
              <a:t>describe  </a:t>
            </a:r>
            <a:r>
              <a:rPr sz="2600" dirty="0">
                <a:latin typeface="Carlito"/>
                <a:cs typeface="Carlito"/>
              </a:rPr>
              <a:t>their </a:t>
            </a:r>
            <a:r>
              <a:rPr sz="2600" spc="-10" dirty="0">
                <a:latin typeface="Carlito"/>
                <a:cs typeface="Carlito"/>
              </a:rPr>
              <a:t>progress </a:t>
            </a:r>
            <a:r>
              <a:rPr sz="2600" spc="-5" dirty="0">
                <a:latin typeface="Carlito"/>
                <a:cs typeface="Carlito"/>
              </a:rPr>
              <a:t>since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last </a:t>
            </a:r>
            <a:r>
              <a:rPr sz="2600" dirty="0">
                <a:latin typeface="Carlito"/>
                <a:cs typeface="Carlito"/>
              </a:rPr>
              <a:t>meeting, </a:t>
            </a:r>
            <a:r>
              <a:rPr sz="2600" spc="-10" dirty="0">
                <a:latin typeface="Carlito"/>
                <a:cs typeface="Carlito"/>
              </a:rPr>
              <a:t>problems </a:t>
            </a:r>
            <a:r>
              <a:rPr sz="2600" spc="-5" dirty="0">
                <a:latin typeface="Carlito"/>
                <a:cs typeface="Carlito"/>
              </a:rPr>
              <a:t>that</a:t>
            </a:r>
            <a:r>
              <a:rPr sz="2600" spc="-12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have  </a:t>
            </a:r>
            <a:r>
              <a:rPr sz="2600" dirty="0">
                <a:latin typeface="Carlito"/>
                <a:cs typeface="Carlito"/>
              </a:rPr>
              <a:t>arisen and </a:t>
            </a:r>
            <a:r>
              <a:rPr sz="2600" spc="-5" dirty="0">
                <a:latin typeface="Carlito"/>
                <a:cs typeface="Carlito"/>
              </a:rPr>
              <a:t>what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planned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following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60" dirty="0">
                <a:latin typeface="Carlito"/>
                <a:cs typeface="Carlito"/>
              </a:rPr>
              <a:t>day.</a:t>
            </a:r>
            <a:endParaRPr sz="2600">
              <a:latin typeface="Carlito"/>
              <a:cs typeface="Carlito"/>
            </a:endParaRPr>
          </a:p>
          <a:p>
            <a:pPr marL="756285" marR="102870" indent="-28702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rlito"/>
                <a:cs typeface="Carlito"/>
              </a:rPr>
              <a:t>This </a:t>
            </a:r>
            <a:r>
              <a:rPr sz="2600" dirty="0">
                <a:latin typeface="Carlito"/>
                <a:cs typeface="Carlito"/>
              </a:rPr>
              <a:t>means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0" dirty="0">
                <a:latin typeface="Carlito"/>
                <a:cs typeface="Carlito"/>
              </a:rPr>
              <a:t>everyone </a:t>
            </a:r>
            <a:r>
              <a:rPr sz="2600" dirty="0">
                <a:latin typeface="Carlito"/>
                <a:cs typeface="Carlito"/>
              </a:rPr>
              <a:t>on the </a:t>
            </a:r>
            <a:r>
              <a:rPr sz="2600" spc="-5" dirty="0">
                <a:latin typeface="Carlito"/>
                <a:cs typeface="Carlito"/>
              </a:rPr>
              <a:t>team </a:t>
            </a:r>
            <a:r>
              <a:rPr sz="2600" spc="-10" dirty="0">
                <a:latin typeface="Carlito"/>
                <a:cs typeface="Carlito"/>
              </a:rPr>
              <a:t>knows </a:t>
            </a:r>
            <a:r>
              <a:rPr sz="2600" spc="-5" dirty="0">
                <a:latin typeface="Carlito"/>
                <a:cs typeface="Carlito"/>
              </a:rPr>
              <a:t>what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5" dirty="0">
                <a:latin typeface="Carlito"/>
                <a:cs typeface="Carlito"/>
              </a:rPr>
              <a:t>going </a:t>
            </a:r>
            <a:r>
              <a:rPr sz="2600" spc="-10" dirty="0">
                <a:latin typeface="Carlito"/>
                <a:cs typeface="Carlito"/>
              </a:rPr>
              <a:t>on </a:t>
            </a:r>
            <a:r>
              <a:rPr sz="2600" dirty="0">
                <a:latin typeface="Carlito"/>
                <a:cs typeface="Carlito"/>
              </a:rPr>
              <a:t>and, if </a:t>
            </a:r>
            <a:r>
              <a:rPr sz="2600" spc="-10" dirty="0">
                <a:latin typeface="Carlito"/>
                <a:cs typeface="Carlito"/>
              </a:rPr>
              <a:t>problems </a:t>
            </a:r>
            <a:r>
              <a:rPr sz="2600" dirty="0">
                <a:latin typeface="Carlito"/>
                <a:cs typeface="Carlito"/>
              </a:rPr>
              <a:t>arise,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5" dirty="0">
                <a:latin typeface="Carlito"/>
                <a:cs typeface="Carlito"/>
              </a:rPr>
              <a:t>re-plan </a:t>
            </a:r>
            <a:r>
              <a:rPr sz="2600" dirty="0">
                <a:latin typeface="Carlito"/>
                <a:cs typeface="Carlito"/>
              </a:rPr>
              <a:t>short-  </a:t>
            </a:r>
            <a:r>
              <a:rPr sz="2600" spc="-5" dirty="0">
                <a:latin typeface="Carlito"/>
                <a:cs typeface="Carlito"/>
              </a:rPr>
              <a:t>term </a:t>
            </a:r>
            <a:r>
              <a:rPr sz="2600" spc="-10" dirty="0">
                <a:latin typeface="Carlito"/>
                <a:cs typeface="Carlito"/>
              </a:rPr>
              <a:t>work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cope </a:t>
            </a:r>
            <a:r>
              <a:rPr sz="2600" dirty="0">
                <a:latin typeface="Carlito"/>
                <a:cs typeface="Carlito"/>
              </a:rPr>
              <a:t>with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them.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899"/>
            <a:ext cx="529158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</a:t>
            </a:r>
            <a:r>
              <a:rPr spc="-55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138"/>
            <a:ext cx="7759700" cy="430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59079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product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20" dirty="0">
                <a:latin typeface="Carlito"/>
                <a:cs typeface="Carlito"/>
              </a:rPr>
              <a:t>broken </a:t>
            </a:r>
            <a:r>
              <a:rPr sz="2600" spc="-5" dirty="0">
                <a:latin typeface="Carlito"/>
                <a:cs typeface="Carlito"/>
              </a:rPr>
              <a:t>down </a:t>
            </a:r>
            <a:r>
              <a:rPr sz="2600" spc="-10" dirty="0">
                <a:latin typeface="Carlito"/>
                <a:cs typeface="Carlito"/>
              </a:rPr>
              <a:t>into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set of </a:t>
            </a:r>
            <a:r>
              <a:rPr sz="2600" dirty="0">
                <a:latin typeface="Carlito"/>
                <a:cs typeface="Carlito"/>
              </a:rPr>
              <a:t>manageable  and </a:t>
            </a:r>
            <a:r>
              <a:rPr sz="2600" spc="-10" dirty="0">
                <a:latin typeface="Carlito"/>
                <a:cs typeface="Carlito"/>
              </a:rPr>
              <a:t>understandable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chunks.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Unstable </a:t>
            </a:r>
            <a:r>
              <a:rPr sz="2600" spc="-5" dirty="0">
                <a:latin typeface="Carlito"/>
                <a:cs typeface="Carlito"/>
              </a:rPr>
              <a:t>requirements do not hold up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progress.</a:t>
            </a:r>
            <a:endParaRPr sz="2600">
              <a:latin typeface="Carlito"/>
              <a:cs typeface="Carlito"/>
            </a:endParaRPr>
          </a:p>
          <a:p>
            <a:pPr marL="355600" marR="922655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The whole </a:t>
            </a:r>
            <a:r>
              <a:rPr sz="2600" spc="-5" dirty="0">
                <a:latin typeface="Carlito"/>
                <a:cs typeface="Carlito"/>
              </a:rPr>
              <a:t>team </a:t>
            </a:r>
            <a:r>
              <a:rPr sz="2600" spc="-20" dirty="0">
                <a:latin typeface="Carlito"/>
                <a:cs typeface="Carlito"/>
              </a:rPr>
              <a:t>have </a:t>
            </a:r>
            <a:r>
              <a:rPr sz="2600" dirty="0">
                <a:latin typeface="Carlito"/>
                <a:cs typeface="Carlito"/>
              </a:rPr>
              <a:t>visibility </a:t>
            </a:r>
            <a:r>
              <a:rPr sz="2600" spc="-5" dirty="0">
                <a:latin typeface="Carlito"/>
                <a:cs typeface="Carlito"/>
              </a:rPr>
              <a:t>of everything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  </a:t>
            </a:r>
            <a:r>
              <a:rPr sz="2600" spc="-5" dirty="0">
                <a:latin typeface="Carlito"/>
                <a:cs typeface="Carlito"/>
              </a:rPr>
              <a:t>consequently team </a:t>
            </a:r>
            <a:r>
              <a:rPr sz="2600" spc="-10" dirty="0">
                <a:latin typeface="Carlito"/>
                <a:cs typeface="Carlito"/>
              </a:rPr>
              <a:t>communication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improved.</a:t>
            </a:r>
            <a:endParaRPr sz="2600">
              <a:latin typeface="Carlito"/>
              <a:cs typeface="Carlito"/>
            </a:endParaRPr>
          </a:p>
          <a:p>
            <a:pPr marL="355600" marR="29209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rlito"/>
                <a:cs typeface="Carlito"/>
              </a:rPr>
              <a:t>Customers </a:t>
            </a:r>
            <a:r>
              <a:rPr sz="2600" spc="-5" dirty="0">
                <a:latin typeface="Carlito"/>
                <a:cs typeface="Carlito"/>
              </a:rPr>
              <a:t>see on-time delivery of </a:t>
            </a:r>
            <a:r>
              <a:rPr sz="2600" spc="-10" dirty="0">
                <a:latin typeface="Carlito"/>
                <a:cs typeface="Carlito"/>
              </a:rPr>
              <a:t>increments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5" dirty="0">
                <a:latin typeface="Carlito"/>
                <a:cs typeface="Carlito"/>
              </a:rPr>
              <a:t>gain  </a:t>
            </a:r>
            <a:r>
              <a:rPr sz="2600" spc="-5" dirty="0">
                <a:latin typeface="Carlito"/>
                <a:cs typeface="Carlito"/>
              </a:rPr>
              <a:t>feedback on how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product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works.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35" dirty="0">
                <a:latin typeface="Carlito"/>
                <a:cs typeface="Carlito"/>
              </a:rPr>
              <a:t>Trust </a:t>
            </a:r>
            <a:r>
              <a:rPr sz="2600" spc="-5" dirty="0">
                <a:latin typeface="Carlito"/>
                <a:cs typeface="Carlito"/>
              </a:rPr>
              <a:t>between </a:t>
            </a:r>
            <a:r>
              <a:rPr sz="2600" spc="-15" dirty="0">
                <a:latin typeface="Carlito"/>
                <a:cs typeface="Carlito"/>
              </a:rPr>
              <a:t>customers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developers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established  </a:t>
            </a:r>
            <a:r>
              <a:rPr sz="2600" dirty="0">
                <a:latin typeface="Carlito"/>
                <a:cs typeface="Carlito"/>
              </a:rPr>
              <a:t>and a </a:t>
            </a:r>
            <a:r>
              <a:rPr sz="2600" spc="-5" dirty="0">
                <a:latin typeface="Carlito"/>
                <a:cs typeface="Carlito"/>
              </a:rPr>
              <a:t>positive culture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created </a:t>
            </a:r>
            <a:r>
              <a:rPr sz="2600" dirty="0">
                <a:latin typeface="Carlito"/>
                <a:cs typeface="Carlito"/>
              </a:rPr>
              <a:t>in which </a:t>
            </a:r>
            <a:r>
              <a:rPr sz="2600" spc="-10" dirty="0">
                <a:latin typeface="Carlito"/>
                <a:cs typeface="Carlito"/>
              </a:rPr>
              <a:t>everyone  </a:t>
            </a:r>
            <a:r>
              <a:rPr sz="2600" spc="-5" dirty="0">
                <a:latin typeface="Carlito"/>
                <a:cs typeface="Carlito"/>
              </a:rPr>
              <a:t>expects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spc="-15" dirty="0">
                <a:latin typeface="Carlito"/>
                <a:cs typeface="Carlito"/>
              </a:rPr>
              <a:t>to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succeed.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899"/>
            <a:ext cx="6900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Agile </a:t>
            </a:r>
            <a:r>
              <a:rPr spc="-15" dirty="0"/>
              <a:t>project</a:t>
            </a:r>
            <a:r>
              <a:rPr spc="-3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1295400"/>
            <a:ext cx="8354290" cy="49686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principal </a:t>
            </a:r>
            <a:r>
              <a:rPr sz="2600" spc="-10" dirty="0">
                <a:latin typeface="Carlito"/>
                <a:cs typeface="Carlito"/>
              </a:rPr>
              <a:t>responsibility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software project managers 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manage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dirty="0">
                <a:latin typeface="Carlito"/>
                <a:cs typeface="Carlito"/>
              </a:rPr>
              <a:t>so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software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delivered  </a:t>
            </a:r>
            <a:r>
              <a:rPr sz="2600" spc="-5" dirty="0">
                <a:latin typeface="Carlito"/>
                <a:cs typeface="Carlito"/>
              </a:rPr>
              <a:t>on </a:t>
            </a:r>
            <a:r>
              <a:rPr sz="2600" dirty="0">
                <a:latin typeface="Carlito"/>
                <a:cs typeface="Carlito"/>
              </a:rPr>
              <a:t>time and within the </a:t>
            </a:r>
            <a:r>
              <a:rPr sz="2600" spc="-5" dirty="0">
                <a:latin typeface="Carlito"/>
                <a:cs typeface="Carlito"/>
              </a:rPr>
              <a:t>planned </a:t>
            </a:r>
            <a:r>
              <a:rPr sz="2600" spc="-10" dirty="0">
                <a:latin typeface="Carlito"/>
                <a:cs typeface="Carlito"/>
              </a:rPr>
              <a:t>budget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project.</a:t>
            </a:r>
            <a:endParaRPr sz="26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standard </a:t>
            </a:r>
            <a:r>
              <a:rPr sz="2600" spc="-10" dirty="0">
                <a:latin typeface="Carlito"/>
                <a:cs typeface="Carlito"/>
              </a:rPr>
              <a:t>approach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project management </a:t>
            </a:r>
            <a:r>
              <a:rPr sz="2600" spc="-5" dirty="0">
                <a:latin typeface="Carlito"/>
                <a:cs typeface="Carlito"/>
              </a:rPr>
              <a:t>is plan-  driven. </a:t>
            </a:r>
            <a:r>
              <a:rPr sz="2600" spc="-10" dirty="0">
                <a:latin typeface="Carlito"/>
                <a:cs typeface="Carlito"/>
              </a:rPr>
              <a:t>Managers </a:t>
            </a:r>
            <a:r>
              <a:rPr sz="2600" spc="-20" dirty="0">
                <a:latin typeface="Carlito"/>
                <a:cs typeface="Carlito"/>
              </a:rPr>
              <a:t>draw </a:t>
            </a:r>
            <a:r>
              <a:rPr sz="2600" dirty="0">
                <a:latin typeface="Carlito"/>
                <a:cs typeface="Carlito"/>
              </a:rPr>
              <a:t>up a </a:t>
            </a:r>
            <a:r>
              <a:rPr sz="2600" spc="-5" dirty="0">
                <a:latin typeface="Carlito"/>
                <a:cs typeface="Carlito"/>
              </a:rPr>
              <a:t>plan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spc="-5" dirty="0">
                <a:latin typeface="Carlito"/>
                <a:cs typeface="Carlito"/>
              </a:rPr>
              <a:t>showing  what should </a:t>
            </a:r>
            <a:r>
              <a:rPr sz="2600" spc="-10" dirty="0">
                <a:latin typeface="Carlito"/>
                <a:cs typeface="Carlito"/>
              </a:rPr>
              <a:t>be delivered, when </a:t>
            </a:r>
            <a:r>
              <a:rPr sz="2600" dirty="0">
                <a:latin typeface="Carlito"/>
                <a:cs typeface="Carlito"/>
              </a:rPr>
              <a:t>it </a:t>
            </a:r>
            <a:r>
              <a:rPr sz="2600" spc="-5" dirty="0">
                <a:latin typeface="Carlito"/>
                <a:cs typeface="Carlito"/>
              </a:rPr>
              <a:t>should be </a:t>
            </a:r>
            <a:r>
              <a:rPr sz="2600" spc="-10" dirty="0">
                <a:latin typeface="Carlito"/>
                <a:cs typeface="Carlito"/>
              </a:rPr>
              <a:t>delivered  </a:t>
            </a:r>
            <a:r>
              <a:rPr sz="2600" dirty="0">
                <a:latin typeface="Carlito"/>
                <a:cs typeface="Carlito"/>
              </a:rPr>
              <a:t>and who will </a:t>
            </a:r>
            <a:r>
              <a:rPr sz="2600" spc="-10" dirty="0">
                <a:latin typeface="Carlito"/>
                <a:cs typeface="Carlito"/>
              </a:rPr>
              <a:t>work </a:t>
            </a:r>
            <a:r>
              <a:rPr sz="2600" spc="-5" dirty="0">
                <a:latin typeface="Carlito"/>
                <a:cs typeface="Carlito"/>
              </a:rPr>
              <a:t>on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development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 deliverables.</a:t>
            </a:r>
            <a:endParaRPr sz="26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Agile </a:t>
            </a:r>
            <a:r>
              <a:rPr sz="2600" spc="-10" dirty="0">
                <a:latin typeface="Carlito"/>
                <a:cs typeface="Carlito"/>
              </a:rPr>
              <a:t>project management </a:t>
            </a:r>
            <a:r>
              <a:rPr sz="2600" spc="-15" dirty="0">
                <a:latin typeface="Carlito"/>
                <a:cs typeface="Carlito"/>
              </a:rPr>
              <a:t>requires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20" dirty="0">
                <a:latin typeface="Carlito"/>
                <a:cs typeface="Carlito"/>
              </a:rPr>
              <a:t>different </a:t>
            </a:r>
            <a:r>
              <a:rPr sz="2600" spc="-10" dirty="0">
                <a:latin typeface="Carlito"/>
                <a:cs typeface="Carlito"/>
              </a:rPr>
              <a:t>approach,  </a:t>
            </a:r>
            <a:r>
              <a:rPr sz="2600" dirty="0">
                <a:latin typeface="Carlito"/>
                <a:cs typeface="Carlito"/>
              </a:rPr>
              <a:t>which </a:t>
            </a:r>
            <a:r>
              <a:rPr sz="2600" spc="-5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adapted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incremental development </a:t>
            </a:r>
            <a:r>
              <a:rPr sz="2600" dirty="0">
                <a:latin typeface="Carlito"/>
                <a:cs typeface="Carlito"/>
              </a:rPr>
              <a:t>and the  </a:t>
            </a:r>
            <a:r>
              <a:rPr sz="2600" spc="-5" dirty="0">
                <a:latin typeface="Carlito"/>
                <a:cs typeface="Carlito"/>
              </a:rPr>
              <a:t>practices used </a:t>
            </a:r>
            <a:r>
              <a:rPr sz="2600" dirty="0">
                <a:latin typeface="Carlito"/>
                <a:cs typeface="Carlito"/>
              </a:rPr>
              <a:t>in agile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methods.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129" y="461899"/>
            <a:ext cx="79317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Plan-driven </a:t>
            </a:r>
            <a:r>
              <a:rPr dirty="0"/>
              <a:t>and agile</a:t>
            </a:r>
            <a:r>
              <a:rPr spc="10" dirty="0"/>
              <a:t> </a:t>
            </a:r>
            <a:r>
              <a:rPr spc="-10" dirty="0"/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66702" y="4660340"/>
            <a:ext cx="4119879" cy="1464945"/>
            <a:chOff x="2766702" y="4660340"/>
            <a:chExt cx="4119879" cy="1464945"/>
          </a:xfrm>
        </p:grpSpPr>
        <p:sp>
          <p:nvSpPr>
            <p:cNvPr id="4" name="object 4"/>
            <p:cNvSpPr/>
            <p:nvPr/>
          </p:nvSpPr>
          <p:spPr>
            <a:xfrm>
              <a:off x="3902210" y="4661950"/>
              <a:ext cx="1529080" cy="365125"/>
            </a:xfrm>
            <a:custGeom>
              <a:avLst/>
              <a:gdLst/>
              <a:ahLst/>
              <a:cxnLst/>
              <a:rect l="l" t="t" r="r" b="b"/>
              <a:pathLst>
                <a:path w="1529079" h="365125">
                  <a:moveTo>
                    <a:pt x="0" y="332796"/>
                  </a:moveTo>
                  <a:lnTo>
                    <a:pt x="299775" y="134728"/>
                  </a:lnTo>
                  <a:lnTo>
                    <a:pt x="478654" y="34160"/>
                  </a:lnTo>
                  <a:lnTo>
                    <a:pt x="607693" y="0"/>
                  </a:lnTo>
                  <a:lnTo>
                    <a:pt x="757952" y="1155"/>
                  </a:lnTo>
                  <a:lnTo>
                    <a:pt x="982328" y="62757"/>
                  </a:lnTo>
                  <a:lnTo>
                    <a:pt x="1235828" y="187297"/>
                  </a:lnTo>
                  <a:lnTo>
                    <a:pt x="1443149" y="309723"/>
                  </a:lnTo>
                  <a:lnTo>
                    <a:pt x="1528990" y="364987"/>
                  </a:lnTo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5230" y="4967383"/>
              <a:ext cx="109414" cy="901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6702" y="4995549"/>
              <a:ext cx="1512016" cy="6979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4991" y="4995549"/>
              <a:ext cx="1491184" cy="6866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15145" y="5617808"/>
              <a:ext cx="3434079" cy="506095"/>
            </a:xfrm>
            <a:custGeom>
              <a:avLst/>
              <a:gdLst/>
              <a:ahLst/>
              <a:cxnLst/>
              <a:rect l="l" t="t" r="r" b="b"/>
              <a:pathLst>
                <a:path w="3434079" h="506095">
                  <a:moveTo>
                    <a:pt x="3423270" y="0"/>
                  </a:moveTo>
                  <a:lnTo>
                    <a:pt x="3433470" y="292250"/>
                  </a:lnTo>
                  <a:lnTo>
                    <a:pt x="3263521" y="442324"/>
                  </a:lnTo>
                  <a:lnTo>
                    <a:pt x="2757410" y="497615"/>
                  </a:lnTo>
                  <a:lnTo>
                    <a:pt x="1759122" y="505513"/>
                  </a:lnTo>
                  <a:lnTo>
                    <a:pt x="755714" y="440108"/>
                  </a:lnTo>
                  <a:lnTo>
                    <a:pt x="231965" y="296215"/>
                  </a:lnTo>
                  <a:lnTo>
                    <a:pt x="32014" y="152323"/>
                  </a:lnTo>
                  <a:lnTo>
                    <a:pt x="0" y="86917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6182" y="5651610"/>
              <a:ext cx="65992" cy="1126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752733" y="2148135"/>
            <a:ext cx="5712460" cy="1571625"/>
            <a:chOff x="1752733" y="2148135"/>
            <a:chExt cx="5712460" cy="1571625"/>
          </a:xfrm>
        </p:grpSpPr>
        <p:sp>
          <p:nvSpPr>
            <p:cNvPr id="11" name="object 11"/>
            <p:cNvSpPr/>
            <p:nvPr/>
          </p:nvSpPr>
          <p:spPr>
            <a:xfrm>
              <a:off x="3887615" y="2565442"/>
              <a:ext cx="1418087" cy="6198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2733" y="2506477"/>
              <a:ext cx="1491176" cy="6867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2270" y="2506477"/>
              <a:ext cx="1490970" cy="6867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0111" y="3128801"/>
              <a:ext cx="4120515" cy="589915"/>
            </a:xfrm>
            <a:custGeom>
              <a:avLst/>
              <a:gdLst/>
              <a:ahLst/>
              <a:cxnLst/>
              <a:rect l="l" t="t" r="r" b="b"/>
              <a:pathLst>
                <a:path w="4120515" h="589914">
                  <a:moveTo>
                    <a:pt x="4120229" y="0"/>
                  </a:moveTo>
                  <a:lnTo>
                    <a:pt x="3925807" y="340703"/>
                  </a:lnTo>
                  <a:lnTo>
                    <a:pt x="3650934" y="515659"/>
                  </a:lnTo>
                  <a:lnTo>
                    <a:pt x="3106552" y="580116"/>
                  </a:lnTo>
                  <a:lnTo>
                    <a:pt x="2103601" y="589325"/>
                  </a:lnTo>
                  <a:lnTo>
                    <a:pt x="1045662" y="505559"/>
                  </a:lnTo>
                  <a:lnTo>
                    <a:pt x="403577" y="321274"/>
                  </a:lnTo>
                  <a:lnTo>
                    <a:pt x="85604" y="136989"/>
                  </a:lnTo>
                  <a:lnTo>
                    <a:pt x="0" y="53223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9539" y="3138566"/>
              <a:ext cx="90127" cy="1094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39621" y="2827700"/>
              <a:ext cx="655320" cy="0"/>
            </a:xfrm>
            <a:custGeom>
              <a:avLst/>
              <a:gdLst/>
              <a:ahLst/>
              <a:cxnLst/>
              <a:rect l="l" t="t" r="r" b="b"/>
              <a:pathLst>
                <a:path w="655320">
                  <a:moveTo>
                    <a:pt x="0" y="0"/>
                  </a:moveTo>
                  <a:lnTo>
                    <a:pt x="0" y="0"/>
                  </a:lnTo>
                  <a:lnTo>
                    <a:pt x="654975" y="0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35061" y="2795615"/>
              <a:ext cx="111130" cy="658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68264" y="2843796"/>
              <a:ext cx="634365" cy="0"/>
            </a:xfrm>
            <a:custGeom>
              <a:avLst/>
              <a:gdLst/>
              <a:ahLst/>
              <a:cxnLst/>
              <a:rect l="l" t="t" r="r" b="b"/>
              <a:pathLst>
                <a:path w="634364">
                  <a:moveTo>
                    <a:pt x="0" y="0"/>
                  </a:moveTo>
                  <a:lnTo>
                    <a:pt x="0" y="0"/>
                  </a:lnTo>
                  <a:lnTo>
                    <a:pt x="634122" y="0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42831" y="2811711"/>
              <a:ext cx="111066" cy="6588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81661" y="2158655"/>
              <a:ext cx="1094740" cy="422909"/>
            </a:xfrm>
            <a:custGeom>
              <a:avLst/>
              <a:gdLst/>
              <a:ahLst/>
              <a:cxnLst/>
              <a:rect l="l" t="t" r="r" b="b"/>
              <a:pathLst>
                <a:path w="1094739" h="422910">
                  <a:moveTo>
                    <a:pt x="912567" y="422885"/>
                  </a:moveTo>
                  <a:lnTo>
                    <a:pt x="1029144" y="400629"/>
                  </a:lnTo>
                  <a:lnTo>
                    <a:pt x="1084769" y="366361"/>
                  </a:lnTo>
                  <a:lnTo>
                    <a:pt x="1094528" y="295918"/>
                  </a:lnTo>
                  <a:lnTo>
                    <a:pt x="1073511" y="165136"/>
                  </a:lnTo>
                  <a:lnTo>
                    <a:pt x="1046574" y="100584"/>
                  </a:lnTo>
                  <a:lnTo>
                    <a:pt x="997396" y="55056"/>
                  </a:lnTo>
                  <a:lnTo>
                    <a:pt x="929966" y="25399"/>
                  </a:lnTo>
                  <a:lnTo>
                    <a:pt x="890652" y="15537"/>
                  </a:lnTo>
                  <a:lnTo>
                    <a:pt x="848269" y="8460"/>
                  </a:lnTo>
                  <a:lnTo>
                    <a:pt x="803318" y="3774"/>
                  </a:lnTo>
                  <a:lnTo>
                    <a:pt x="756295" y="1085"/>
                  </a:lnTo>
                  <a:lnTo>
                    <a:pt x="707699" y="0"/>
                  </a:lnTo>
                  <a:lnTo>
                    <a:pt x="658028" y="123"/>
                  </a:lnTo>
                  <a:lnTo>
                    <a:pt x="607782" y="1060"/>
                  </a:lnTo>
                  <a:lnTo>
                    <a:pt x="557458" y="2419"/>
                  </a:lnTo>
                  <a:lnTo>
                    <a:pt x="507554" y="3804"/>
                  </a:lnTo>
                  <a:lnTo>
                    <a:pt x="458570" y="4821"/>
                  </a:lnTo>
                  <a:lnTo>
                    <a:pt x="411003" y="5077"/>
                  </a:lnTo>
                  <a:lnTo>
                    <a:pt x="365353" y="4176"/>
                  </a:lnTo>
                  <a:lnTo>
                    <a:pt x="194870" y="41217"/>
                  </a:lnTo>
                  <a:lnTo>
                    <a:pt x="81879" y="133588"/>
                  </a:lnTo>
                  <a:lnTo>
                    <a:pt x="19287" y="228050"/>
                  </a:lnTo>
                  <a:lnTo>
                    <a:pt x="0" y="271369"/>
                  </a:lnTo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62352" y="2364030"/>
              <a:ext cx="69188" cy="1158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67860" y="2149745"/>
              <a:ext cx="1096010" cy="422275"/>
            </a:xfrm>
            <a:custGeom>
              <a:avLst/>
              <a:gdLst/>
              <a:ahLst/>
              <a:cxnLst/>
              <a:rect l="l" t="t" r="r" b="b"/>
              <a:pathLst>
                <a:path w="1096009" h="422275">
                  <a:moveTo>
                    <a:pt x="912631" y="421922"/>
                  </a:moveTo>
                  <a:lnTo>
                    <a:pt x="1030149" y="399790"/>
                  </a:lnTo>
                  <a:lnTo>
                    <a:pt x="1086083" y="365586"/>
                  </a:lnTo>
                  <a:lnTo>
                    <a:pt x="1095516" y="295167"/>
                  </a:lnTo>
                  <a:lnTo>
                    <a:pt x="1073532" y="164387"/>
                  </a:lnTo>
                  <a:lnTo>
                    <a:pt x="1046626" y="99893"/>
                  </a:lnTo>
                  <a:lnTo>
                    <a:pt x="997571" y="54506"/>
                  </a:lnTo>
                  <a:lnTo>
                    <a:pt x="930310" y="25033"/>
                  </a:lnTo>
                  <a:lnTo>
                    <a:pt x="891086" y="15265"/>
                  </a:lnTo>
                  <a:lnTo>
                    <a:pt x="848790" y="8277"/>
                  </a:lnTo>
                  <a:lnTo>
                    <a:pt x="803916" y="3670"/>
                  </a:lnTo>
                  <a:lnTo>
                    <a:pt x="756955" y="1044"/>
                  </a:lnTo>
                  <a:lnTo>
                    <a:pt x="708402" y="0"/>
                  </a:lnTo>
                  <a:lnTo>
                    <a:pt x="658749" y="138"/>
                  </a:lnTo>
                  <a:lnTo>
                    <a:pt x="608490" y="1059"/>
                  </a:lnTo>
                  <a:lnTo>
                    <a:pt x="558117" y="2363"/>
                  </a:lnTo>
                  <a:lnTo>
                    <a:pt x="508124" y="3652"/>
                  </a:lnTo>
                  <a:lnTo>
                    <a:pt x="459003" y="4525"/>
                  </a:lnTo>
                  <a:lnTo>
                    <a:pt x="411248" y="4584"/>
                  </a:lnTo>
                  <a:lnTo>
                    <a:pt x="365353" y="3428"/>
                  </a:lnTo>
                  <a:lnTo>
                    <a:pt x="194861" y="41371"/>
                  </a:lnTo>
                  <a:lnTo>
                    <a:pt x="81871" y="134261"/>
                  </a:lnTo>
                  <a:lnTo>
                    <a:pt x="19284" y="228962"/>
                  </a:lnTo>
                  <a:lnTo>
                    <a:pt x="0" y="272337"/>
                  </a:lnTo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50160" y="2356090"/>
              <a:ext cx="67579" cy="11589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047021" y="3779291"/>
            <a:ext cx="1647273" cy="383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829184" y="1815160"/>
            <a:ext cx="822960" cy="138430"/>
            <a:chOff x="1829184" y="1815160"/>
            <a:chExt cx="822960" cy="138430"/>
          </a:xfrm>
        </p:grpSpPr>
        <p:sp>
          <p:nvSpPr>
            <p:cNvPr id="26" name="object 26"/>
            <p:cNvSpPr/>
            <p:nvPr/>
          </p:nvSpPr>
          <p:spPr>
            <a:xfrm>
              <a:off x="1829184" y="1815160"/>
              <a:ext cx="209231" cy="1384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9330" y="1815172"/>
              <a:ext cx="592455" cy="138430"/>
            </a:xfrm>
            <a:custGeom>
              <a:avLst/>
              <a:gdLst/>
              <a:ahLst/>
              <a:cxnLst/>
              <a:rect l="l" t="t" r="r" b="b"/>
              <a:pathLst>
                <a:path w="592455" h="138430">
                  <a:moveTo>
                    <a:pt x="78854" y="135204"/>
                  </a:moveTo>
                  <a:lnTo>
                    <a:pt x="77927" y="130136"/>
                  </a:lnTo>
                  <a:lnTo>
                    <a:pt x="77457" y="123723"/>
                  </a:lnTo>
                  <a:lnTo>
                    <a:pt x="77279" y="114554"/>
                  </a:lnTo>
                  <a:lnTo>
                    <a:pt x="77254" y="65874"/>
                  </a:lnTo>
                  <a:lnTo>
                    <a:pt x="74028" y="61163"/>
                  </a:lnTo>
                  <a:lnTo>
                    <a:pt x="72428" y="56222"/>
                  </a:lnTo>
                  <a:lnTo>
                    <a:pt x="69202" y="51498"/>
                  </a:lnTo>
                  <a:lnTo>
                    <a:pt x="64376" y="49784"/>
                  </a:lnTo>
                  <a:lnTo>
                    <a:pt x="59550" y="46570"/>
                  </a:lnTo>
                  <a:lnTo>
                    <a:pt x="49898" y="46570"/>
                  </a:lnTo>
                  <a:lnTo>
                    <a:pt x="39941" y="47866"/>
                  </a:lnTo>
                  <a:lnTo>
                    <a:pt x="31800" y="50825"/>
                  </a:lnTo>
                  <a:lnTo>
                    <a:pt x="25463" y="54076"/>
                  </a:lnTo>
                  <a:lnTo>
                    <a:pt x="20929" y="56222"/>
                  </a:lnTo>
                  <a:lnTo>
                    <a:pt x="20929" y="48285"/>
                  </a:lnTo>
                  <a:lnTo>
                    <a:pt x="19304" y="46570"/>
                  </a:lnTo>
                  <a:lnTo>
                    <a:pt x="11264" y="48285"/>
                  </a:lnTo>
                  <a:lnTo>
                    <a:pt x="9652" y="48285"/>
                  </a:lnTo>
                  <a:lnTo>
                    <a:pt x="1600" y="49784"/>
                  </a:lnTo>
                  <a:lnTo>
                    <a:pt x="0" y="51498"/>
                  </a:lnTo>
                  <a:lnTo>
                    <a:pt x="1181" y="60655"/>
                  </a:lnTo>
                  <a:lnTo>
                    <a:pt x="2209" y="71970"/>
                  </a:lnTo>
                  <a:lnTo>
                    <a:pt x="2933" y="86296"/>
                  </a:lnTo>
                  <a:lnTo>
                    <a:pt x="3162" y="101295"/>
                  </a:lnTo>
                  <a:lnTo>
                    <a:pt x="3162" y="106222"/>
                  </a:lnTo>
                  <a:lnTo>
                    <a:pt x="2959" y="113614"/>
                  </a:lnTo>
                  <a:lnTo>
                    <a:pt x="2413" y="121818"/>
                  </a:lnTo>
                  <a:lnTo>
                    <a:pt x="1854" y="129413"/>
                  </a:lnTo>
                  <a:lnTo>
                    <a:pt x="1600" y="136702"/>
                  </a:lnTo>
                  <a:lnTo>
                    <a:pt x="20929" y="136702"/>
                  </a:lnTo>
                  <a:lnTo>
                    <a:pt x="20929" y="70815"/>
                  </a:lnTo>
                  <a:lnTo>
                    <a:pt x="25768" y="67602"/>
                  </a:lnTo>
                  <a:lnTo>
                    <a:pt x="32194" y="61163"/>
                  </a:lnTo>
                  <a:lnTo>
                    <a:pt x="54724" y="61163"/>
                  </a:lnTo>
                  <a:lnTo>
                    <a:pt x="57937" y="74041"/>
                  </a:lnTo>
                  <a:lnTo>
                    <a:pt x="58877" y="76555"/>
                  </a:lnTo>
                  <a:lnTo>
                    <a:pt x="59347" y="81038"/>
                  </a:lnTo>
                  <a:lnTo>
                    <a:pt x="59448" y="86296"/>
                  </a:lnTo>
                  <a:lnTo>
                    <a:pt x="59550" y="136702"/>
                  </a:lnTo>
                  <a:lnTo>
                    <a:pt x="77254" y="136702"/>
                  </a:lnTo>
                  <a:lnTo>
                    <a:pt x="78854" y="135204"/>
                  </a:lnTo>
                  <a:close/>
                </a:path>
                <a:path w="592455" h="138430">
                  <a:moveTo>
                    <a:pt x="141630" y="81978"/>
                  </a:moveTo>
                  <a:lnTo>
                    <a:pt x="96583" y="81978"/>
                  </a:lnTo>
                  <a:lnTo>
                    <a:pt x="94945" y="88417"/>
                  </a:lnTo>
                  <a:lnTo>
                    <a:pt x="94945" y="94856"/>
                  </a:lnTo>
                  <a:lnTo>
                    <a:pt x="96583" y="96570"/>
                  </a:lnTo>
                  <a:lnTo>
                    <a:pt x="140017" y="96570"/>
                  </a:lnTo>
                  <a:lnTo>
                    <a:pt x="140017" y="94856"/>
                  </a:lnTo>
                  <a:lnTo>
                    <a:pt x="141630" y="90131"/>
                  </a:lnTo>
                  <a:lnTo>
                    <a:pt x="141630" y="81978"/>
                  </a:lnTo>
                  <a:close/>
                </a:path>
                <a:path w="592455" h="138430">
                  <a:moveTo>
                    <a:pt x="239801" y="88417"/>
                  </a:moveTo>
                  <a:lnTo>
                    <a:pt x="221234" y="52997"/>
                  </a:lnTo>
                  <a:lnTo>
                    <a:pt x="220497" y="52501"/>
                  </a:lnTo>
                  <a:lnTo>
                    <a:pt x="220497" y="77254"/>
                  </a:lnTo>
                  <a:lnTo>
                    <a:pt x="220497" y="88417"/>
                  </a:lnTo>
                  <a:lnTo>
                    <a:pt x="195961" y="122618"/>
                  </a:lnTo>
                  <a:lnTo>
                    <a:pt x="181876" y="123825"/>
                  </a:lnTo>
                  <a:lnTo>
                    <a:pt x="177050" y="123825"/>
                  </a:lnTo>
                  <a:lnTo>
                    <a:pt x="177050" y="65874"/>
                  </a:lnTo>
                  <a:lnTo>
                    <a:pt x="181876" y="64376"/>
                  </a:lnTo>
                  <a:lnTo>
                    <a:pt x="186702" y="59436"/>
                  </a:lnTo>
                  <a:lnTo>
                    <a:pt x="201193" y="59436"/>
                  </a:lnTo>
                  <a:lnTo>
                    <a:pt x="207619" y="62661"/>
                  </a:lnTo>
                  <a:lnTo>
                    <a:pt x="212445" y="67602"/>
                  </a:lnTo>
                  <a:lnTo>
                    <a:pt x="217271" y="72313"/>
                  </a:lnTo>
                  <a:lnTo>
                    <a:pt x="220497" y="77254"/>
                  </a:lnTo>
                  <a:lnTo>
                    <a:pt x="220497" y="52501"/>
                  </a:lnTo>
                  <a:lnTo>
                    <a:pt x="216039" y="49479"/>
                  </a:lnTo>
                  <a:lnTo>
                    <a:pt x="201193" y="46570"/>
                  </a:lnTo>
                  <a:lnTo>
                    <a:pt x="188315" y="46570"/>
                  </a:lnTo>
                  <a:lnTo>
                    <a:pt x="180276" y="51498"/>
                  </a:lnTo>
                  <a:lnTo>
                    <a:pt x="177050" y="52997"/>
                  </a:lnTo>
                  <a:lnTo>
                    <a:pt x="178663" y="1498"/>
                  </a:lnTo>
                  <a:lnTo>
                    <a:pt x="177050" y="0"/>
                  </a:lnTo>
                  <a:lnTo>
                    <a:pt x="159334" y="4711"/>
                  </a:lnTo>
                  <a:lnTo>
                    <a:pt x="157721" y="4711"/>
                  </a:lnTo>
                  <a:lnTo>
                    <a:pt x="158648" y="17475"/>
                  </a:lnTo>
                  <a:lnTo>
                    <a:pt x="159131" y="30365"/>
                  </a:lnTo>
                  <a:lnTo>
                    <a:pt x="159308" y="45339"/>
                  </a:lnTo>
                  <a:lnTo>
                    <a:pt x="159334" y="136702"/>
                  </a:lnTo>
                  <a:lnTo>
                    <a:pt x="189166" y="136690"/>
                  </a:lnTo>
                  <a:lnTo>
                    <a:pt x="202793" y="135331"/>
                  </a:lnTo>
                  <a:lnTo>
                    <a:pt x="216420" y="130632"/>
                  </a:lnTo>
                  <a:lnTo>
                    <a:pt x="224650" y="123825"/>
                  </a:lnTo>
                  <a:lnTo>
                    <a:pt x="228536" y="120611"/>
                  </a:lnTo>
                  <a:lnTo>
                    <a:pt x="234378" y="111772"/>
                  </a:lnTo>
                  <a:lnTo>
                    <a:pt x="237794" y="102743"/>
                  </a:lnTo>
                  <a:lnTo>
                    <a:pt x="239407" y="94589"/>
                  </a:lnTo>
                  <a:lnTo>
                    <a:pt x="239801" y="88417"/>
                  </a:lnTo>
                  <a:close/>
                </a:path>
                <a:path w="592455" h="138430">
                  <a:moveTo>
                    <a:pt x="325120" y="136702"/>
                  </a:moveTo>
                  <a:lnTo>
                    <a:pt x="325031" y="132892"/>
                  </a:lnTo>
                  <a:lnTo>
                    <a:pt x="324929" y="130263"/>
                  </a:lnTo>
                  <a:lnTo>
                    <a:pt x="324866" y="128790"/>
                  </a:lnTo>
                  <a:lnTo>
                    <a:pt x="324573" y="125539"/>
                  </a:lnTo>
                  <a:lnTo>
                    <a:pt x="324281" y="122034"/>
                  </a:lnTo>
                  <a:lnTo>
                    <a:pt x="323748" y="114109"/>
                  </a:lnTo>
                  <a:lnTo>
                    <a:pt x="323494" y="101295"/>
                  </a:lnTo>
                  <a:lnTo>
                    <a:pt x="323494" y="88417"/>
                  </a:lnTo>
                  <a:lnTo>
                    <a:pt x="323494" y="62661"/>
                  </a:lnTo>
                  <a:lnTo>
                    <a:pt x="321564" y="59436"/>
                  </a:lnTo>
                  <a:lnTo>
                    <a:pt x="318744" y="54711"/>
                  </a:lnTo>
                  <a:lnTo>
                    <a:pt x="312026" y="49784"/>
                  </a:lnTo>
                  <a:lnTo>
                    <a:pt x="307403" y="48374"/>
                  </a:lnTo>
                  <a:lnTo>
                    <a:pt x="307403" y="88417"/>
                  </a:lnTo>
                  <a:lnTo>
                    <a:pt x="307403" y="117386"/>
                  </a:lnTo>
                  <a:lnTo>
                    <a:pt x="304190" y="119100"/>
                  </a:lnTo>
                  <a:lnTo>
                    <a:pt x="299364" y="125539"/>
                  </a:lnTo>
                  <a:lnTo>
                    <a:pt x="272008" y="125539"/>
                  </a:lnTo>
                  <a:lnTo>
                    <a:pt x="272008" y="109448"/>
                  </a:lnTo>
                  <a:lnTo>
                    <a:pt x="274789" y="100457"/>
                  </a:lnTo>
                  <a:lnTo>
                    <a:pt x="282257" y="94665"/>
                  </a:lnTo>
                  <a:lnTo>
                    <a:pt x="293052" y="91008"/>
                  </a:lnTo>
                  <a:lnTo>
                    <a:pt x="305790" y="88417"/>
                  </a:lnTo>
                  <a:lnTo>
                    <a:pt x="307403" y="88417"/>
                  </a:lnTo>
                  <a:lnTo>
                    <a:pt x="307403" y="48374"/>
                  </a:lnTo>
                  <a:lnTo>
                    <a:pt x="303809" y="47269"/>
                  </a:lnTo>
                  <a:lnTo>
                    <a:pt x="294525" y="46570"/>
                  </a:lnTo>
                  <a:lnTo>
                    <a:pt x="287286" y="46888"/>
                  </a:lnTo>
                  <a:lnTo>
                    <a:pt x="280047" y="47828"/>
                  </a:lnTo>
                  <a:lnTo>
                    <a:pt x="272808" y="49377"/>
                  </a:lnTo>
                  <a:lnTo>
                    <a:pt x="265569" y="51498"/>
                  </a:lnTo>
                  <a:lnTo>
                    <a:pt x="263956" y="52997"/>
                  </a:lnTo>
                  <a:lnTo>
                    <a:pt x="263956" y="64376"/>
                  </a:lnTo>
                  <a:lnTo>
                    <a:pt x="265569" y="65874"/>
                  </a:lnTo>
                  <a:lnTo>
                    <a:pt x="270725" y="63512"/>
                  </a:lnTo>
                  <a:lnTo>
                    <a:pt x="276631" y="61455"/>
                  </a:lnTo>
                  <a:lnTo>
                    <a:pt x="283438" y="59994"/>
                  </a:lnTo>
                  <a:lnTo>
                    <a:pt x="291312" y="59436"/>
                  </a:lnTo>
                  <a:lnTo>
                    <a:pt x="299364" y="59436"/>
                  </a:lnTo>
                  <a:lnTo>
                    <a:pt x="302577" y="62661"/>
                  </a:lnTo>
                  <a:lnTo>
                    <a:pt x="305790" y="69100"/>
                  </a:lnTo>
                  <a:lnTo>
                    <a:pt x="305790" y="75539"/>
                  </a:lnTo>
                  <a:lnTo>
                    <a:pt x="304190" y="77254"/>
                  </a:lnTo>
                  <a:lnTo>
                    <a:pt x="283489" y="80492"/>
                  </a:lnTo>
                  <a:lnTo>
                    <a:pt x="267779" y="86296"/>
                  </a:lnTo>
                  <a:lnTo>
                    <a:pt x="257797" y="95999"/>
                  </a:lnTo>
                  <a:lnTo>
                    <a:pt x="254304" y="110947"/>
                  </a:lnTo>
                  <a:lnTo>
                    <a:pt x="256336" y="122034"/>
                  </a:lnTo>
                  <a:lnTo>
                    <a:pt x="262153" y="130721"/>
                  </a:lnTo>
                  <a:lnTo>
                    <a:pt x="271272" y="136385"/>
                  </a:lnTo>
                  <a:lnTo>
                    <a:pt x="283273" y="138417"/>
                  </a:lnTo>
                  <a:lnTo>
                    <a:pt x="292023" y="137591"/>
                  </a:lnTo>
                  <a:lnTo>
                    <a:pt x="298958" y="135547"/>
                  </a:lnTo>
                  <a:lnTo>
                    <a:pt x="304088" y="132892"/>
                  </a:lnTo>
                  <a:lnTo>
                    <a:pt x="307403" y="130263"/>
                  </a:lnTo>
                  <a:lnTo>
                    <a:pt x="305790" y="136702"/>
                  </a:lnTo>
                  <a:lnTo>
                    <a:pt x="325120" y="136702"/>
                  </a:lnTo>
                  <a:close/>
                </a:path>
                <a:path w="592455" h="138430">
                  <a:moveTo>
                    <a:pt x="407200" y="110947"/>
                  </a:moveTo>
                  <a:lnTo>
                    <a:pt x="378218" y="83693"/>
                  </a:lnTo>
                  <a:lnTo>
                    <a:pt x="368566" y="80467"/>
                  </a:lnTo>
                  <a:lnTo>
                    <a:pt x="360527" y="77254"/>
                  </a:lnTo>
                  <a:lnTo>
                    <a:pt x="360527" y="64376"/>
                  </a:lnTo>
                  <a:lnTo>
                    <a:pt x="365353" y="61163"/>
                  </a:lnTo>
                  <a:lnTo>
                    <a:pt x="370179" y="59436"/>
                  </a:lnTo>
                  <a:lnTo>
                    <a:pt x="387870" y="59436"/>
                  </a:lnTo>
                  <a:lnTo>
                    <a:pt x="395922" y="62661"/>
                  </a:lnTo>
                  <a:lnTo>
                    <a:pt x="399135" y="65874"/>
                  </a:lnTo>
                  <a:lnTo>
                    <a:pt x="400748" y="65874"/>
                  </a:lnTo>
                  <a:lnTo>
                    <a:pt x="402374" y="59436"/>
                  </a:lnTo>
                  <a:lnTo>
                    <a:pt x="402374" y="51498"/>
                  </a:lnTo>
                  <a:lnTo>
                    <a:pt x="398792" y="49999"/>
                  </a:lnTo>
                  <a:lnTo>
                    <a:pt x="393103" y="48387"/>
                  </a:lnTo>
                  <a:lnTo>
                    <a:pt x="385610" y="47091"/>
                  </a:lnTo>
                  <a:lnTo>
                    <a:pt x="376618" y="46570"/>
                  </a:lnTo>
                  <a:lnTo>
                    <a:pt x="363181" y="48120"/>
                  </a:lnTo>
                  <a:lnTo>
                    <a:pt x="352475" y="52844"/>
                  </a:lnTo>
                  <a:lnTo>
                    <a:pt x="345389" y="60871"/>
                  </a:lnTo>
                  <a:lnTo>
                    <a:pt x="342823" y="72313"/>
                  </a:lnTo>
                  <a:lnTo>
                    <a:pt x="345211" y="83375"/>
                  </a:lnTo>
                  <a:lnTo>
                    <a:pt x="351066" y="90474"/>
                  </a:lnTo>
                  <a:lnTo>
                    <a:pt x="358432" y="94564"/>
                  </a:lnTo>
                  <a:lnTo>
                    <a:pt x="365353" y="96570"/>
                  </a:lnTo>
                  <a:lnTo>
                    <a:pt x="370179" y="98069"/>
                  </a:lnTo>
                  <a:lnTo>
                    <a:pt x="381444" y="103009"/>
                  </a:lnTo>
                  <a:lnTo>
                    <a:pt x="387870" y="104508"/>
                  </a:lnTo>
                  <a:lnTo>
                    <a:pt x="387870" y="117386"/>
                  </a:lnTo>
                  <a:lnTo>
                    <a:pt x="383044" y="125539"/>
                  </a:lnTo>
                  <a:lnTo>
                    <a:pt x="370179" y="125539"/>
                  </a:lnTo>
                  <a:lnTo>
                    <a:pt x="361429" y="124510"/>
                  </a:lnTo>
                  <a:lnTo>
                    <a:pt x="354495" y="122110"/>
                  </a:lnTo>
                  <a:lnTo>
                    <a:pt x="349364" y="119380"/>
                  </a:lnTo>
                  <a:lnTo>
                    <a:pt x="346036" y="117386"/>
                  </a:lnTo>
                  <a:lnTo>
                    <a:pt x="344436" y="117386"/>
                  </a:lnTo>
                  <a:lnTo>
                    <a:pt x="344436" y="125539"/>
                  </a:lnTo>
                  <a:lnTo>
                    <a:pt x="342823" y="131978"/>
                  </a:lnTo>
                  <a:lnTo>
                    <a:pt x="344436" y="133477"/>
                  </a:lnTo>
                  <a:lnTo>
                    <a:pt x="346036" y="133477"/>
                  </a:lnTo>
                  <a:lnTo>
                    <a:pt x="346036" y="135204"/>
                  </a:lnTo>
                  <a:lnTo>
                    <a:pt x="352475" y="136702"/>
                  </a:lnTo>
                  <a:lnTo>
                    <a:pt x="360527" y="138417"/>
                  </a:lnTo>
                  <a:lnTo>
                    <a:pt x="370179" y="138417"/>
                  </a:lnTo>
                  <a:lnTo>
                    <a:pt x="407200" y="117386"/>
                  </a:lnTo>
                  <a:lnTo>
                    <a:pt x="407200" y="110947"/>
                  </a:lnTo>
                  <a:close/>
                </a:path>
                <a:path w="592455" h="138430">
                  <a:moveTo>
                    <a:pt x="497433" y="86664"/>
                  </a:moveTo>
                  <a:lnTo>
                    <a:pt x="479628" y="50888"/>
                  </a:lnTo>
                  <a:lnTo>
                    <a:pt x="479628" y="75539"/>
                  </a:lnTo>
                  <a:lnTo>
                    <a:pt x="479628" y="81978"/>
                  </a:lnTo>
                  <a:lnTo>
                    <a:pt x="437781" y="81978"/>
                  </a:lnTo>
                  <a:lnTo>
                    <a:pt x="440613" y="70789"/>
                  </a:lnTo>
                  <a:lnTo>
                    <a:pt x="446024" y="63360"/>
                  </a:lnTo>
                  <a:lnTo>
                    <a:pt x="452932" y="59220"/>
                  </a:lnTo>
                  <a:lnTo>
                    <a:pt x="460298" y="57937"/>
                  </a:lnTo>
                  <a:lnTo>
                    <a:pt x="468350" y="57937"/>
                  </a:lnTo>
                  <a:lnTo>
                    <a:pt x="474789" y="62661"/>
                  </a:lnTo>
                  <a:lnTo>
                    <a:pt x="478028" y="70815"/>
                  </a:lnTo>
                  <a:lnTo>
                    <a:pt x="479628" y="75539"/>
                  </a:lnTo>
                  <a:lnTo>
                    <a:pt x="479628" y="50888"/>
                  </a:lnTo>
                  <a:lnTo>
                    <a:pt x="477812" y="49834"/>
                  </a:lnTo>
                  <a:lnTo>
                    <a:pt x="470039" y="47434"/>
                  </a:lnTo>
                  <a:lnTo>
                    <a:pt x="460298" y="46570"/>
                  </a:lnTo>
                  <a:lnTo>
                    <a:pt x="444258" y="49352"/>
                  </a:lnTo>
                  <a:lnTo>
                    <a:pt x="430936" y="57886"/>
                  </a:lnTo>
                  <a:lnTo>
                    <a:pt x="421843" y="72453"/>
                  </a:lnTo>
                  <a:lnTo>
                    <a:pt x="418465" y="93345"/>
                  </a:lnTo>
                  <a:lnTo>
                    <a:pt x="421690" y="112610"/>
                  </a:lnTo>
                  <a:lnTo>
                    <a:pt x="430936" y="126746"/>
                  </a:lnTo>
                  <a:lnTo>
                    <a:pt x="445617" y="135445"/>
                  </a:lnTo>
                  <a:lnTo>
                    <a:pt x="465124" y="138417"/>
                  </a:lnTo>
                  <a:lnTo>
                    <a:pt x="475068" y="137629"/>
                  </a:lnTo>
                  <a:lnTo>
                    <a:pt x="483044" y="135763"/>
                  </a:lnTo>
                  <a:lnTo>
                    <a:pt x="488911" y="133616"/>
                  </a:lnTo>
                  <a:lnTo>
                    <a:pt x="492506" y="131978"/>
                  </a:lnTo>
                  <a:lnTo>
                    <a:pt x="493776" y="125539"/>
                  </a:lnTo>
                  <a:lnTo>
                    <a:pt x="494118" y="123825"/>
                  </a:lnTo>
                  <a:lnTo>
                    <a:pt x="494118" y="115887"/>
                  </a:lnTo>
                  <a:lnTo>
                    <a:pt x="492506" y="115887"/>
                  </a:lnTo>
                  <a:lnTo>
                    <a:pt x="490893" y="117386"/>
                  </a:lnTo>
                  <a:lnTo>
                    <a:pt x="487680" y="120611"/>
                  </a:lnTo>
                  <a:lnTo>
                    <a:pt x="481241" y="122326"/>
                  </a:lnTo>
                  <a:lnTo>
                    <a:pt x="476389" y="123825"/>
                  </a:lnTo>
                  <a:lnTo>
                    <a:pt x="471563" y="125539"/>
                  </a:lnTo>
                  <a:lnTo>
                    <a:pt x="460298" y="125539"/>
                  </a:lnTo>
                  <a:lnTo>
                    <a:pt x="450646" y="123825"/>
                  </a:lnTo>
                  <a:lnTo>
                    <a:pt x="444207" y="115887"/>
                  </a:lnTo>
                  <a:lnTo>
                    <a:pt x="437781" y="109448"/>
                  </a:lnTo>
                  <a:lnTo>
                    <a:pt x="437781" y="94856"/>
                  </a:lnTo>
                  <a:lnTo>
                    <a:pt x="497332" y="94856"/>
                  </a:lnTo>
                  <a:lnTo>
                    <a:pt x="497433" y="86664"/>
                  </a:lnTo>
                  <a:close/>
                </a:path>
                <a:path w="592455" h="138430">
                  <a:moveTo>
                    <a:pt x="592289" y="0"/>
                  </a:moveTo>
                  <a:lnTo>
                    <a:pt x="584238" y="3213"/>
                  </a:lnTo>
                  <a:lnTo>
                    <a:pt x="582625" y="3213"/>
                  </a:lnTo>
                  <a:lnTo>
                    <a:pt x="572973" y="4711"/>
                  </a:lnTo>
                  <a:lnTo>
                    <a:pt x="573227" y="12395"/>
                  </a:lnTo>
                  <a:lnTo>
                    <a:pt x="573786" y="21450"/>
                  </a:lnTo>
                  <a:lnTo>
                    <a:pt x="574332" y="32600"/>
                  </a:lnTo>
                  <a:lnTo>
                    <a:pt x="574586" y="46570"/>
                  </a:lnTo>
                  <a:lnTo>
                    <a:pt x="574586" y="61163"/>
                  </a:lnTo>
                  <a:lnTo>
                    <a:pt x="573913" y="101663"/>
                  </a:lnTo>
                  <a:lnTo>
                    <a:pt x="571373" y="117386"/>
                  </a:lnTo>
                  <a:lnTo>
                    <a:pt x="564934" y="123825"/>
                  </a:lnTo>
                  <a:lnTo>
                    <a:pt x="545604" y="123825"/>
                  </a:lnTo>
                  <a:lnTo>
                    <a:pt x="540778" y="119100"/>
                  </a:lnTo>
                  <a:lnTo>
                    <a:pt x="537552" y="115887"/>
                  </a:lnTo>
                  <a:lnTo>
                    <a:pt x="532726" y="110947"/>
                  </a:lnTo>
                  <a:lnTo>
                    <a:pt x="531126" y="104508"/>
                  </a:lnTo>
                  <a:lnTo>
                    <a:pt x="531126" y="94856"/>
                  </a:lnTo>
                  <a:lnTo>
                    <a:pt x="554062" y="60464"/>
                  </a:lnTo>
                  <a:lnTo>
                    <a:pt x="564934" y="59436"/>
                  </a:lnTo>
                  <a:lnTo>
                    <a:pt x="571373" y="59436"/>
                  </a:lnTo>
                  <a:lnTo>
                    <a:pt x="574586" y="61163"/>
                  </a:lnTo>
                  <a:lnTo>
                    <a:pt x="574586" y="46570"/>
                  </a:lnTo>
                  <a:lnTo>
                    <a:pt x="564934" y="46570"/>
                  </a:lnTo>
                  <a:lnTo>
                    <a:pt x="556628" y="46748"/>
                  </a:lnTo>
                  <a:lnTo>
                    <a:pt x="521309" y="63703"/>
                  </a:lnTo>
                  <a:lnTo>
                    <a:pt x="511810" y="94856"/>
                  </a:lnTo>
                  <a:lnTo>
                    <a:pt x="514680" y="112522"/>
                  </a:lnTo>
                  <a:lnTo>
                    <a:pt x="522668" y="126288"/>
                  </a:lnTo>
                  <a:lnTo>
                    <a:pt x="534885" y="135229"/>
                  </a:lnTo>
                  <a:lnTo>
                    <a:pt x="550430" y="138417"/>
                  </a:lnTo>
                  <a:lnTo>
                    <a:pt x="558965" y="137591"/>
                  </a:lnTo>
                  <a:lnTo>
                    <a:pt x="565531" y="135547"/>
                  </a:lnTo>
                  <a:lnTo>
                    <a:pt x="570585" y="132892"/>
                  </a:lnTo>
                  <a:lnTo>
                    <a:pt x="574586" y="130263"/>
                  </a:lnTo>
                  <a:lnTo>
                    <a:pt x="572973" y="136702"/>
                  </a:lnTo>
                  <a:lnTo>
                    <a:pt x="592289" y="136702"/>
                  </a:lnTo>
                  <a:lnTo>
                    <a:pt x="592289" y="130263"/>
                  </a:lnTo>
                  <a:lnTo>
                    <a:pt x="592289" y="123825"/>
                  </a:lnTo>
                  <a:lnTo>
                    <a:pt x="592289" y="59436"/>
                  </a:lnTo>
                  <a:lnTo>
                    <a:pt x="592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720830" y="1815160"/>
            <a:ext cx="999475" cy="17855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919314" y="4572948"/>
            <a:ext cx="370205" cy="179070"/>
            <a:chOff x="1919314" y="4572948"/>
            <a:chExt cx="370205" cy="179070"/>
          </a:xfrm>
        </p:grpSpPr>
        <p:sp>
          <p:nvSpPr>
            <p:cNvPr id="30" name="object 30"/>
            <p:cNvSpPr/>
            <p:nvPr/>
          </p:nvSpPr>
          <p:spPr>
            <a:xfrm>
              <a:off x="1919314" y="4577776"/>
              <a:ext cx="230144" cy="17387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0397" y="4572948"/>
              <a:ext cx="20955" cy="137160"/>
            </a:xfrm>
            <a:custGeom>
              <a:avLst/>
              <a:gdLst/>
              <a:ahLst/>
              <a:cxnLst/>
              <a:rect l="l" t="t" r="r" b="b"/>
              <a:pathLst>
                <a:path w="20955" h="137160">
                  <a:moveTo>
                    <a:pt x="19308" y="0"/>
                  </a:moveTo>
                  <a:lnTo>
                    <a:pt x="11263" y="1609"/>
                  </a:lnTo>
                  <a:lnTo>
                    <a:pt x="9654" y="3219"/>
                  </a:lnTo>
                  <a:lnTo>
                    <a:pt x="1609" y="3219"/>
                  </a:lnTo>
                  <a:lnTo>
                    <a:pt x="0" y="4828"/>
                  </a:lnTo>
                  <a:lnTo>
                    <a:pt x="930" y="22006"/>
                  </a:lnTo>
                  <a:lnTo>
                    <a:pt x="1609" y="136836"/>
                  </a:lnTo>
                  <a:lnTo>
                    <a:pt x="19308" y="136836"/>
                  </a:lnTo>
                  <a:lnTo>
                    <a:pt x="20917" y="135227"/>
                  </a:lnTo>
                  <a:lnTo>
                    <a:pt x="19986" y="123330"/>
                  </a:lnTo>
                  <a:lnTo>
                    <a:pt x="19333" y="92890"/>
                  </a:lnTo>
                  <a:lnTo>
                    <a:pt x="19509" y="35411"/>
                  </a:lnTo>
                  <a:lnTo>
                    <a:pt x="19986" y="18510"/>
                  </a:lnTo>
                  <a:lnTo>
                    <a:pt x="20917" y="1609"/>
                  </a:lnTo>
                  <a:lnTo>
                    <a:pt x="19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0623" y="4618016"/>
              <a:ext cx="78863" cy="9337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2353868" y="4572948"/>
            <a:ext cx="999475" cy="1787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61899"/>
            <a:ext cx="86867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Plan-driven </a:t>
            </a:r>
            <a:r>
              <a:rPr dirty="0"/>
              <a:t>and agile</a:t>
            </a:r>
            <a:r>
              <a:rPr spc="10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5219"/>
            <a:ext cx="7999730" cy="451993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Plan-driven</a:t>
            </a:r>
            <a:r>
              <a:rPr sz="2700" spc="-2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development</a:t>
            </a:r>
            <a:endParaRPr sz="2700" dirty="0">
              <a:latin typeface="Carlito"/>
              <a:cs typeface="Carlito"/>
            </a:endParaRPr>
          </a:p>
          <a:p>
            <a:pPr marL="756285" marR="194945" lvl="1" indent="-287020" algn="just">
              <a:lnSpc>
                <a:spcPts val="259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plan-driven approach </a:t>
            </a:r>
            <a:r>
              <a:rPr sz="2400" spc="-15" dirty="0">
                <a:latin typeface="Carlito"/>
                <a:cs typeface="Carlito"/>
              </a:rPr>
              <a:t>to software </a:t>
            </a:r>
            <a:r>
              <a:rPr sz="2400" spc="-5" dirty="0">
                <a:latin typeface="Carlito"/>
                <a:cs typeface="Carlito"/>
              </a:rPr>
              <a:t>engineering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based  </a:t>
            </a:r>
            <a:r>
              <a:rPr sz="2400" spc="-10" dirty="0">
                <a:latin typeface="Carlito"/>
                <a:cs typeface="Carlito"/>
              </a:rPr>
              <a:t>around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10" dirty="0">
                <a:latin typeface="Carlito"/>
                <a:cs typeface="Carlito"/>
              </a:rPr>
              <a:t>development </a:t>
            </a:r>
            <a:r>
              <a:rPr sz="2400" spc="-15" dirty="0">
                <a:latin typeface="Carlito"/>
                <a:cs typeface="Carlito"/>
              </a:rPr>
              <a:t>stages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5" dirty="0">
                <a:latin typeface="Carlito"/>
                <a:cs typeface="Carlito"/>
              </a:rPr>
              <a:t>outputs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produced at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15" dirty="0">
                <a:latin typeface="Carlito"/>
                <a:cs typeface="Carlito"/>
              </a:rPr>
              <a:t>stages </a:t>
            </a:r>
            <a:r>
              <a:rPr sz="2400" spc="-5" dirty="0">
                <a:latin typeface="Carlito"/>
                <a:cs typeface="Carlito"/>
              </a:rPr>
              <a:t>planned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advance.</a:t>
            </a:r>
            <a:endParaRPr sz="2400" dirty="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ts val="259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Not necessarily </a:t>
            </a:r>
            <a:r>
              <a:rPr sz="2400" spc="-15" dirty="0">
                <a:latin typeface="Carlito"/>
                <a:cs typeface="Carlito"/>
              </a:rPr>
              <a:t>waterfall </a:t>
            </a:r>
            <a:r>
              <a:rPr sz="2400" dirty="0">
                <a:latin typeface="Carlito"/>
                <a:cs typeface="Carlito"/>
              </a:rPr>
              <a:t>model – </a:t>
            </a:r>
            <a:r>
              <a:rPr sz="2400" spc="-10" dirty="0">
                <a:latin typeface="Carlito"/>
                <a:cs typeface="Carlito"/>
              </a:rPr>
              <a:t>plan-driven, incremental  development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possible</a:t>
            </a:r>
            <a:endParaRPr sz="2400" dirty="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Iteration </a:t>
            </a:r>
            <a:r>
              <a:rPr sz="2400" spc="-10" dirty="0">
                <a:latin typeface="Carlito"/>
                <a:cs typeface="Carlito"/>
              </a:rPr>
              <a:t>occurs </a:t>
            </a:r>
            <a:r>
              <a:rPr sz="2400" dirty="0">
                <a:latin typeface="Carlito"/>
                <a:cs typeface="Carlito"/>
              </a:rPr>
              <a:t>within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activities.</a:t>
            </a:r>
          </a:p>
          <a:p>
            <a:pPr marL="355600" indent="-342900" algn="just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Agile </a:t>
            </a:r>
            <a:r>
              <a:rPr sz="2700" spc="-10" dirty="0">
                <a:latin typeface="Carlito"/>
                <a:cs typeface="Carlito"/>
              </a:rPr>
              <a:t>development</a:t>
            </a:r>
            <a:endParaRPr sz="2700" dirty="0">
              <a:latin typeface="Carlito"/>
              <a:cs typeface="Carlito"/>
            </a:endParaRPr>
          </a:p>
          <a:p>
            <a:pPr marL="756285" marR="673735" lvl="1" indent="-287020">
              <a:lnSpc>
                <a:spcPct val="9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Specification, design, implementation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testing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  </a:t>
            </a:r>
            <a:r>
              <a:rPr sz="2400" spc="-10" dirty="0">
                <a:latin typeface="Carlito"/>
                <a:cs typeface="Carlito"/>
              </a:rPr>
              <a:t>inter-leaved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5" dirty="0">
                <a:latin typeface="Carlito"/>
                <a:cs typeface="Carlito"/>
              </a:rPr>
              <a:t>outputs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development  process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decided </a:t>
            </a:r>
            <a:r>
              <a:rPr sz="2400" spc="-10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negotiation  </a:t>
            </a:r>
            <a:r>
              <a:rPr sz="2400" spc="-5" dirty="0">
                <a:latin typeface="Carlito"/>
                <a:cs typeface="Carlito"/>
              </a:rPr>
              <a:t>during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10" dirty="0">
                <a:latin typeface="Carlito"/>
                <a:cs typeface="Carlito"/>
              </a:rPr>
              <a:t>development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38730C-2F10-402D-9198-A32FA988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/>
            <a:r>
              <a:rPr lang="en-US" sz="5400" dirty="0"/>
              <a:t>AGILE IS A SET OF VALUES AND PRINCIPLES.</a:t>
            </a:r>
          </a:p>
        </p:txBody>
      </p:sp>
    </p:spTree>
    <p:extLst>
      <p:ext uri="{BB962C8B-B14F-4D97-AF65-F5344CB8AC3E}">
        <p14:creationId xmlns:p14="http://schemas.microsoft.com/office/powerpoint/2010/main" val="306003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D42B0E-70FD-4609-BBF8-DF937D83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"/>
            <a:ext cx="8458200" cy="402128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Agile is really a collection of beliefs that teams can use for making decision about how to do the work of developing software</a:t>
            </a:r>
            <a:r>
              <a:rPr lang="en-US" sz="30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Agile is flexible. It doesn’t make decisions for you. Instead it gives a foundation for teams to make decisions that result in better software development.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18517F4-8337-42D5-A0C6-5E879BBD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405" y="4150519"/>
            <a:ext cx="5171750" cy="27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9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183B73-7047-4CB5-BD3C-2004CEB9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algn="just"/>
            <a:r>
              <a:rPr lang="en-US" sz="3300" dirty="0"/>
              <a:t>Agile manifesto is only 68 words and very simply  says that we can develop software better by </a:t>
            </a:r>
            <a:r>
              <a:rPr lang="en-US" sz="3300" dirty="0">
                <a:solidFill>
                  <a:srgbClr val="FF0000"/>
                </a:solidFill>
              </a:rPr>
              <a:t>valuing</a:t>
            </a:r>
            <a:r>
              <a:rPr lang="en-US" sz="3300" dirty="0"/>
              <a:t> the items on the left side of the list more than the items on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278681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10A4520-6BA3-4A93-8CBF-596BB964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" y="1054677"/>
            <a:ext cx="8759536" cy="472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4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1604</Words>
  <Application>Microsoft Office PowerPoint</Application>
  <PresentationFormat>On-screen Show (4:3)</PresentationFormat>
  <Paragraphs>140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Lecture 4</vt:lpstr>
      <vt:lpstr>Objective</vt:lpstr>
      <vt:lpstr>Rapid software development</vt:lpstr>
      <vt:lpstr>Plan-driven and agile development</vt:lpstr>
      <vt:lpstr>Plan-driven and agile development</vt:lpstr>
      <vt:lpstr>PowerPoint Presentation</vt:lpstr>
      <vt:lpstr>PowerPoint Presentation</vt:lpstr>
      <vt:lpstr>PowerPoint Presentation</vt:lpstr>
      <vt:lpstr>PowerPoint Presentation</vt:lpstr>
      <vt:lpstr>Agile Vs Waterfall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Agile method applicability</vt:lpstr>
      <vt:lpstr>Agile development techniques</vt:lpstr>
      <vt:lpstr>Extreme programming</vt:lpstr>
      <vt:lpstr>The extreme programming release  cycle</vt:lpstr>
      <vt:lpstr>Extreme programming practices (a)</vt:lpstr>
      <vt:lpstr>Extreme programming practices (b)</vt:lpstr>
      <vt:lpstr>PowerPoint Presentation</vt:lpstr>
      <vt:lpstr>Scrum</vt:lpstr>
      <vt:lpstr>Scrum terminology (a)</vt:lpstr>
      <vt:lpstr>Scrum terminology (b)</vt:lpstr>
      <vt:lpstr>Teamwork in Scrum</vt:lpstr>
      <vt:lpstr>Scrum benefits</vt:lpstr>
      <vt:lpstr>Agile project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software development</dc:title>
  <dc:creator>Lenovo</dc:creator>
  <cp:lastModifiedBy>Mobeen Nazar</cp:lastModifiedBy>
  <cp:revision>14</cp:revision>
  <dcterms:created xsi:type="dcterms:W3CDTF">2021-03-18T07:52:18Z</dcterms:created>
  <dcterms:modified xsi:type="dcterms:W3CDTF">2023-02-09T07:57:28Z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2021-03-18T00:00:00Z</vt:filetime>
  </property>
</Properties>
</file>