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95" r:id="rId3"/>
    <p:sldId id="296" r:id="rId4"/>
    <p:sldId id="297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293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>
        <p:scale>
          <a:sx n="81" d="100"/>
          <a:sy n="81" d="100"/>
        </p:scale>
        <p:origin x="-105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9163E-06D3-4A6D-95AC-806BCB0FAE1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3AD34-DCFB-4492-BE3C-68AED5B0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7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2718" y="752983"/>
            <a:ext cx="719856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981B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774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981B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981B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356347" y="6754367"/>
            <a:ext cx="893444" cy="104139"/>
          </a:xfrm>
          <a:custGeom>
            <a:avLst/>
            <a:gdLst/>
            <a:ahLst/>
            <a:cxnLst/>
            <a:rect l="l" t="t" r="r" b="b"/>
            <a:pathLst>
              <a:path w="893445" h="104140">
                <a:moveTo>
                  <a:pt x="893063" y="0"/>
                </a:moveTo>
                <a:lnTo>
                  <a:pt x="0" y="0"/>
                </a:lnTo>
                <a:lnTo>
                  <a:pt x="0" y="103632"/>
                </a:lnTo>
                <a:lnTo>
                  <a:pt x="893063" y="103632"/>
                </a:lnTo>
                <a:lnTo>
                  <a:pt x="893063" y="0"/>
                </a:lnTo>
                <a:close/>
              </a:path>
            </a:pathLst>
          </a:custGeom>
          <a:solidFill>
            <a:srgbClr val="FF9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50935" y="6754367"/>
            <a:ext cx="893444" cy="104139"/>
          </a:xfrm>
          <a:custGeom>
            <a:avLst/>
            <a:gdLst/>
            <a:ahLst/>
            <a:cxnLst/>
            <a:rect l="l" t="t" r="r" b="b"/>
            <a:pathLst>
              <a:path w="893445" h="104140">
                <a:moveTo>
                  <a:pt x="893064" y="0"/>
                </a:moveTo>
                <a:lnTo>
                  <a:pt x="0" y="0"/>
                </a:lnTo>
                <a:lnTo>
                  <a:pt x="0" y="103632"/>
                </a:lnTo>
                <a:lnTo>
                  <a:pt x="893064" y="103632"/>
                </a:lnTo>
                <a:lnTo>
                  <a:pt x="893064" y="0"/>
                </a:lnTo>
                <a:close/>
              </a:path>
            </a:pathLst>
          </a:custGeom>
          <a:solidFill>
            <a:srgbClr val="F10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754367"/>
            <a:ext cx="893444" cy="104139"/>
          </a:xfrm>
          <a:custGeom>
            <a:avLst/>
            <a:gdLst/>
            <a:ahLst/>
            <a:cxnLst/>
            <a:rect l="l" t="t" r="r" b="b"/>
            <a:pathLst>
              <a:path w="893444" h="104140">
                <a:moveTo>
                  <a:pt x="893063" y="0"/>
                </a:moveTo>
                <a:lnTo>
                  <a:pt x="0" y="0"/>
                </a:lnTo>
                <a:lnTo>
                  <a:pt x="0" y="103632"/>
                </a:lnTo>
                <a:lnTo>
                  <a:pt x="893063" y="103632"/>
                </a:lnTo>
                <a:lnTo>
                  <a:pt x="893063" y="0"/>
                </a:lnTo>
                <a:close/>
              </a:path>
            </a:pathLst>
          </a:custGeom>
          <a:solidFill>
            <a:srgbClr val="7D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063" y="6754367"/>
            <a:ext cx="6463665" cy="104139"/>
          </a:xfrm>
          <a:custGeom>
            <a:avLst/>
            <a:gdLst/>
            <a:ahLst/>
            <a:cxnLst/>
            <a:rect l="l" t="t" r="r" b="b"/>
            <a:pathLst>
              <a:path w="6463665" h="104140">
                <a:moveTo>
                  <a:pt x="6463284" y="0"/>
                </a:moveTo>
                <a:lnTo>
                  <a:pt x="0" y="0"/>
                </a:lnTo>
                <a:lnTo>
                  <a:pt x="0" y="103632"/>
                </a:lnTo>
                <a:lnTo>
                  <a:pt x="6463284" y="103632"/>
                </a:lnTo>
                <a:lnTo>
                  <a:pt x="6463284" y="0"/>
                </a:lnTo>
                <a:close/>
              </a:path>
            </a:pathLst>
          </a:custGeom>
          <a:solidFill>
            <a:srgbClr val="208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464" y="516128"/>
            <a:ext cx="745998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981B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2921" y="2906648"/>
            <a:ext cx="6275705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774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7503" y="3377184"/>
            <a:ext cx="1445260" cy="104139"/>
            <a:chOff x="5937503" y="3377184"/>
            <a:chExt cx="1445260" cy="104139"/>
          </a:xfrm>
        </p:grpSpPr>
        <p:sp>
          <p:nvSpPr>
            <p:cNvPr id="3" name="object 3"/>
            <p:cNvSpPr/>
            <p:nvPr/>
          </p:nvSpPr>
          <p:spPr>
            <a:xfrm>
              <a:off x="5937503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59879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377184"/>
            <a:ext cx="5937885" cy="104139"/>
            <a:chOff x="0" y="3377184"/>
            <a:chExt cx="5937885" cy="104139"/>
          </a:xfrm>
        </p:grpSpPr>
        <p:sp>
          <p:nvSpPr>
            <p:cNvPr id="6" name="object 6"/>
            <p:cNvSpPr/>
            <p:nvPr/>
          </p:nvSpPr>
          <p:spPr>
            <a:xfrm>
              <a:off x="0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30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851" y="3377184"/>
              <a:ext cx="5217160" cy="104139"/>
            </a:xfrm>
            <a:custGeom>
              <a:avLst/>
              <a:gdLst/>
              <a:ahLst/>
              <a:cxnLst/>
              <a:rect l="l" t="t" r="r" b="b"/>
              <a:pathLst>
                <a:path w="5217160" h="104139">
                  <a:moveTo>
                    <a:pt x="5216652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5216652" y="103632"/>
                  </a:lnTo>
                  <a:lnTo>
                    <a:pt x="5216652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09600" y="2743200"/>
            <a:ext cx="6590665" cy="198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 smtClean="0">
                <a:solidFill>
                  <a:srgbClr val="2085C5"/>
                </a:solidFill>
              </a:rPr>
              <a:t>Lecture 5</a:t>
            </a:r>
            <a:br>
              <a:rPr lang="en-US" sz="3200" dirty="0" smtClean="0">
                <a:solidFill>
                  <a:srgbClr val="2085C5"/>
                </a:solidFill>
              </a:rPr>
            </a:br>
            <a:r>
              <a:rPr lang="en-US" sz="3200" dirty="0" smtClean="0">
                <a:solidFill>
                  <a:srgbClr val="2085C5"/>
                </a:solidFill>
              </a:rPr>
              <a:t/>
            </a:r>
            <a:br>
              <a:rPr lang="en-US" sz="3200" dirty="0" smtClean="0">
                <a:solidFill>
                  <a:srgbClr val="2085C5"/>
                </a:solidFill>
              </a:rPr>
            </a:br>
            <a:r>
              <a:rPr lang="en-US" sz="3200" kern="1200" spc="-5" dirty="0">
                <a:solidFill>
                  <a:srgbClr val="F10152"/>
                </a:solidFill>
                <a:ea typeface="+mn-ea"/>
              </a:rPr>
              <a:t>WORK BREAKDOWN STRUCTURE</a:t>
            </a:r>
            <a:endParaRPr sz="3200" kern="1200" spc="-5" dirty="0">
              <a:solidFill>
                <a:srgbClr val="F10152"/>
              </a:solidFill>
              <a:ea typeface="+mn-e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9600" y="5662980"/>
            <a:ext cx="464820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26589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solidFill>
                  <a:srgbClr val="F10152"/>
                </a:solidFill>
                <a:latin typeface="Arial"/>
                <a:cs typeface="Arial"/>
              </a:rPr>
              <a:t>Engr. </a:t>
            </a:r>
            <a:r>
              <a:rPr lang="en-US" sz="2000" dirty="0" err="1" smtClean="0">
                <a:solidFill>
                  <a:srgbClr val="F10152"/>
                </a:solidFill>
                <a:latin typeface="Arial"/>
                <a:cs typeface="Arial"/>
              </a:rPr>
              <a:t>Mobeen</a:t>
            </a:r>
            <a:r>
              <a:rPr lang="en-US" sz="2000" dirty="0" smtClean="0">
                <a:solidFill>
                  <a:srgbClr val="F10152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F10152"/>
                </a:solidFill>
                <a:latin typeface="Arial"/>
                <a:cs typeface="Arial"/>
              </a:rPr>
              <a:t>Nazar</a:t>
            </a:r>
            <a:endParaRPr lang="en-US" sz="2000" dirty="0" smtClean="0">
              <a:solidFill>
                <a:srgbClr val="F10152"/>
              </a:solidFill>
              <a:latin typeface="Arial"/>
              <a:cs typeface="Arial"/>
            </a:endParaRPr>
          </a:p>
          <a:p>
            <a:pPr marL="12700" marR="1926589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solidFill>
                  <a:srgbClr val="F10152"/>
                </a:solidFill>
                <a:latin typeface="Arial"/>
                <a:cs typeface="Arial"/>
              </a:rPr>
              <a:t>Senior </a:t>
            </a:r>
            <a:r>
              <a:rPr sz="2000" dirty="0" smtClean="0">
                <a:solidFill>
                  <a:srgbClr val="F10152"/>
                </a:solidFill>
                <a:latin typeface="Arial"/>
                <a:cs typeface="Arial"/>
              </a:rPr>
              <a:t>Lecturer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 smtClean="0">
                <a:solidFill>
                  <a:srgbClr val="F10152"/>
                </a:solidFill>
                <a:latin typeface="Arial"/>
                <a:cs typeface="Arial"/>
              </a:rPr>
              <a:t>Software Engineering </a:t>
            </a:r>
            <a:r>
              <a:rPr sz="2000" dirty="0" smtClean="0">
                <a:solidFill>
                  <a:srgbClr val="F10152"/>
                </a:solidFill>
                <a:latin typeface="Arial"/>
                <a:cs typeface="Arial"/>
              </a:rPr>
              <a:t>Department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228600"/>
            <a:ext cx="8686800" cy="16002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 sz="1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</a:t>
            </a:r>
            <a:r>
              <a:rPr lang="en-US" sz="1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Breakdown </a:t>
            </a:r>
            <a:r>
              <a:rPr lang="en-US" sz="1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(WBS)</a:t>
            </a:r>
            <a:endParaRPr lang="en-US" sz="1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r>
              <a:rPr lang="en-US" sz="9300" dirty="0" smtClean="0">
                <a:solidFill>
                  <a:schemeClr val="tx1"/>
                </a:solidFill>
              </a:rPr>
              <a:t>Very important key points to keep in mind while developing a WBS:</a:t>
            </a: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marL="1371600" indent="-1371600" algn="l">
              <a:buAutoNum type="arabicPeriod"/>
            </a:pPr>
            <a:r>
              <a:rPr lang="en-US" sz="9300" dirty="0" smtClean="0">
                <a:solidFill>
                  <a:schemeClr val="tx1"/>
                </a:solidFill>
              </a:rPr>
              <a:t>The WBS is created with the help of the team.</a:t>
            </a:r>
          </a:p>
          <a:p>
            <a:pPr marL="1371600" indent="-1371600" algn="l">
              <a:buAutoNum type="arabicPeriod"/>
            </a:pPr>
            <a:r>
              <a:rPr lang="en-US" sz="9300" dirty="0" smtClean="0">
                <a:solidFill>
                  <a:schemeClr val="tx1"/>
                </a:solidFill>
              </a:rPr>
              <a:t>The first level is completed before the project is broken down further.</a:t>
            </a:r>
          </a:p>
          <a:p>
            <a:pPr marL="1371600" indent="-1371600" algn="l">
              <a:buAutoNum type="arabicPeriod"/>
            </a:pPr>
            <a:r>
              <a:rPr lang="en-US" sz="9300" dirty="0" smtClean="0">
                <a:solidFill>
                  <a:schemeClr val="tx1"/>
                </a:solidFill>
              </a:rPr>
              <a:t>Each level of the WBS is a smaller piece of the level above.</a:t>
            </a:r>
          </a:p>
          <a:p>
            <a:pPr marL="1371600" indent="-1371600" algn="l">
              <a:buAutoNum type="arabicPeriod"/>
            </a:pPr>
            <a:r>
              <a:rPr lang="en-US" sz="9300" dirty="0" smtClean="0">
                <a:solidFill>
                  <a:schemeClr val="tx1"/>
                </a:solidFill>
              </a:rPr>
              <a:t>The WBS includes only deliverables that are really needed.</a:t>
            </a:r>
          </a:p>
          <a:p>
            <a:pPr marL="1371600" indent="-1371600" algn="l">
              <a:buAutoNum type="arabicPeriod"/>
            </a:pPr>
            <a:r>
              <a:rPr lang="en-US" sz="9300" dirty="0" smtClean="0">
                <a:solidFill>
                  <a:schemeClr val="tx1"/>
                </a:solidFill>
              </a:rPr>
              <a:t>Deliverables not included in the WBS are not part of the project.</a:t>
            </a: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36775"/>
            <a:ext cx="4214813" cy="24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7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228600"/>
            <a:ext cx="8686800" cy="21336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 sz="1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</a:t>
            </a:r>
            <a:r>
              <a:rPr lang="en-US" sz="1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Breakdown </a:t>
            </a:r>
            <a:r>
              <a:rPr lang="en-US" sz="1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(WBS)</a:t>
            </a:r>
            <a:endParaRPr lang="en-US" sz="1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r>
              <a:rPr lang="en-US" sz="9300" dirty="0" smtClean="0">
                <a:solidFill>
                  <a:schemeClr val="tx1"/>
                </a:solidFill>
              </a:rPr>
              <a:t>Very </a:t>
            </a:r>
            <a:r>
              <a:rPr lang="en-US" sz="9300" dirty="0">
                <a:solidFill>
                  <a:schemeClr val="tx1"/>
                </a:solidFill>
              </a:rPr>
              <a:t>i</a:t>
            </a:r>
            <a:r>
              <a:rPr lang="en-US" sz="9300" dirty="0" smtClean="0">
                <a:solidFill>
                  <a:schemeClr val="tx1"/>
                </a:solidFill>
              </a:rPr>
              <a:t>mportant…</a:t>
            </a:r>
          </a:p>
          <a:p>
            <a:pPr algn="l"/>
            <a:r>
              <a:rPr lang="en-US" sz="9300" dirty="0">
                <a:solidFill>
                  <a:schemeClr val="tx1"/>
                </a:solidFill>
              </a:rPr>
              <a:t>w</a:t>
            </a:r>
            <a:r>
              <a:rPr lang="en-US" sz="9300" dirty="0" smtClean="0">
                <a:solidFill>
                  <a:schemeClr val="tx1"/>
                </a:solidFill>
              </a:rPr>
              <a:t>ork packages are reached when they include deliverables that:</a:t>
            </a: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marL="1371600" indent="-1371600" algn="l">
              <a:buAutoNum type="arabicPeriod"/>
            </a:pPr>
            <a:r>
              <a:rPr lang="en-US" sz="9600" dirty="0" smtClean="0">
                <a:solidFill>
                  <a:schemeClr val="tx1"/>
                </a:solidFill>
              </a:rPr>
              <a:t>Can be realistically and confidently estimated.</a:t>
            </a:r>
          </a:p>
          <a:p>
            <a:pPr marL="1371600" indent="-1371600" algn="l">
              <a:buAutoNum type="arabicPeriod"/>
            </a:pPr>
            <a:r>
              <a:rPr lang="en-US" sz="9600" dirty="0" smtClean="0">
                <a:solidFill>
                  <a:schemeClr val="tx1"/>
                </a:solidFill>
              </a:rPr>
              <a:t>Can be completed quickly.</a:t>
            </a:r>
          </a:p>
          <a:p>
            <a:pPr marL="1371600" indent="-1371600" algn="l">
              <a:buAutoNum type="arabicPeriod"/>
            </a:pPr>
            <a:r>
              <a:rPr lang="en-US" sz="9600" dirty="0" smtClean="0">
                <a:solidFill>
                  <a:schemeClr val="tx1"/>
                </a:solidFill>
              </a:rPr>
              <a:t>Can be completed without interruption (in other words, without the need of more information).</a:t>
            </a:r>
          </a:p>
          <a:p>
            <a:pPr marL="1371600" indent="-1371600" algn="l">
              <a:buAutoNum type="arabicPeriod"/>
            </a:pPr>
            <a:r>
              <a:rPr lang="en-US" sz="9600" dirty="0" smtClean="0">
                <a:solidFill>
                  <a:schemeClr val="tx1"/>
                </a:solidFill>
              </a:rPr>
              <a:t>May be outsourced or contracted out.</a:t>
            </a: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181600"/>
            <a:ext cx="17526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9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228600"/>
            <a:ext cx="8686800" cy="21336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 sz="1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</a:t>
            </a:r>
            <a:r>
              <a:rPr lang="en-US" sz="1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Breakdown </a:t>
            </a:r>
            <a:r>
              <a:rPr lang="en-US" sz="1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(WBS)</a:t>
            </a:r>
            <a:endParaRPr lang="en-US" sz="1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r>
              <a:rPr lang="en-US" sz="1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BENEFITS:</a:t>
            </a: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marL="1371600" indent="-1371600" algn="l">
              <a:buAutoNum type="arabicPeriod"/>
            </a:pPr>
            <a:r>
              <a:rPr lang="en-US" sz="9600" dirty="0" smtClean="0">
                <a:solidFill>
                  <a:schemeClr val="tx1"/>
                </a:solidFill>
              </a:rPr>
              <a:t>It helps prevent work from slipping through the cracks.</a:t>
            </a:r>
          </a:p>
          <a:p>
            <a:pPr marL="1371600" indent="-1371600" algn="l">
              <a:buAutoNum type="arabicPeriod"/>
            </a:pPr>
            <a:r>
              <a:rPr lang="en-US" sz="9600" dirty="0" smtClean="0">
                <a:solidFill>
                  <a:schemeClr val="tx1"/>
                </a:solidFill>
              </a:rPr>
              <a:t>It provides the project team members with an understanding of where their pieces fit into the overall project management plan.</a:t>
            </a:r>
          </a:p>
          <a:p>
            <a:pPr marL="1371600" indent="-1371600" algn="l">
              <a:buAutoNum type="arabicPeriod"/>
            </a:pPr>
            <a:r>
              <a:rPr lang="en-US" sz="9600" dirty="0" smtClean="0">
                <a:solidFill>
                  <a:schemeClr val="tx1"/>
                </a:solidFill>
              </a:rPr>
              <a:t>It facilitates communication and cooperation among team members.</a:t>
            </a:r>
          </a:p>
          <a:p>
            <a:pPr marL="1371600" indent="-1371600" algn="l">
              <a:buAutoNum type="arabicPeriod"/>
            </a:pPr>
            <a:r>
              <a:rPr lang="en-US" sz="9600" dirty="0" smtClean="0">
                <a:solidFill>
                  <a:schemeClr val="tx1"/>
                </a:solidFill>
              </a:rPr>
              <a:t>It helps prevent changes.</a:t>
            </a:r>
          </a:p>
          <a:p>
            <a:pPr marL="1371600" indent="-1371600" algn="l">
              <a:buAutoNum type="arabicPeriod"/>
            </a:pPr>
            <a:r>
              <a:rPr lang="en-US" sz="9600" dirty="0" smtClean="0">
                <a:solidFill>
                  <a:schemeClr val="tx1"/>
                </a:solidFill>
              </a:rPr>
              <a:t>It provides a basis for estimating staff, cost, and time.</a:t>
            </a:r>
          </a:p>
          <a:p>
            <a:pPr marL="1371600" indent="-1371600" algn="l">
              <a:buAutoNum type="arabicPeriod"/>
            </a:pPr>
            <a:r>
              <a:rPr lang="en-US" sz="9600" dirty="0" smtClean="0">
                <a:solidFill>
                  <a:schemeClr val="tx1"/>
                </a:solidFill>
              </a:rPr>
              <a:t>It gets team buy-in and builds the team.</a:t>
            </a:r>
          </a:p>
          <a:p>
            <a:pPr marL="1371600" indent="-1371600" algn="l">
              <a:buAutoNum type="arabicPeriod"/>
            </a:pPr>
            <a:r>
              <a:rPr lang="en-US" sz="9600" dirty="0" smtClean="0">
                <a:solidFill>
                  <a:schemeClr val="tx1"/>
                </a:solidFill>
              </a:rPr>
              <a:t>It helps people get their minds around the project.</a:t>
            </a: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33400"/>
            <a:ext cx="16287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1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228600"/>
            <a:ext cx="8686800" cy="21336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r>
              <a:rPr lang="en-US" sz="1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you read this information twice:</a:t>
            </a: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r>
              <a:rPr lang="en-US" sz="9300" dirty="0" smtClean="0">
                <a:solidFill>
                  <a:schemeClr val="tx1"/>
                </a:solidFill>
              </a:rPr>
              <a:t>Under a professional project management methodology,  every single project you manage must have a WBS.  </a:t>
            </a: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r>
              <a:rPr lang="en-US" sz="9300" dirty="0" smtClean="0">
                <a:solidFill>
                  <a:schemeClr val="tx1"/>
                </a:solidFill>
              </a:rPr>
              <a:t>You cannot afford to misunderstand this important project management tool.</a:t>
            </a: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r>
              <a:rPr lang="en-US" sz="1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Why?</a:t>
            </a: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r>
              <a:rPr lang="en-US" sz="9300" dirty="0" smtClean="0">
                <a:solidFill>
                  <a:schemeClr val="tx1"/>
                </a:solidFill>
              </a:rPr>
              <a:t>Without it, the project will take longer, elements will slip through the cracks, and the project will be negatively impacted.</a:t>
            </a:r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"/>
            <a:ext cx="43815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6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228601"/>
            <a:ext cx="8686800" cy="914400"/>
          </a:xfrm>
          <a:prstGeom prst="rect">
            <a:avLst/>
          </a:prstGeom>
        </p:spPr>
        <p:txBody>
          <a:bodyPr>
            <a:normAutofit fontScale="40000" lnSpcReduction="20000"/>
          </a:bodyPr>
          <a:lstStyle/>
          <a:p>
            <a:r>
              <a:rPr lang="en-US" sz="8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</a:t>
            </a:r>
            <a:r>
              <a:rPr lang="en-US" sz="8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Breakdown </a:t>
            </a:r>
            <a:r>
              <a:rPr lang="en-US" sz="8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(WBS)</a:t>
            </a:r>
            <a:endParaRPr lang="en-US" sz="8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7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22" y="959413"/>
            <a:ext cx="7855878" cy="58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93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228601"/>
            <a:ext cx="8686800" cy="914400"/>
          </a:xfrm>
          <a:prstGeom prst="rect">
            <a:avLst/>
          </a:prstGeom>
        </p:spPr>
        <p:txBody>
          <a:bodyPr>
            <a:normAutofit fontScale="40000" lnSpcReduction="20000"/>
          </a:bodyPr>
          <a:lstStyle/>
          <a:p>
            <a:r>
              <a:rPr lang="en-US" sz="8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</a:t>
            </a:r>
            <a:r>
              <a:rPr lang="en-US" sz="8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Breakdown </a:t>
            </a:r>
            <a:r>
              <a:rPr lang="en-US" sz="8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(WBS)</a:t>
            </a:r>
            <a:endParaRPr lang="en-US" sz="8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7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95425"/>
            <a:ext cx="776287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08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228601"/>
            <a:ext cx="8686800" cy="914400"/>
          </a:xfrm>
          <a:prstGeom prst="rect">
            <a:avLst/>
          </a:prstGeom>
        </p:spPr>
        <p:txBody>
          <a:bodyPr>
            <a:normAutofit fontScale="40000" lnSpcReduction="20000"/>
          </a:bodyPr>
          <a:lstStyle/>
          <a:p>
            <a:r>
              <a:rPr lang="en-US" sz="8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</a:t>
            </a:r>
            <a:r>
              <a:rPr lang="en-US" sz="8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Breakdown </a:t>
            </a:r>
            <a:r>
              <a:rPr lang="en-US" sz="8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(WBS)</a:t>
            </a:r>
            <a:endParaRPr lang="en-US" sz="8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7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19250"/>
            <a:ext cx="89916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5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228601"/>
            <a:ext cx="8686800" cy="99059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summary:</a:t>
            </a:r>
          </a:p>
          <a:p>
            <a:pPr algn="l"/>
            <a:endParaRPr lang="en-US" sz="76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7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76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771" y="1524000"/>
            <a:ext cx="899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Most commonly, the project title goes at the top of the WBS.</a:t>
            </a:r>
          </a:p>
          <a:p>
            <a:endParaRPr lang="en-US" sz="2400" dirty="0"/>
          </a:p>
          <a:p>
            <a:r>
              <a:rPr lang="en-US" sz="2400" dirty="0" smtClean="0"/>
              <a:t>The first level is normally the same as the project life cycle.</a:t>
            </a:r>
          </a:p>
          <a:p>
            <a:endParaRPr lang="en-US" sz="2400" dirty="0"/>
          </a:p>
          <a:p>
            <a:r>
              <a:rPr lang="en-US" sz="2400" dirty="0" smtClean="0"/>
              <a:t>The following levels break the project into smaller pieces.</a:t>
            </a:r>
          </a:p>
          <a:p>
            <a:endParaRPr lang="en-US" sz="2400" dirty="0"/>
          </a:p>
          <a:p>
            <a:r>
              <a:rPr lang="en-US" sz="2400" dirty="0" smtClean="0"/>
              <a:t>This is a top – down effort to decompose the deliverables and </a:t>
            </a:r>
          </a:p>
          <a:p>
            <a:r>
              <a:rPr lang="en-US" sz="2400" dirty="0" smtClean="0"/>
              <a:t>the work required to produce them.</a:t>
            </a:r>
          </a:p>
          <a:p>
            <a:endParaRPr lang="en-US" sz="2400" dirty="0"/>
          </a:p>
          <a:p>
            <a:r>
              <a:rPr lang="en-US" sz="2400" dirty="0" smtClean="0"/>
              <a:t>The complete scope of the project (product, project, and management </a:t>
            </a:r>
          </a:p>
          <a:p>
            <a:r>
              <a:rPr lang="en-US" sz="2400" dirty="0" smtClean="0"/>
              <a:t>efforts) are included.</a:t>
            </a:r>
          </a:p>
          <a:p>
            <a:endParaRPr lang="en-US" sz="2400" dirty="0"/>
          </a:p>
          <a:p>
            <a:r>
              <a:rPr lang="en-US" sz="2400" dirty="0" smtClean="0"/>
              <a:t>Note that each work package consists of nouns (things) rather than actions.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28600"/>
            <a:ext cx="1214438" cy="109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5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4575" y="2345816"/>
            <a:ext cx="21266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C00000"/>
                </a:solidFill>
                <a:latin typeface="Arial"/>
                <a:cs typeface="Arial"/>
              </a:rPr>
              <a:t>Q/A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3400" y="990600"/>
            <a:ext cx="8153400" cy="4572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sz="4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Breakdown Structure (WBS)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sz="4400" dirty="0" smtClean="0">
                <a:solidFill>
                  <a:srgbClr val="C00000"/>
                </a:solidFill>
              </a:rPr>
              <a:t>Overview:</a:t>
            </a:r>
          </a:p>
          <a:p>
            <a:pPr algn="l"/>
            <a:endParaRPr lang="en-US" sz="4400" dirty="0" smtClean="0">
              <a:solidFill>
                <a:schemeClr val="tx1"/>
              </a:solidFill>
            </a:endParaRPr>
          </a:p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The WBS assists project leaders, participants, and stakeholders in the development of a clear vision of the end products or outcomes to be produced by the project.</a:t>
            </a:r>
          </a:p>
          <a:p>
            <a:pPr algn="l"/>
            <a:endParaRPr lang="en-US" sz="4400" dirty="0">
              <a:solidFill>
                <a:schemeClr val="tx1"/>
              </a:solidFill>
            </a:endParaRPr>
          </a:p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It provides the framework for all deliverables throughout the project life cycle.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029200"/>
            <a:ext cx="2133600" cy="168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2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685800"/>
            <a:ext cx="8686800" cy="60198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 sz="1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Breakdown Structure (WBS)</a:t>
            </a:r>
            <a:endParaRPr lang="en-US" sz="7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4000" dirty="0" smtClean="0">
              <a:solidFill>
                <a:schemeClr val="tx1"/>
              </a:solidFill>
            </a:endParaRPr>
          </a:p>
          <a:p>
            <a:pPr algn="l"/>
            <a:r>
              <a:rPr lang="en-US" sz="9600" dirty="0" smtClean="0">
                <a:solidFill>
                  <a:srgbClr val="C00000"/>
                </a:solidFill>
              </a:rPr>
              <a:t>Design:</a:t>
            </a:r>
          </a:p>
          <a:p>
            <a:pPr algn="l"/>
            <a:endParaRPr lang="en-US" sz="8000" dirty="0" smtClean="0">
              <a:solidFill>
                <a:schemeClr val="tx1"/>
              </a:solidFill>
            </a:endParaRPr>
          </a:p>
          <a:p>
            <a:pPr algn="l"/>
            <a:r>
              <a:rPr lang="en-US" sz="8000" dirty="0" smtClean="0">
                <a:solidFill>
                  <a:schemeClr val="tx1"/>
                </a:solidFill>
              </a:rPr>
              <a:t>The WBS provides a graphical representation or textual outline of the project scope.</a:t>
            </a:r>
          </a:p>
          <a:p>
            <a:pPr algn="l"/>
            <a:endParaRPr lang="en-US" sz="8000" dirty="0" smtClean="0">
              <a:solidFill>
                <a:schemeClr val="tx1"/>
              </a:solidFill>
            </a:endParaRPr>
          </a:p>
          <a:p>
            <a:pPr algn="l"/>
            <a:r>
              <a:rPr lang="en-US" sz="8000" dirty="0" smtClean="0">
                <a:solidFill>
                  <a:schemeClr val="tx1"/>
                </a:solidFill>
              </a:rPr>
              <a:t>Some of the main roles the WBS plays in supporting clarity for project definition are that it:</a:t>
            </a:r>
          </a:p>
          <a:p>
            <a:pPr algn="l"/>
            <a:endParaRPr lang="en-US" sz="8000" dirty="0">
              <a:solidFill>
                <a:schemeClr val="tx1"/>
              </a:solidFill>
            </a:endParaRPr>
          </a:p>
          <a:p>
            <a:pPr algn="l"/>
            <a:r>
              <a:rPr lang="en-US" sz="8000" dirty="0" smtClean="0">
                <a:solidFill>
                  <a:schemeClr val="accent5">
                    <a:lumMod val="75000"/>
                  </a:schemeClr>
                </a:solidFill>
              </a:rPr>
              <a:t>Decomposes</a:t>
            </a:r>
            <a:r>
              <a:rPr lang="en-US" sz="8000" dirty="0" smtClean="0">
                <a:solidFill>
                  <a:schemeClr val="tx1"/>
                </a:solidFill>
              </a:rPr>
              <a:t>:  	the overall project scope into clearly defined deliverables.</a:t>
            </a:r>
          </a:p>
          <a:p>
            <a:pPr algn="l"/>
            <a:endParaRPr lang="en-US" sz="8000" dirty="0" smtClean="0">
              <a:solidFill>
                <a:schemeClr val="tx1"/>
              </a:solidFill>
            </a:endParaRPr>
          </a:p>
          <a:p>
            <a:pPr algn="l"/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</a:rPr>
              <a:t>Defines</a:t>
            </a:r>
            <a:r>
              <a:rPr lang="en-US" sz="8000" dirty="0" smtClean="0">
                <a:solidFill>
                  <a:schemeClr val="tx1"/>
                </a:solidFill>
              </a:rPr>
              <a:t>: 	           	the scope of the project in terms that the stakeholders can  </a:t>
            </a:r>
          </a:p>
          <a:p>
            <a:pPr algn="l"/>
            <a:r>
              <a:rPr lang="en-US" sz="8000" dirty="0">
                <a:solidFill>
                  <a:schemeClr val="tx1"/>
                </a:solidFill>
              </a:rPr>
              <a:t>	 </a:t>
            </a:r>
            <a:r>
              <a:rPr lang="en-US" sz="8000" dirty="0" smtClean="0">
                <a:solidFill>
                  <a:schemeClr val="tx1"/>
                </a:solidFill>
              </a:rPr>
              <a:t>          	understand.</a:t>
            </a:r>
          </a:p>
          <a:p>
            <a:pPr algn="l"/>
            <a:endParaRPr lang="en-US" sz="8000" dirty="0" smtClean="0">
              <a:solidFill>
                <a:schemeClr val="tx1"/>
              </a:solidFill>
            </a:endParaRPr>
          </a:p>
          <a:p>
            <a:pPr algn="l"/>
            <a:r>
              <a:rPr lang="en-US" sz="8000" dirty="0" smtClean="0">
                <a:solidFill>
                  <a:schemeClr val="accent5">
                    <a:lumMod val="75000"/>
                  </a:schemeClr>
                </a:solidFill>
              </a:rPr>
              <a:t>Provides</a:t>
            </a:r>
            <a:r>
              <a:rPr lang="en-US" sz="8000" dirty="0" smtClean="0">
                <a:solidFill>
                  <a:schemeClr val="tx1"/>
                </a:solidFill>
              </a:rPr>
              <a:t>: 	a structure for organizing information regarding the project’s </a:t>
            </a:r>
          </a:p>
          <a:p>
            <a:pPr algn="l"/>
            <a:r>
              <a:rPr lang="en-US" sz="8000" dirty="0">
                <a:solidFill>
                  <a:schemeClr val="tx1"/>
                </a:solidFill>
              </a:rPr>
              <a:t>	</a:t>
            </a:r>
            <a:r>
              <a:rPr lang="en-US" sz="8000" dirty="0" smtClean="0">
                <a:solidFill>
                  <a:schemeClr val="tx1"/>
                </a:solidFill>
              </a:rPr>
              <a:t>	progress, status, and performance.</a:t>
            </a:r>
          </a:p>
          <a:p>
            <a:pPr algn="l"/>
            <a:endParaRPr lang="en-US" sz="8000" dirty="0" smtClean="0">
              <a:solidFill>
                <a:schemeClr val="tx1"/>
              </a:solidFill>
            </a:endParaRPr>
          </a:p>
          <a:p>
            <a:pPr algn="l"/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</a:rPr>
              <a:t>Supports</a:t>
            </a:r>
            <a:r>
              <a:rPr lang="en-US" sz="8000" dirty="0" smtClean="0">
                <a:solidFill>
                  <a:schemeClr val="tx1"/>
                </a:solidFill>
              </a:rPr>
              <a:t>: 	tracking of risks to assist the project </a:t>
            </a:r>
            <a:r>
              <a:rPr lang="en-US" sz="8000" dirty="0">
                <a:solidFill>
                  <a:schemeClr val="tx1"/>
                </a:solidFill>
              </a:rPr>
              <a:t>m</a:t>
            </a:r>
            <a:r>
              <a:rPr lang="en-US" sz="8000" dirty="0" smtClean="0">
                <a:solidFill>
                  <a:schemeClr val="tx1"/>
                </a:solidFill>
              </a:rPr>
              <a:t>anager in identifying and  </a:t>
            </a:r>
          </a:p>
          <a:p>
            <a:pPr algn="l"/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smtClean="0">
                <a:solidFill>
                  <a:schemeClr val="tx1"/>
                </a:solidFill>
              </a:rPr>
              <a:t>                 	implementing necessary responses.</a:t>
            </a:r>
          </a:p>
          <a:p>
            <a:pPr algn="l"/>
            <a:r>
              <a:rPr lang="en-US" sz="9600" dirty="0" smtClean="0">
                <a:solidFill>
                  <a:schemeClr val="tx1"/>
                </a:solidFill>
              </a:rPr>
              <a:t> </a:t>
            </a:r>
          </a:p>
          <a:p>
            <a:pPr algn="l"/>
            <a:endParaRPr lang="en-US" sz="4400" dirty="0">
              <a:solidFill>
                <a:schemeClr val="tx1"/>
              </a:solidFill>
            </a:endParaRPr>
          </a:p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 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9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685800"/>
            <a:ext cx="8686800" cy="60198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 sz="1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Breakdown Structure (WBS)</a:t>
            </a:r>
            <a:endParaRPr lang="en-US" sz="7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4000" dirty="0" smtClean="0">
              <a:solidFill>
                <a:schemeClr val="tx1"/>
              </a:solidFill>
            </a:endParaRPr>
          </a:p>
          <a:p>
            <a:pPr algn="l"/>
            <a:r>
              <a:rPr lang="en-US" sz="9600" dirty="0">
                <a:solidFill>
                  <a:srgbClr val="C00000"/>
                </a:solidFill>
              </a:rPr>
              <a:t>Levels:</a:t>
            </a:r>
          </a:p>
          <a:p>
            <a:pPr algn="l"/>
            <a:endParaRPr lang="en-US" sz="9600" dirty="0" smtClean="0">
              <a:solidFill>
                <a:schemeClr val="tx1"/>
              </a:solidFill>
            </a:endParaRPr>
          </a:p>
          <a:p>
            <a:pPr algn="l"/>
            <a:r>
              <a:rPr lang="en-US" sz="9600" dirty="0" smtClean="0">
                <a:solidFill>
                  <a:schemeClr val="tx1"/>
                </a:solidFill>
              </a:rPr>
              <a:t>The depth of the WBS is dependent upon the size and complexity of the project and the level of detail needed to plan and manage it.</a:t>
            </a:r>
          </a:p>
          <a:p>
            <a:pPr algn="l"/>
            <a:endParaRPr lang="en-US" sz="9600" dirty="0">
              <a:solidFill>
                <a:schemeClr val="tx1"/>
              </a:solidFill>
            </a:endParaRPr>
          </a:p>
          <a:p>
            <a:pPr algn="l"/>
            <a:r>
              <a:rPr lang="en-US" sz="9600" dirty="0">
                <a:solidFill>
                  <a:srgbClr val="C00000"/>
                </a:solidFill>
              </a:rPr>
              <a:t>The 100% Rule:</a:t>
            </a:r>
          </a:p>
          <a:p>
            <a:pPr algn="l"/>
            <a:endParaRPr lang="en-US" sz="9600" dirty="0" smtClean="0">
              <a:solidFill>
                <a:schemeClr val="tx1"/>
              </a:solidFill>
            </a:endParaRPr>
          </a:p>
          <a:p>
            <a:pPr algn="l"/>
            <a:r>
              <a:rPr lang="en-US" sz="9600" dirty="0" smtClean="0">
                <a:solidFill>
                  <a:schemeClr val="tx1"/>
                </a:solidFill>
              </a:rPr>
              <a:t>This rule states that the WBS includes 100% of the work defined by the project scope and captures all work deliverables to be completed, including project management.</a:t>
            </a:r>
          </a:p>
          <a:p>
            <a:pPr algn="l"/>
            <a:endParaRPr lang="en-US" sz="9600" dirty="0" smtClean="0">
              <a:solidFill>
                <a:schemeClr val="tx1"/>
              </a:solidFill>
            </a:endParaRPr>
          </a:p>
          <a:p>
            <a:pPr algn="l"/>
            <a:r>
              <a:rPr lang="en-US" sz="9600" dirty="0" smtClean="0">
                <a:solidFill>
                  <a:schemeClr val="tx1"/>
                </a:solidFill>
              </a:rPr>
              <a:t>The rule applies to all levels within the hierarchy.</a:t>
            </a:r>
          </a:p>
          <a:p>
            <a:pPr algn="l"/>
            <a:endParaRPr lang="en-US" sz="9600" dirty="0" smtClean="0">
              <a:solidFill>
                <a:schemeClr val="tx1"/>
              </a:solidFill>
            </a:endParaRPr>
          </a:p>
          <a:p>
            <a:pPr algn="l"/>
            <a:r>
              <a:rPr lang="en-US" sz="9600" dirty="0" smtClean="0">
                <a:solidFill>
                  <a:schemeClr val="tx1"/>
                </a:solidFill>
              </a:rPr>
              <a:t> </a:t>
            </a:r>
          </a:p>
          <a:p>
            <a:pPr algn="l"/>
            <a:endParaRPr lang="en-US" sz="4400" dirty="0">
              <a:solidFill>
                <a:schemeClr val="tx1"/>
              </a:solidFill>
            </a:endParaRPr>
          </a:p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 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381000"/>
            <a:ext cx="8686800" cy="4267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 sz="4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</a:t>
            </a:r>
            <a:r>
              <a:rPr lang="en-US" sz="4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Breakdown </a:t>
            </a:r>
            <a:r>
              <a:rPr lang="en-US" sz="4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(WBS)</a:t>
            </a:r>
            <a:endParaRPr lang="en-US" sz="4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4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6500" dirty="0" smtClean="0">
                <a:solidFill>
                  <a:schemeClr val="accent5">
                    <a:lumMod val="50000"/>
                  </a:schemeClr>
                </a:solidFill>
              </a:rPr>
              <a:t>Let us continue with some critical data you must understand as a good </a:t>
            </a:r>
          </a:p>
          <a:p>
            <a:r>
              <a:rPr lang="en-US" sz="6500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en-US" sz="6500" dirty="0" smtClean="0">
                <a:solidFill>
                  <a:schemeClr val="accent5">
                    <a:lumMod val="50000"/>
                  </a:schemeClr>
                </a:solidFill>
              </a:rPr>
              <a:t>roject </a:t>
            </a:r>
            <a:r>
              <a:rPr lang="en-US" sz="6500" dirty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6500" dirty="0" smtClean="0">
                <a:solidFill>
                  <a:schemeClr val="accent5">
                    <a:lumMod val="50000"/>
                  </a:schemeClr>
                </a:solidFill>
              </a:rPr>
              <a:t>anager.</a:t>
            </a:r>
            <a:endParaRPr lang="en-US" sz="19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 sz="21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 sz="23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 sz="23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 sz="23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 sz="23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648200"/>
            <a:ext cx="2586038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6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228600"/>
            <a:ext cx="8686800" cy="7620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 sz="1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Breakdown Structure (WBS)</a:t>
            </a:r>
            <a:endParaRPr lang="en-US" sz="7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4000" dirty="0" smtClean="0">
              <a:solidFill>
                <a:schemeClr val="tx1"/>
              </a:solidFill>
            </a:endParaRPr>
          </a:p>
          <a:p>
            <a:pPr algn="l"/>
            <a:r>
              <a:rPr lang="en-US" sz="9600" dirty="0" smtClean="0">
                <a:solidFill>
                  <a:srgbClr val="00B0F0"/>
                </a:solidFill>
              </a:rPr>
              <a:t>Example:</a:t>
            </a:r>
          </a:p>
          <a:p>
            <a:pPr algn="l"/>
            <a:r>
              <a:rPr lang="en-US" sz="9600" dirty="0" smtClean="0">
                <a:solidFill>
                  <a:schemeClr val="tx1"/>
                </a:solidFill>
              </a:rPr>
              <a:t> </a:t>
            </a:r>
          </a:p>
          <a:p>
            <a:pPr algn="l"/>
            <a:endParaRPr lang="en-US" sz="4400" dirty="0">
              <a:solidFill>
                <a:schemeClr val="tx1"/>
              </a:solidFill>
            </a:endParaRPr>
          </a:p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 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9" y="1219200"/>
            <a:ext cx="7170737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96200" y="1273629"/>
            <a:ext cx="8368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6200" y="1828800"/>
            <a:ext cx="8368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96200" y="3253343"/>
            <a:ext cx="8368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Level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96200" y="5105400"/>
            <a:ext cx="8368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Level 4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724400" y="1273630"/>
            <a:ext cx="2819400" cy="1846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6679909" y="2013466"/>
            <a:ext cx="791610" cy="110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708647" y="3438009"/>
            <a:ext cx="791610" cy="110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6752190" y="5235039"/>
            <a:ext cx="791610" cy="110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6248400" y="2590800"/>
            <a:ext cx="1524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>
            <a:off x="6477000" y="4343400"/>
            <a:ext cx="1524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228600"/>
            <a:ext cx="8686800" cy="21336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 sz="1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</a:t>
            </a:r>
            <a:r>
              <a:rPr lang="en-US" sz="1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Breakdown </a:t>
            </a:r>
            <a:r>
              <a:rPr lang="en-US" sz="1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(WBS)</a:t>
            </a:r>
            <a:endParaRPr lang="en-US" sz="1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r>
              <a:rPr lang="en-US" sz="9300" dirty="0" smtClean="0">
                <a:solidFill>
                  <a:schemeClr val="tx1"/>
                </a:solidFill>
              </a:rPr>
              <a:t>This example is quite simple and the whole purpose is to bring the students’ attention to focus on the WBS itself.</a:t>
            </a:r>
          </a:p>
          <a:p>
            <a:pPr algn="l"/>
            <a:r>
              <a:rPr lang="en-US" sz="9300" dirty="0" smtClean="0">
                <a:solidFill>
                  <a:schemeClr val="tx1"/>
                </a:solidFill>
              </a:rPr>
              <a:t>As you can see, the first level describes the product we want to achieve once the project is complete.</a:t>
            </a: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r>
              <a:rPr lang="en-US" sz="9300" dirty="0" smtClean="0">
                <a:solidFill>
                  <a:schemeClr val="tx1"/>
                </a:solidFill>
              </a:rPr>
              <a:t>By meeting with the stakeholders, the team can start decomposing the product into smaller, more manageable components.  </a:t>
            </a: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r>
              <a:rPr lang="en-US" sz="9300" dirty="0" smtClean="0">
                <a:solidFill>
                  <a:schemeClr val="tx1"/>
                </a:solidFill>
              </a:rPr>
              <a:t>This is what the level 2 is showing below:</a:t>
            </a: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endParaRPr lang="en-US" sz="4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40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91" y="4838700"/>
            <a:ext cx="7610475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68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228600"/>
            <a:ext cx="8686800" cy="21336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 sz="1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</a:t>
            </a:r>
            <a:r>
              <a:rPr lang="en-US" sz="1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Breakdown </a:t>
            </a:r>
            <a:r>
              <a:rPr lang="en-US" sz="1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(WBS)</a:t>
            </a:r>
            <a:endParaRPr lang="en-US" sz="1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r>
              <a:rPr lang="en-US" sz="9300" dirty="0" smtClean="0">
                <a:solidFill>
                  <a:schemeClr val="tx1"/>
                </a:solidFill>
              </a:rPr>
              <a:t>If we take the component called “Wheels” for example, we may want to break it down into several pieces.  However, the team has to decide how much detail the work really requires.</a:t>
            </a: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r>
              <a:rPr lang="en-US" sz="9300" dirty="0" smtClean="0">
                <a:solidFill>
                  <a:schemeClr val="tx1"/>
                </a:solidFill>
              </a:rPr>
              <a:t>For this example, we </a:t>
            </a:r>
            <a:r>
              <a:rPr lang="en-US" sz="9300" dirty="0">
                <a:solidFill>
                  <a:schemeClr val="tx1"/>
                </a:solidFill>
              </a:rPr>
              <a:t>can </a:t>
            </a:r>
            <a:r>
              <a:rPr lang="en-US" sz="9300" dirty="0" smtClean="0">
                <a:solidFill>
                  <a:schemeClr val="tx1"/>
                </a:solidFill>
              </a:rPr>
              <a:t>just break this level into two pieces:</a:t>
            </a: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r>
              <a:rPr lang="en-US" sz="9300" dirty="0" smtClean="0">
                <a:solidFill>
                  <a:schemeClr val="tx1"/>
                </a:solidFill>
              </a:rPr>
              <a:t>The bicycle as a product has only two wheels and from </a:t>
            </a:r>
            <a:r>
              <a:rPr lang="en-US" sz="9300" dirty="0">
                <a:solidFill>
                  <a:schemeClr val="tx1"/>
                </a:solidFill>
              </a:rPr>
              <a:t>a project management </a:t>
            </a:r>
            <a:r>
              <a:rPr lang="en-US" sz="9300" dirty="0" smtClean="0">
                <a:solidFill>
                  <a:schemeClr val="tx1"/>
                </a:solidFill>
              </a:rPr>
              <a:t>standpoint, </a:t>
            </a:r>
            <a:r>
              <a:rPr lang="en-US" sz="9300" dirty="0">
                <a:solidFill>
                  <a:schemeClr val="tx1"/>
                </a:solidFill>
              </a:rPr>
              <a:t>this is </a:t>
            </a:r>
            <a:r>
              <a:rPr lang="en-US" sz="9300" dirty="0" smtClean="0">
                <a:solidFill>
                  <a:schemeClr val="tx1"/>
                </a:solidFill>
              </a:rPr>
              <a:t>enough for the team.</a:t>
            </a:r>
            <a:endParaRPr lang="en-US" sz="9300" dirty="0">
              <a:solidFill>
                <a:schemeClr val="tx1"/>
              </a:solidFill>
            </a:endParaRPr>
          </a:p>
          <a:p>
            <a:endParaRPr lang="en-US" sz="4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4000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05200"/>
            <a:ext cx="1352550" cy="142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72200" y="4038600"/>
            <a:ext cx="83689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Level 3</a:t>
            </a:r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>
            <a:off x="4876800" y="3951905"/>
            <a:ext cx="838200" cy="4676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228600"/>
            <a:ext cx="8686800" cy="21336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 sz="1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</a:t>
            </a:r>
            <a:r>
              <a:rPr lang="en-US" sz="1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Breakdown </a:t>
            </a:r>
            <a:r>
              <a:rPr lang="en-US" sz="1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(WBS)</a:t>
            </a:r>
            <a:endParaRPr lang="en-US" sz="1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r>
              <a:rPr lang="en-US" sz="9300" dirty="0" smtClean="0">
                <a:solidFill>
                  <a:schemeClr val="tx1"/>
                </a:solidFill>
              </a:rPr>
              <a:t>Finally, there could be a component that needs more details for other reasons.  In our example, the team decides to </a:t>
            </a:r>
            <a:r>
              <a:rPr lang="en-US" sz="9300" dirty="0">
                <a:solidFill>
                  <a:schemeClr val="tx1"/>
                </a:solidFill>
              </a:rPr>
              <a:t>bring even </a:t>
            </a:r>
            <a:r>
              <a:rPr lang="en-US" sz="9300" dirty="0" smtClean="0">
                <a:solidFill>
                  <a:schemeClr val="tx1"/>
                </a:solidFill>
              </a:rPr>
              <a:t>more detail to the component called “Testing”.  Based on the project’s needs, there could be a reason to add three more work packages as you can see in the following figure:</a:t>
            </a: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  <a:p>
            <a:pPr algn="l"/>
            <a:endParaRPr lang="en-US" sz="9300" dirty="0">
              <a:solidFill>
                <a:schemeClr val="tx1"/>
              </a:solidFill>
            </a:endParaRPr>
          </a:p>
          <a:p>
            <a:pPr algn="l"/>
            <a:endParaRPr lang="en-US" sz="9300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91400" y="5029200"/>
            <a:ext cx="83689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Level 4</a:t>
            </a:r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>
            <a:off x="6019800" y="4976812"/>
            <a:ext cx="838200" cy="4676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76625"/>
            <a:ext cx="25431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7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774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856</Words>
  <Application>Microsoft Office PowerPoint</Application>
  <PresentationFormat>On-screen Show (4:3)</PresentationFormat>
  <Paragraphs>213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Lecture 5  WORK BREAKDOWN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Bahria</dc:creator>
  <cp:lastModifiedBy>Mobeen Nazar</cp:lastModifiedBy>
  <cp:revision>28</cp:revision>
  <dcterms:created xsi:type="dcterms:W3CDTF">2021-02-26T07:54:56Z</dcterms:created>
  <dcterms:modified xsi:type="dcterms:W3CDTF">2023-04-06T03:05:52Z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2021-02-26T00:00:00Z</vt:filetime>
  </property>
</Properties>
</file>