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3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81" d="100"/>
          <a:sy n="81" d="100"/>
        </p:scale>
        <p:origin x="-105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163E-06D3-4A6D-95AC-806BCB0FAE1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3AD34-DCFB-4492-BE3C-68AED5B0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752983"/>
            <a:ext cx="719856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464" y="516128"/>
            <a:ext cx="74599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921" y="2906648"/>
            <a:ext cx="627570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6590665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2085C5"/>
                </a:solidFill>
              </a:rPr>
              <a:t>Lecture 6</a:t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3200" dirty="0" smtClean="0">
                <a:solidFill>
                  <a:srgbClr val="2085C5"/>
                </a:solidFill>
              </a:rPr>
              <a:t/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2800" spc="-5" dirty="0" smtClean="0">
                <a:solidFill>
                  <a:srgbClr val="FF0000"/>
                </a:solidFill>
              </a:rPr>
              <a:t>Software Requirement Engineering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00" y="5662980"/>
            <a:ext cx="4648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Engr.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Mobeen</a:t>
            </a: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Nazar</a:t>
            </a:r>
            <a:endParaRPr lang="en-US" sz="2000" dirty="0" smtClean="0">
              <a:solidFill>
                <a:srgbClr val="F10152"/>
              </a:solidFill>
              <a:latin typeface="Arial"/>
              <a:cs typeface="Arial"/>
            </a:endParaRP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smtClean="0">
                <a:solidFill>
                  <a:srgbClr val="F10152"/>
                </a:solidFill>
                <a:latin typeface="Arial"/>
                <a:cs typeface="Arial"/>
              </a:rPr>
              <a:t>Senior </a:t>
            </a:r>
            <a:r>
              <a:rPr sz="200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Non-functional Requirements</a:t>
            </a:r>
            <a:endParaRPr lang="en-US" altLang="en-US" smtClean="0"/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47315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These define system properties and constraints e.g. reliability, response time, maintainability, scalability, portability, and storage requirements. 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Constraints are I/O device capability, system representations, etc.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Process requirements may also be specified mandating a particular IDE, programming language or development method.  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(Often internal to an organization or required for fit / compatibility with other comparable systems.)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Non-functional requirements </a:t>
            </a:r>
            <a:r>
              <a:rPr lang="en-US" altLang="en-US" dirty="0" smtClean="0"/>
              <a:t>may be more critical </a:t>
            </a:r>
            <a:r>
              <a:rPr lang="en-US" altLang="en-US" b="0" dirty="0" smtClean="0"/>
              <a:t>than functional requirements. If these are not met, the system may be useless.</a:t>
            </a:r>
            <a:endParaRPr lang="en-US" altLang="en-US" dirty="0" smtClean="0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6684885A-1319-4B4B-AAB1-6D23F2A71988}" type="slidenum">
              <a:rPr lang="en-US" altLang="en-US">
                <a:solidFill>
                  <a:srgbClr val="888888"/>
                </a:solidFill>
              </a:rPr>
              <a:pPr algn="r" eaLnBrk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6551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Types of Nonfunctional Requirements </a:t>
            </a:r>
            <a:endParaRPr lang="en-US" altLang="en-US" smtClean="0"/>
          </a:p>
        </p:txBody>
      </p:sp>
      <p:pic>
        <p:nvPicPr>
          <p:cNvPr id="13316" name="Picture 3" descr="imag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1143000"/>
            <a:ext cx="691515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354D5D97-B7BD-4351-A4B8-2F57C1526DA7}" type="slidenum">
              <a:rPr lang="en-US" altLang="en-US">
                <a:solidFill>
                  <a:srgbClr val="888888"/>
                </a:solidFill>
              </a:rPr>
              <a:pPr algn="r" eaLnBrk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294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Non-functional Requirements Implementation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0729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Non-functional requirements may affect the </a:t>
            </a:r>
            <a:r>
              <a:rPr lang="en-US" altLang="en-US" dirty="0" smtClean="0"/>
              <a:t>overall architecture of a system</a:t>
            </a:r>
            <a:r>
              <a:rPr lang="en-US" altLang="en-US" b="0" dirty="0" smtClean="0"/>
              <a:t> rather than the individual components. 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For example, to ensure that performance requirements are met, you may have to organize the system to minimize communications between components.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A single non-functional requirement, such as a security requirement, may generate a </a:t>
            </a:r>
            <a:r>
              <a:rPr lang="en-US" altLang="en-US" dirty="0" smtClean="0"/>
              <a:t>number</a:t>
            </a:r>
            <a:r>
              <a:rPr lang="en-US" altLang="en-US" b="0" dirty="0" smtClean="0"/>
              <a:t> of related functional requirements that define system services that are required. 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It may also generate requirements that </a:t>
            </a:r>
            <a:r>
              <a:rPr lang="en-US" altLang="en-US" sz="2000" dirty="0" smtClean="0"/>
              <a:t>restrict</a:t>
            </a:r>
            <a:r>
              <a:rPr lang="en-US" altLang="en-US" sz="2000" b="0" dirty="0" smtClean="0"/>
              <a:t> existing requirements. </a:t>
            </a:r>
            <a:endParaRPr lang="en-US" altLang="en-US" dirty="0" smtClean="0"/>
          </a:p>
        </p:txBody>
      </p:sp>
      <p:sp>
        <p:nvSpPr>
          <p:cNvPr id="14341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3AC7E5C7-6A2E-436B-825B-A61FE17A8734}" type="slidenum">
              <a:rPr lang="en-US" altLang="en-US">
                <a:solidFill>
                  <a:srgbClr val="888888"/>
                </a:solidFill>
              </a:rPr>
              <a:pPr algn="r" eaLnBrk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24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/>
          </p:cNvSpPr>
          <p:nvPr/>
        </p:nvSpPr>
        <p:spPr bwMode="auto">
          <a:xfrm>
            <a:off x="3124200" y="6354763"/>
            <a:ext cx="2895600" cy="368300"/>
          </a:xfrm>
          <a:custGeom>
            <a:avLst/>
            <a:gdLst>
              <a:gd name="T0" fmla="*/ 194085633 w 21600"/>
              <a:gd name="T1" fmla="*/ 3139928 h 21600"/>
              <a:gd name="T2" fmla="*/ 194085633 w 21600"/>
              <a:gd name="T3" fmla="*/ 3139928 h 21600"/>
              <a:gd name="T4" fmla="*/ 194085633 w 21600"/>
              <a:gd name="T5" fmla="*/ 3139928 h 21600"/>
              <a:gd name="T6" fmla="*/ 194085633 w 21600"/>
              <a:gd name="T7" fmla="*/ 313992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888888"/>
                </a:solidFill>
              </a:rPr>
              <a:t>Chapter 4 Requirements engineering</a:t>
            </a:r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Metrics for specifying nonfunctional requirements</a:t>
            </a:r>
            <a:endParaRPr lang="en-US" altLang="en-US" smtClean="0"/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37179"/>
              </p:ext>
            </p:extLst>
          </p:nvPr>
        </p:nvGraphicFramePr>
        <p:xfrm>
          <a:off x="762000" y="990600"/>
          <a:ext cx="7620000" cy="4875215"/>
        </p:xfrm>
        <a:graphic>
          <a:graphicData uri="http://schemas.openxmlformats.org/drawingml/2006/table">
            <a:tbl>
              <a:tblPr/>
              <a:tblGrid>
                <a:gridCol w="2971800"/>
                <a:gridCol w="4648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Property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Measure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Speed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Screen refresh time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Size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ROM chips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Ease of use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help frames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29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Reliability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Mean time to failure  (MTTF)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Availability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Robustness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Time to restart after failure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(MTTR)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data corruption on failure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Portability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target systems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5390" name="AutoShape 55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854593D2-D580-48B1-BB68-003DC308AF32}" type="slidenum">
              <a:rPr lang="en-US" altLang="en-US">
                <a:solidFill>
                  <a:srgbClr val="888888"/>
                </a:solidFill>
              </a:rPr>
              <a:pPr algn="r" eaLnBrk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55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Domain requirements problems</a:t>
            </a:r>
            <a:endParaRPr lang="en-US" altLang="en-US" smtClean="0"/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41883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Understandability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Requirements are expressed in the language of the application domain;</a:t>
            </a:r>
          </a:p>
          <a:p>
            <a:pPr marL="1257300" lvl="2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Application written for mortgage banking people need to express functionality in terms of home loans, mortgage balances, escrow, investor accounting, foreclosure, etc.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This is </a:t>
            </a:r>
            <a:r>
              <a:rPr lang="en-US" altLang="en-US" sz="2000" u="sng" dirty="0" smtClean="0"/>
              <a:t>often</a:t>
            </a:r>
            <a:r>
              <a:rPr lang="en-US" altLang="en-US" sz="2000" b="0" dirty="0" smtClean="0"/>
              <a:t> not understood by software engineers developing the system.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Implicitness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Domain specialists understand the area so well that they do not think of making the domain requirements explicit.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And this is often a major problem in communications!!!</a:t>
            </a:r>
            <a:endParaRPr lang="en-US" altLang="en-US" dirty="0" smtClean="0"/>
          </a:p>
        </p:txBody>
      </p:sp>
      <p:sp>
        <p:nvSpPr>
          <p:cNvPr id="16389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32478416-4D25-4657-A3E1-7134FD0607F6}" type="slidenum">
              <a:rPr lang="en-US" altLang="en-US">
                <a:solidFill>
                  <a:srgbClr val="888888"/>
                </a:solidFill>
              </a:rPr>
              <a:pPr algn="r" eaLnBrk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0256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Key points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38728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300" dirty="0" smtClean="0"/>
              <a:t>Requirements</a:t>
            </a:r>
            <a:r>
              <a:rPr lang="en-US" altLang="en-US" sz="2300" b="0" dirty="0" smtClean="0"/>
              <a:t> for a software system set out what the system should do and define constraints on its operation and implementation.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300" dirty="0" smtClean="0"/>
              <a:t>Functional requirements</a:t>
            </a:r>
            <a:r>
              <a:rPr lang="en-US" altLang="en-US" sz="2300" b="0" dirty="0" smtClean="0"/>
              <a:t> are statements of the </a:t>
            </a:r>
            <a:r>
              <a:rPr lang="en-US" altLang="en-US" sz="2300" dirty="0" smtClean="0"/>
              <a:t>services</a:t>
            </a:r>
            <a:r>
              <a:rPr lang="en-US" altLang="en-US" sz="2300" b="0" dirty="0" smtClean="0"/>
              <a:t> that the system must provide or are </a:t>
            </a:r>
            <a:r>
              <a:rPr lang="en-US" altLang="en-US" sz="2300" dirty="0" smtClean="0"/>
              <a:t>descriptions of how some computations</a:t>
            </a:r>
            <a:r>
              <a:rPr lang="en-US" altLang="en-US" sz="2300" b="0" dirty="0" smtClean="0"/>
              <a:t> must be carried out. 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300" dirty="0" smtClean="0"/>
              <a:t>Non-functional requirements</a:t>
            </a:r>
            <a:r>
              <a:rPr lang="en-US" altLang="en-US" sz="2300" b="0" dirty="0" smtClean="0"/>
              <a:t> often </a:t>
            </a:r>
            <a:r>
              <a:rPr lang="en-US" altLang="en-US" sz="2300" dirty="0" smtClean="0"/>
              <a:t>constrain</a:t>
            </a:r>
            <a:r>
              <a:rPr lang="en-US" altLang="en-US" sz="2300" b="0" dirty="0" smtClean="0"/>
              <a:t> the system being developed and the development process being used. 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300" b="0" dirty="0" smtClean="0"/>
              <a:t>They often relate to the emergent properties of the system and therefore apply to the system as a whole.</a:t>
            </a:r>
            <a:endParaRPr lang="en-US" altLang="en-US" dirty="0" smtClean="0"/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451137B8-1868-450E-B0DA-202632E47273}" type="slidenum">
              <a:rPr lang="en-US" altLang="en-US">
                <a:solidFill>
                  <a:srgbClr val="888888"/>
                </a:solidFill>
              </a:rPr>
              <a:pPr algn="r" eaLnBrk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6023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Topics covered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31495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Functional and non-functional requirements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The software requirements document 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Requirements specification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Requirements engineering processes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Requirements elicitation and analysis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Requirements validation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Requirements management</a:t>
            </a:r>
            <a:endParaRPr lang="en-US" altLang="en-US" dirty="0" smtClean="0"/>
          </a:p>
        </p:txBody>
      </p:sp>
      <p:sp>
        <p:nvSpPr>
          <p:cNvPr id="4101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97F0BF99-4AE2-4A07-9737-99374C1C5D21}" type="slidenum">
              <a:rPr lang="en-US" altLang="en-US">
                <a:solidFill>
                  <a:srgbClr val="888888"/>
                </a:solidFill>
              </a:rPr>
              <a:pPr algn="r" eaLnBrk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7205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Requirements Engineering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2934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The process of </a:t>
            </a:r>
            <a:r>
              <a:rPr lang="en-US" altLang="en-US" dirty="0" smtClean="0"/>
              <a:t>establishing the services </a:t>
            </a:r>
            <a:r>
              <a:rPr lang="en-US" altLang="en-US" b="0" dirty="0" smtClean="0"/>
              <a:t>that the customer requires from a system </a:t>
            </a:r>
            <a:r>
              <a:rPr lang="en-US" altLang="en-US" sz="3000" dirty="0" smtClean="0"/>
              <a:t>and</a:t>
            </a:r>
            <a:r>
              <a:rPr lang="en-US" altLang="en-US" b="0" dirty="0" smtClean="0"/>
              <a:t> the </a:t>
            </a:r>
            <a:r>
              <a:rPr lang="en-US" altLang="en-US" dirty="0" smtClean="0"/>
              <a:t>constraints</a:t>
            </a:r>
            <a:r>
              <a:rPr lang="en-US" altLang="en-US" b="0" dirty="0" smtClean="0"/>
              <a:t> under which it operates and is developed.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b="0" dirty="0" smtClean="0"/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The requirements themselves are the </a:t>
            </a:r>
            <a:r>
              <a:rPr lang="en-US" altLang="en-US" dirty="0" smtClean="0"/>
              <a:t>descriptions of the system services and constraints</a:t>
            </a:r>
            <a:r>
              <a:rPr lang="en-US" altLang="en-US" b="0" dirty="0" smtClean="0"/>
              <a:t> that are generated during the requirements engineering process.</a:t>
            </a:r>
            <a:endParaRPr lang="en-US" altLang="en-US" dirty="0" smtClean="0"/>
          </a:p>
        </p:txBody>
      </p:sp>
      <p:sp>
        <p:nvSpPr>
          <p:cNvPr id="5125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E3D8504F-9F76-4B73-AB8F-57C5E92E75B1}" type="slidenum">
              <a:rPr lang="en-US" altLang="en-US">
                <a:solidFill>
                  <a:srgbClr val="888888"/>
                </a:solidFill>
              </a:rPr>
              <a:pPr algn="r" eaLnBrk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003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What is a Requirement?</a:t>
            </a:r>
            <a:endParaRPr lang="en-US" altLang="en-US" smtClean="0"/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39036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It may </a:t>
            </a:r>
            <a:r>
              <a:rPr lang="en-US" altLang="en-US" sz="2800" dirty="0" smtClean="0"/>
              <a:t>range</a:t>
            </a:r>
            <a:r>
              <a:rPr lang="en-US" altLang="en-US" b="0" dirty="0" smtClean="0"/>
              <a:t> from a high-level abstract statement of a service </a:t>
            </a:r>
            <a:r>
              <a:rPr lang="en-US" altLang="en-US" sz="3100" b="0" dirty="0" smtClean="0"/>
              <a:t>or</a:t>
            </a:r>
            <a:r>
              <a:rPr lang="en-US" altLang="en-US" b="0" dirty="0" smtClean="0"/>
              <a:t> of a system constraint to a detailed mathematical functional specification.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b="0" dirty="0" smtClean="0"/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This is inevitable as requirements may serve a dual function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May be the basis for a bid for a contract - therefore must be open to interpretation;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May be the basis for the contract itself - therefore must be defined in detail;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Both these statements may be called requirements.</a:t>
            </a:r>
            <a:endParaRPr lang="en-US" altLang="en-US" dirty="0" smtClean="0"/>
          </a:p>
        </p:txBody>
      </p:sp>
      <p:sp>
        <p:nvSpPr>
          <p:cNvPr id="6149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2AF1E086-4ED3-4429-AB2D-AA907910C435}" type="slidenum">
              <a:rPr lang="en-US" altLang="en-US">
                <a:solidFill>
                  <a:srgbClr val="888888"/>
                </a:solidFill>
              </a:rPr>
              <a:pPr algn="r" eaLnBrk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661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Requirements Abstraction (Davis)</a:t>
            </a:r>
            <a:endParaRPr lang="en-US" altLang="en-US" smtClean="0"/>
          </a:p>
        </p:txBody>
      </p:sp>
      <p:sp>
        <p:nvSpPr>
          <p:cNvPr id="7172" name="AutoShape 3"/>
          <p:cNvSpPr>
            <a:spLocks/>
          </p:cNvSpPr>
          <p:nvPr/>
        </p:nvSpPr>
        <p:spPr bwMode="auto">
          <a:xfrm>
            <a:off x="427892" y="1066800"/>
            <a:ext cx="8305800" cy="4191000"/>
          </a:xfrm>
          <a:custGeom>
            <a:avLst/>
            <a:gdLst>
              <a:gd name="T0" fmla="*/ 1596905408 w 21600"/>
              <a:gd name="T1" fmla="*/ 406585208 h 21600"/>
              <a:gd name="T2" fmla="*/ 1596905408 w 21600"/>
              <a:gd name="T3" fmla="*/ 406585208 h 21600"/>
              <a:gd name="T4" fmla="*/ 1596905408 w 21600"/>
              <a:gd name="T5" fmla="*/ 406585208 h 21600"/>
              <a:gd name="T6" fmla="*/ 1596905408 w 21600"/>
              <a:gd name="T7" fmla="*/ 4065852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eaLnBrk="1"/>
            <a:r>
              <a:rPr lang="en-US" altLang="en-US" sz="2000" dirty="0">
                <a:latin typeface="Arial" pitchFamily="34" charset="0"/>
                <a:cs typeface="Arial" pitchFamily="34" charset="0"/>
                <a:sym typeface="Arial" pitchFamily="34" charset="0"/>
              </a:rPr>
              <a:t>“If a company wishes to let a contract for a large software development project, it must define its needs in a sufficiently abstract way that a solution is not pre-defined. </a:t>
            </a:r>
          </a:p>
          <a:p>
            <a:pPr eaLnBrk="1"/>
            <a:endParaRPr lang="en-US" altLang="en-US" sz="2000" dirty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eaLnBrk="1"/>
            <a:r>
              <a:rPr lang="en-US" altLang="en-US" sz="2000" dirty="0">
                <a:latin typeface="Arial" pitchFamily="34" charset="0"/>
                <a:cs typeface="Arial" pitchFamily="34" charset="0"/>
                <a:sym typeface="Arial" pitchFamily="34" charset="0"/>
              </a:rPr>
              <a:t>The requirements must be written so that several contractors can bid for the contract, offering, perhaps, different ways of meeting the client organization’s needs. </a:t>
            </a:r>
          </a:p>
          <a:p>
            <a:pPr eaLnBrk="1"/>
            <a:endParaRPr lang="en-US" altLang="en-US" sz="2000" dirty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eaLnBrk="1"/>
            <a:r>
              <a:rPr lang="en-US" altLang="en-US" sz="2000" dirty="0">
                <a:latin typeface="Arial" pitchFamily="34" charset="0"/>
                <a:cs typeface="Arial" pitchFamily="34" charset="0"/>
                <a:sym typeface="Arial" pitchFamily="34" charset="0"/>
              </a:rPr>
              <a:t>Once a contract has been awarded, the contractor must write a system definition for the client in more detail so that the client understands and can validate what the software will do. </a:t>
            </a:r>
          </a:p>
          <a:p>
            <a:pPr eaLnBrk="1"/>
            <a:endParaRPr lang="en-US" altLang="en-US" sz="2000" dirty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eaLnBrk="1"/>
            <a:r>
              <a:rPr lang="en-US" altLang="en-US" sz="2000" dirty="0">
                <a:latin typeface="Arial" pitchFamily="34" charset="0"/>
                <a:cs typeface="Arial" pitchFamily="34" charset="0"/>
                <a:sym typeface="Arial" pitchFamily="34" charset="0"/>
              </a:rPr>
              <a:t>Both of these documents may be called the requirements document for the system.”</a:t>
            </a:r>
            <a:endParaRPr lang="en-US" altLang="en-US" dirty="0"/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C37A2782-7984-4563-9139-7B1E7D9D5159}" type="slidenum">
              <a:rPr lang="en-US" altLang="en-US">
                <a:solidFill>
                  <a:srgbClr val="888888"/>
                </a:solidFill>
              </a:rPr>
              <a:pPr algn="r" eaLnBrk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803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15400" cy="11049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Types of Requirements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42267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User requirements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Statements in natural language plus diagrams of the services the system provides and its operational constraints. 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Written for customers.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System requirements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A </a:t>
            </a:r>
            <a:r>
              <a:rPr lang="en-US" altLang="en-US" sz="2000" dirty="0" smtClean="0"/>
              <a:t>structured</a:t>
            </a:r>
            <a:r>
              <a:rPr lang="en-US" altLang="en-US" sz="2000" b="0" dirty="0" smtClean="0"/>
              <a:t> document setting out </a:t>
            </a:r>
            <a:r>
              <a:rPr lang="en-US" altLang="en-US" sz="2000" dirty="0" smtClean="0"/>
              <a:t>detailed descriptions </a:t>
            </a:r>
            <a:r>
              <a:rPr lang="en-US" altLang="en-US" sz="2000" b="0" dirty="0" smtClean="0"/>
              <a:t>of the system’s </a:t>
            </a:r>
            <a:r>
              <a:rPr lang="en-US" altLang="en-US" sz="2000" dirty="0" smtClean="0"/>
              <a:t>functions</a:t>
            </a:r>
            <a:r>
              <a:rPr lang="en-US" altLang="en-US" sz="2000" b="0" dirty="0" smtClean="0"/>
              <a:t>, </a:t>
            </a:r>
            <a:r>
              <a:rPr lang="en-US" altLang="en-US" sz="2000" dirty="0" smtClean="0"/>
              <a:t>services</a:t>
            </a:r>
            <a:r>
              <a:rPr lang="en-US" altLang="en-US" sz="2000" b="0" dirty="0" smtClean="0"/>
              <a:t> and </a:t>
            </a:r>
            <a:r>
              <a:rPr lang="en-US" altLang="en-US" sz="2000" dirty="0" smtClean="0"/>
              <a:t>operational constraints</a:t>
            </a:r>
            <a:r>
              <a:rPr lang="en-US" altLang="en-US" sz="2000" b="0" dirty="0" smtClean="0"/>
              <a:t>. 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Defines what should be implemented so may be part of a contract between client and contractor.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Whom do you think these are written for?</a:t>
            </a:r>
          </a:p>
          <a:p>
            <a:pPr marL="800100" lvl="1" indent="-342900" ea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These are higher level than functional and non-functional requirements, which these may subsume.  </a:t>
            </a:r>
            <a:endParaRPr lang="en-US" altLang="en-US" dirty="0" smtClean="0"/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3DD63D3B-7759-4EDE-BE11-51962E14CC41}" type="slidenum">
              <a:rPr lang="en-US" altLang="en-US">
                <a:solidFill>
                  <a:srgbClr val="888888"/>
                </a:solidFill>
              </a:rPr>
              <a:pPr algn="r" eaLnBrk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313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User and System Requirements </a:t>
            </a:r>
            <a:endParaRPr lang="en-US" altLang="en-US" smtClean="0"/>
          </a:p>
        </p:txBody>
      </p:sp>
      <p:pic>
        <p:nvPicPr>
          <p:cNvPr id="9220" name="Picture 3" descr="imag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77" y="914400"/>
            <a:ext cx="65532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CA6FB5A5-4ECF-46D5-B540-3C13B8AED677}" type="slidenum">
              <a:rPr lang="en-US" altLang="en-US">
                <a:solidFill>
                  <a:srgbClr val="888888"/>
                </a:solidFill>
              </a:rPr>
              <a:pPr algn="r" eaLnBrk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9012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Functional and  Non-functional requirements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 bwMode="auto">
          <a:xfrm>
            <a:off x="468923" y="990600"/>
            <a:ext cx="8229600" cy="4216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Functional requirements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Statements of </a:t>
            </a:r>
            <a:r>
              <a:rPr lang="en-US" altLang="en-US" sz="2000" dirty="0" smtClean="0"/>
              <a:t>services</a:t>
            </a:r>
            <a:r>
              <a:rPr lang="en-US" altLang="en-US" sz="2000" b="0" dirty="0" smtClean="0"/>
              <a:t> the system should provide, how the system should react to particular inputs and how the system should behave in particular situations.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May state what the system </a:t>
            </a:r>
            <a:r>
              <a:rPr lang="en-US" altLang="en-US" sz="2000" dirty="0" smtClean="0"/>
              <a:t>should not do</a:t>
            </a:r>
            <a:r>
              <a:rPr lang="en-US" altLang="en-US" sz="2000" b="0" dirty="0" smtClean="0"/>
              <a:t>.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Non-functional requirements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Constraints</a:t>
            </a:r>
            <a:r>
              <a:rPr lang="en-US" altLang="en-US" sz="2000" b="0" dirty="0" smtClean="0"/>
              <a:t> on the services or functions offered by the system such as timing constraints, constraints on the development process, standards, etc.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Often apply to the </a:t>
            </a:r>
            <a:r>
              <a:rPr lang="en-US" altLang="en-US" sz="2000" dirty="0" smtClean="0"/>
              <a:t>system as a whole </a:t>
            </a:r>
            <a:r>
              <a:rPr lang="en-US" altLang="en-US" sz="2000" b="0" dirty="0" smtClean="0"/>
              <a:t>rather than individual features or services.</a:t>
            </a:r>
          </a:p>
          <a:p>
            <a:pPr marL="342900" indent="-342900" eaLnBrk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Domain requirements</a:t>
            </a:r>
          </a:p>
          <a:p>
            <a:pPr marL="800100" lvl="1" indent="-342900" eaLnBrk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Constraints on the system from the domain of operation</a:t>
            </a:r>
            <a:endParaRPr lang="en-US" altLang="en-US" dirty="0" smtClean="0"/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9CEFEC68-84B3-436B-BAED-FCC212F5B8C2}" type="slidenum">
              <a:rPr lang="en-US" altLang="en-US">
                <a:solidFill>
                  <a:srgbClr val="888888"/>
                </a:solidFill>
              </a:rPr>
              <a:pPr algn="r" eaLnBrk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562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altLang="en-US" sz="2400" b="1" smtClean="0">
                <a:solidFill>
                  <a:srgbClr val="46424D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Functional Requirements</a:t>
            </a:r>
            <a:endParaRPr lang="en-US" altLang="en-US" smtClean="0"/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4103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Describe functionality or system services.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Depend on the type of software, expected users and the type of system where the software is used.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Functional user requirements may be high-level statements of what the system should do.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Functional system requirements should describe the system services in detail.</a:t>
            </a:r>
          </a:p>
          <a:p>
            <a:pPr marL="342900" indent="-342900" eaLnBrk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Essentially, these are the ‘</a:t>
            </a:r>
            <a:r>
              <a:rPr lang="en-US" altLang="en-US" b="0" dirty="0" err="1" smtClean="0"/>
              <a:t>whats</a:t>
            </a:r>
            <a:r>
              <a:rPr lang="en-US" altLang="en-US" b="0" dirty="0" smtClean="0"/>
              <a:t>’ of the system that we often refer to.  These are not ‘all that there is,’ but these should describe the overall functionality of the system.</a:t>
            </a:r>
            <a:endParaRPr lang="en-US" altLang="en-US" dirty="0" smtClean="0"/>
          </a:p>
        </p:txBody>
      </p:sp>
      <p:sp>
        <p:nvSpPr>
          <p:cNvPr id="11269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/>
            <a:fld id="{363B7E77-923A-449B-8ECF-A16DE6870B15}" type="slidenum">
              <a:rPr lang="en-US" altLang="en-US">
                <a:solidFill>
                  <a:srgbClr val="888888"/>
                </a:solidFill>
              </a:rPr>
              <a:pPr algn="r" eaLnBrk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8907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988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6  Software Requirement Engineering</vt:lpstr>
      <vt:lpstr>Topics covered</vt:lpstr>
      <vt:lpstr>Requirements Engineering</vt:lpstr>
      <vt:lpstr>What is a Requirement?</vt:lpstr>
      <vt:lpstr>Requirements Abstraction (Davis)</vt:lpstr>
      <vt:lpstr>Types of Requirements</vt:lpstr>
      <vt:lpstr>User and System Requirements </vt:lpstr>
      <vt:lpstr>Functional and  Non-functional requirements</vt:lpstr>
      <vt:lpstr>Functional Requirements</vt:lpstr>
      <vt:lpstr>Non-functional Requirements</vt:lpstr>
      <vt:lpstr>Types of Nonfunctional Requirements </vt:lpstr>
      <vt:lpstr>Non-functional Requirements Implementation</vt:lpstr>
      <vt:lpstr>Metrics for specifying nonfunctional requirements</vt:lpstr>
      <vt:lpstr>Domain requirements problems</vt:lpstr>
      <vt:lpstr>Key points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Mobeen Nazar</cp:lastModifiedBy>
  <cp:revision>30</cp:revision>
  <dcterms:created xsi:type="dcterms:W3CDTF">2021-02-26T07:54:56Z</dcterms:created>
  <dcterms:modified xsi:type="dcterms:W3CDTF">2023-05-02T08:32:07Z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