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35628198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91AB3-209D-4DB6-A814-5405F1F3A868}" type="datetimeFigureOut">
              <a:rPr lang="en-US" smtClean="0"/>
              <a:t>30-May-23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37234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414515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0910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66100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628181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131596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40038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7211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304419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91AB3-209D-4DB6-A814-5405F1F3A868}" type="datetimeFigureOut">
              <a:rPr lang="en-US" smtClean="0"/>
              <a:t>30-May-23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98038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91AB3-209D-4DB6-A814-5405F1F3A868}" type="datetimeFigureOut">
              <a:rPr lang="en-US" smtClean="0"/>
              <a:t>30-May-23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30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91AB3-209D-4DB6-A814-5405F1F3A868}" type="datetimeFigureOut">
              <a:rPr lang="en-US" smtClean="0"/>
              <a:t>30-May-23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926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91AB3-209D-4DB6-A814-5405F1F3A868}" type="datetimeFigureOut">
              <a:rPr lang="en-US" smtClean="0"/>
              <a:t>30-May-23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57052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AD91AB3-209D-4DB6-A814-5405F1F3A868}" type="datetimeFigureOut">
              <a:rPr lang="en-US" smtClean="0"/>
              <a:t>30-May-23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170017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91AB3-209D-4DB6-A814-5405F1F3A868}" type="datetimeFigureOut">
              <a:rPr lang="en-US" smtClean="0"/>
              <a:t>30-May-23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408744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91AB3-209D-4DB6-A814-5405F1F3A868}" type="datetimeFigureOut">
              <a:rPr lang="en-US" smtClean="0"/>
              <a:t>30-May-23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DB03C-9E90-4780-99F7-B369FA9C319D}" type="slidenum">
              <a:rPr lang="en-US" smtClean="0"/>
              <a:t>‹#›</a:t>
            </a:fld>
            <a:endParaRPr lang="en-US"/>
          </a:p>
        </p:txBody>
      </p:sp>
    </p:spTree>
    <p:extLst>
      <p:ext uri="{BB962C8B-B14F-4D97-AF65-F5344CB8AC3E}">
        <p14:creationId xmlns:p14="http://schemas.microsoft.com/office/powerpoint/2010/main" val="21672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D91AB3-209D-4DB6-A814-5405F1F3A868}" type="datetimeFigureOut">
              <a:rPr lang="en-US" smtClean="0"/>
              <a:t>30-May-23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1DB03C-9E90-4780-99F7-B369FA9C319D}" type="slidenum">
              <a:rPr lang="en-US" smtClean="0"/>
              <a:t>‹#›</a:t>
            </a:fld>
            <a:endParaRPr lang="en-US"/>
          </a:p>
        </p:txBody>
      </p:sp>
    </p:spTree>
    <p:extLst>
      <p:ext uri="{BB962C8B-B14F-4D97-AF65-F5344CB8AC3E}">
        <p14:creationId xmlns:p14="http://schemas.microsoft.com/office/powerpoint/2010/main" val="238284539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pngall.com/data-center-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rawpixel.com/search/data%20cen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blog.keliweb.it/2016/10/il-dominio-adatto-per-il-tuo-sito-le-opportunita-dellestensione-de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sign, LEGO&#10;&#10;Description automatically generated with low confidence">
            <a:extLst>
              <a:ext uri="{FF2B5EF4-FFF2-40B4-BE49-F238E27FC236}">
                <a16:creationId xmlns:a16="http://schemas.microsoft.com/office/drawing/2014/main" id="{11D5A02D-FD58-1245-67C2-D612359FCF7A}"/>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7555" b="21961"/>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080E89-2444-B23B-238F-6F4DAE07F615}"/>
              </a:ext>
            </a:extLst>
          </p:cNvPr>
          <p:cNvSpPr>
            <a:spLocks noGrp="1"/>
          </p:cNvSpPr>
          <p:nvPr>
            <p:ph type="ctrTitle"/>
          </p:nvPr>
        </p:nvSpPr>
        <p:spPr>
          <a:xfrm>
            <a:off x="374096" y="2190308"/>
            <a:ext cx="11440632" cy="1525572"/>
          </a:xfrm>
        </p:spPr>
        <p:txBody>
          <a:bodyPr>
            <a:normAutofit/>
          </a:bodyPr>
          <a:lstStyle/>
          <a:p>
            <a:pPr algn="ctr"/>
            <a:r>
              <a:rPr lang="en-US" sz="4200" b="1" dirty="0">
                <a:effectLst>
                  <a:outerShdw blurRad="38100" dist="38100" dir="2700000" algn="tl">
                    <a:srgbClr val="000000">
                      <a:alpha val="43137"/>
                    </a:srgbClr>
                  </a:outerShdw>
                </a:effectLst>
                <a:latin typeface="Bookman Old Style" panose="02050604050505020204" pitchFamily="18" charset="0"/>
              </a:rPr>
              <a:t>Data Centered Architecture</a:t>
            </a:r>
          </a:p>
        </p:txBody>
      </p:sp>
      <p:sp>
        <p:nvSpPr>
          <p:cNvPr id="3" name="Subtitle 2">
            <a:extLst>
              <a:ext uri="{FF2B5EF4-FFF2-40B4-BE49-F238E27FC236}">
                <a16:creationId xmlns:a16="http://schemas.microsoft.com/office/drawing/2014/main" id="{B28741CA-2BD9-A517-BC6F-400C1C6D04E9}"/>
              </a:ext>
            </a:extLst>
          </p:cNvPr>
          <p:cNvSpPr>
            <a:spLocks noGrp="1"/>
          </p:cNvSpPr>
          <p:nvPr>
            <p:ph type="subTitle" idx="1"/>
          </p:nvPr>
        </p:nvSpPr>
        <p:spPr>
          <a:xfrm>
            <a:off x="3728483" y="4417630"/>
            <a:ext cx="7197726" cy="1405467"/>
          </a:xfrm>
        </p:spPr>
        <p:txBody>
          <a:bodyPr>
            <a:normAutofit/>
          </a:bodyPr>
          <a:lstStyle/>
          <a:p>
            <a:r>
              <a:rPr lang="en-US" dirty="0">
                <a:latin typeface="Rockwell" panose="02060603020205020403" pitchFamily="18" charset="0"/>
              </a:rPr>
              <a:t>Abdullah (02-131222-099)</a:t>
            </a:r>
          </a:p>
          <a:p>
            <a:endParaRPr lang="en-US" dirty="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418949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ight, majorelle blue, purple, symmetry&#10;&#10;Description automatically generated">
            <a:extLst>
              <a:ext uri="{FF2B5EF4-FFF2-40B4-BE49-F238E27FC236}">
                <a16:creationId xmlns:a16="http://schemas.microsoft.com/office/drawing/2014/main" id="{D3D4BE38-0668-20AF-ADF1-95FDE6031B3A}"/>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30637" b="26613"/>
          <a:stretch/>
        </p:blipFill>
        <p:spPr>
          <a:xfrm>
            <a:off x="20" y="10"/>
            <a:ext cx="12191980" cy="6857990"/>
          </a:xfrm>
          <a:prstGeom prst="rect">
            <a:avLst/>
          </a:prstGeom>
        </p:spPr>
      </p:pic>
      <p:pic>
        <p:nvPicPr>
          <p:cNvPr id="15" name="Picture 1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51364EB-A37E-EE76-3E34-DBF88DC3A0F0}"/>
              </a:ext>
            </a:extLst>
          </p:cNvPr>
          <p:cNvSpPr>
            <a:spLocks noGrp="1"/>
          </p:cNvSpPr>
          <p:nvPr>
            <p:ph type="title"/>
          </p:nvPr>
        </p:nvSpPr>
        <p:spPr>
          <a:xfrm>
            <a:off x="685801" y="609600"/>
            <a:ext cx="11010013" cy="1456267"/>
          </a:xfrm>
        </p:spPr>
        <p:txBody>
          <a:bodyPr>
            <a:normAutofit/>
          </a:bodyPr>
          <a:lstStyle/>
          <a:p>
            <a:pPr algn="ctr"/>
            <a:r>
              <a:rPr lang="en-US" sz="3200" b="1" dirty="0">
                <a:latin typeface="Bookman Old Style" panose="02050604050505020204" pitchFamily="18" charset="0"/>
              </a:rPr>
              <a:t>What is Data Centered Architecture?</a:t>
            </a:r>
          </a:p>
        </p:txBody>
      </p:sp>
      <p:sp>
        <p:nvSpPr>
          <p:cNvPr id="3" name="Content Placeholder 2">
            <a:extLst>
              <a:ext uri="{FF2B5EF4-FFF2-40B4-BE49-F238E27FC236}">
                <a16:creationId xmlns:a16="http://schemas.microsoft.com/office/drawing/2014/main" id="{F3FDA00B-49EC-17C6-81E4-BA12A5FF21AB}"/>
              </a:ext>
            </a:extLst>
          </p:cNvPr>
          <p:cNvSpPr>
            <a:spLocks noGrp="1"/>
          </p:cNvSpPr>
          <p:nvPr>
            <p:ph idx="1"/>
          </p:nvPr>
        </p:nvSpPr>
        <p:spPr>
          <a:xfrm>
            <a:off x="1125094" y="1897518"/>
            <a:ext cx="10131425" cy="3649133"/>
          </a:xfrm>
        </p:spPr>
        <p:txBody>
          <a:bodyPr>
            <a:normAutofit/>
          </a:bodyPr>
          <a:lstStyle/>
          <a:p>
            <a:pPr marL="0" indent="0" algn="just">
              <a:buNone/>
            </a:pPr>
            <a:r>
              <a:rPr lang="en-US" sz="2200" kern="100" dirty="0">
                <a:effectLst/>
                <a:latin typeface="Bookman Old Style" panose="02050604050505020204" pitchFamily="18" charset="0"/>
                <a:ea typeface="Calibri" panose="020F0502020204030204" pitchFamily="34" charset="0"/>
                <a:cs typeface="Times New Roman" panose="02020603050405020304" pitchFamily="18" charset="0"/>
              </a:rPr>
              <a:t>Data-centered architecture is a software architecture style that focuses on data and how it is accessed and manipulated by different components. The main purpose of this style is to achieve integrity and consistency of data. It focuses on storing, managing, and processing data efficiently to support various applications and business operations.</a:t>
            </a:r>
          </a:p>
        </p:txBody>
      </p:sp>
    </p:spTree>
    <p:extLst>
      <p:ext uri="{BB962C8B-B14F-4D97-AF65-F5344CB8AC3E}">
        <p14:creationId xmlns:p14="http://schemas.microsoft.com/office/powerpoint/2010/main" val="29169132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AEE0-DC32-8B21-BDF8-645DB2354EE7}"/>
              </a:ext>
            </a:extLst>
          </p:cNvPr>
          <p:cNvSpPr>
            <a:spLocks noGrp="1"/>
          </p:cNvSpPr>
          <p:nvPr>
            <p:ph type="title"/>
          </p:nvPr>
        </p:nvSpPr>
        <p:spPr>
          <a:xfrm>
            <a:off x="370361" y="181146"/>
            <a:ext cx="11451265" cy="1456267"/>
          </a:xfrm>
        </p:spPr>
        <p:txBody>
          <a:bodyPr>
            <a:normAutofit/>
          </a:bodyPr>
          <a:lstStyle/>
          <a:p>
            <a:pPr algn="ctr"/>
            <a:r>
              <a:rPr lang="en-US" sz="3000" b="1" dirty="0">
                <a:latin typeface="Bookman Old Style" panose="02050604050505020204" pitchFamily="18" charset="0"/>
              </a:rPr>
              <a:t>How does Data Centered Architecture work?</a:t>
            </a:r>
          </a:p>
        </p:txBody>
      </p:sp>
      <p:sp>
        <p:nvSpPr>
          <p:cNvPr id="3" name="Content Placeholder 2">
            <a:extLst>
              <a:ext uri="{FF2B5EF4-FFF2-40B4-BE49-F238E27FC236}">
                <a16:creationId xmlns:a16="http://schemas.microsoft.com/office/drawing/2014/main" id="{2457BA2B-DEDC-E69C-C7D5-6AFCAABD5624}"/>
              </a:ext>
            </a:extLst>
          </p:cNvPr>
          <p:cNvSpPr>
            <a:spLocks noGrp="1"/>
          </p:cNvSpPr>
          <p:nvPr>
            <p:ph idx="1"/>
          </p:nvPr>
        </p:nvSpPr>
        <p:spPr>
          <a:xfrm>
            <a:off x="769083" y="1637413"/>
            <a:ext cx="10653823" cy="4614531"/>
          </a:xfrm>
        </p:spPr>
        <p:txBody>
          <a:bodyPr>
            <a:noAutofit/>
          </a:bodyPr>
          <a:lstStyle/>
          <a:p>
            <a:pPr marL="0" indent="0" algn="just">
              <a:lnSpc>
                <a:spcPct val="107000"/>
              </a:lnSpc>
              <a:spcAft>
                <a:spcPts val="800"/>
              </a:spcAft>
              <a:buNone/>
            </a:pPr>
            <a:r>
              <a:rPr lang="en-US" sz="2000" kern="100" dirty="0">
                <a:latin typeface="Bookman Old Style" panose="02050604050505020204" pitchFamily="18" charset="0"/>
                <a:ea typeface="Calibri" panose="020F0502020204030204" pitchFamily="34" charset="0"/>
                <a:cs typeface="Times New Roman" panose="02020603050405020304" pitchFamily="18" charset="0"/>
              </a:rPr>
              <a:t>Data-centered architecture consists of a central data store or repository and a collection of data accessors or agents that operate on the data store. The data store is the only means of communication among the data accessors</a:t>
            </a: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 The architecture consists of three key layers the storage layer, the processing layer, and the presentation layer.</a:t>
            </a:r>
          </a:p>
          <a:p>
            <a:pPr marR="0" algn="just">
              <a:lnSpc>
                <a:spcPct val="107000"/>
              </a:lnSpc>
              <a:spcBef>
                <a:spcPts val="0"/>
              </a:spcBef>
              <a:spcAft>
                <a:spcPts val="800"/>
              </a:spcAft>
              <a:buFont typeface="Arial" panose="020B0604020202020204" pitchFamily="34" charset="0"/>
              <a:buChar char="•"/>
            </a:pPr>
            <a:r>
              <a:rPr lang="en-US" sz="2000" b="1" u="sng" kern="100" dirty="0">
                <a:effectLst/>
                <a:latin typeface="Bookman Old Style" panose="02050604050505020204" pitchFamily="18" charset="0"/>
                <a:ea typeface="Calibri" panose="020F0502020204030204" pitchFamily="34" charset="0"/>
                <a:cs typeface="Times New Roman" panose="02020603050405020304" pitchFamily="18" charset="0"/>
              </a:rPr>
              <a:t>The storage layer</a:t>
            </a:r>
            <a:r>
              <a:rPr lang="en-US" sz="2000" b="1"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is responsible for capturing and persisting data from various sources, such as databases, data lakes, and streaming platforms.</a:t>
            </a:r>
          </a:p>
          <a:p>
            <a:pPr marR="0" algn="just">
              <a:spcBef>
                <a:spcPts val="0"/>
              </a:spcBef>
              <a:spcAft>
                <a:spcPts val="800"/>
              </a:spcAft>
              <a:buFont typeface="Arial" panose="020B0604020202020204" pitchFamily="34" charset="0"/>
              <a:buChar char="•"/>
            </a:pPr>
            <a:r>
              <a:rPr lang="en-US" sz="2000" b="1" u="sng" kern="100" dirty="0">
                <a:effectLst/>
                <a:latin typeface="Bookman Old Style" panose="02050604050505020204" pitchFamily="18" charset="0"/>
                <a:ea typeface="Calibri" panose="020F0502020204030204" pitchFamily="34" charset="0"/>
                <a:cs typeface="Times New Roman" panose="02020603050405020304" pitchFamily="18" charset="0"/>
              </a:rPr>
              <a:t>The processing layer</a:t>
            </a:r>
            <a:r>
              <a:rPr lang="en-US" sz="2000" b="1"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performs transformations, aggregations, and analytics on the data, using technologies like distributed computing, big data frameworks, and machine learning.</a:t>
            </a:r>
          </a:p>
          <a:p>
            <a:pPr marR="0" algn="just">
              <a:lnSpc>
                <a:spcPct val="107000"/>
              </a:lnSpc>
              <a:spcBef>
                <a:spcPts val="0"/>
              </a:spcBef>
              <a:spcAft>
                <a:spcPts val="800"/>
              </a:spcAft>
              <a:buFont typeface="Arial" panose="020B0604020202020204" pitchFamily="34" charset="0"/>
              <a:buChar char="•"/>
            </a:pPr>
            <a:r>
              <a:rPr lang="en-US" sz="2000" b="1" u="sng" kern="100" dirty="0">
                <a:effectLst/>
                <a:latin typeface="Bookman Old Style" panose="02050604050505020204" pitchFamily="18" charset="0"/>
                <a:ea typeface="Calibri" panose="020F0502020204030204" pitchFamily="34" charset="0"/>
                <a:cs typeface="Times New Roman" panose="02020603050405020304" pitchFamily="18" charset="0"/>
              </a:rPr>
              <a:t>The presentation layer</a:t>
            </a:r>
            <a:r>
              <a:rPr lang="en-US" sz="2000" b="1"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provides interfaces and tools for users to access and visualize the data, enabling them to derive insights and make informed decisions.</a:t>
            </a:r>
          </a:p>
          <a:p>
            <a:pPr marL="0" indent="0">
              <a:buNone/>
            </a:pPr>
            <a:endParaRPr lang="en-US" sz="2000" dirty="0">
              <a:latin typeface="Bookman Old Style" panose="02050604050505020204" pitchFamily="18" charset="0"/>
            </a:endParaRPr>
          </a:p>
        </p:txBody>
      </p:sp>
    </p:spTree>
    <p:extLst>
      <p:ext uri="{BB962C8B-B14F-4D97-AF65-F5344CB8AC3E}">
        <p14:creationId xmlns:p14="http://schemas.microsoft.com/office/powerpoint/2010/main" val="31803665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s, graphic design, screenshot, text&#10;&#10;Description automatically generated">
            <a:extLst>
              <a:ext uri="{FF2B5EF4-FFF2-40B4-BE49-F238E27FC236}">
                <a16:creationId xmlns:a16="http://schemas.microsoft.com/office/drawing/2014/main" id="{2295CAB4-FC40-8C71-8951-51A1C127E5F9}"/>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111"/>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0DFF55D-B48A-4BE3-73B8-59A4EB6168C2}"/>
              </a:ext>
            </a:extLst>
          </p:cNvPr>
          <p:cNvSpPr>
            <a:spLocks noGrp="1"/>
          </p:cNvSpPr>
          <p:nvPr>
            <p:ph type="title"/>
          </p:nvPr>
        </p:nvSpPr>
        <p:spPr>
          <a:xfrm>
            <a:off x="685801" y="609600"/>
            <a:ext cx="10131425" cy="1456267"/>
          </a:xfrm>
        </p:spPr>
        <p:txBody>
          <a:bodyPr>
            <a:normAutofit/>
          </a:bodyPr>
          <a:lstStyle/>
          <a:p>
            <a:pPr algn="ctr"/>
            <a:r>
              <a:rPr lang="en-US" b="1" dirty="0">
                <a:latin typeface="Bookman Old Style" panose="02050604050505020204" pitchFamily="18" charset="0"/>
              </a:rPr>
              <a:t>Software Product</a:t>
            </a:r>
          </a:p>
        </p:txBody>
      </p:sp>
      <p:sp>
        <p:nvSpPr>
          <p:cNvPr id="3" name="Content Placeholder 2">
            <a:extLst>
              <a:ext uri="{FF2B5EF4-FFF2-40B4-BE49-F238E27FC236}">
                <a16:creationId xmlns:a16="http://schemas.microsoft.com/office/drawing/2014/main" id="{D7AF491F-4F8C-6B6C-0CAD-297890593BD6}"/>
              </a:ext>
            </a:extLst>
          </p:cNvPr>
          <p:cNvSpPr>
            <a:spLocks noGrp="1"/>
          </p:cNvSpPr>
          <p:nvPr>
            <p:ph idx="1"/>
          </p:nvPr>
        </p:nvSpPr>
        <p:spPr>
          <a:xfrm>
            <a:off x="685801" y="2065867"/>
            <a:ext cx="10765464" cy="3649133"/>
          </a:xfrm>
        </p:spPr>
        <p:txBody>
          <a:bodyPr>
            <a:normAutofit/>
          </a:bodyPr>
          <a:lstStyle/>
          <a:p>
            <a:pPr marL="0" marR="0" indent="0">
              <a:spcBef>
                <a:spcPts val="0"/>
              </a:spcBef>
              <a:spcAft>
                <a:spcPts val="800"/>
              </a:spcAft>
              <a:buNone/>
            </a:pPr>
            <a:r>
              <a:rPr lang="en-US" sz="2600" b="1" kern="100" dirty="0">
                <a:effectLst/>
                <a:latin typeface="Bookman Old Style" panose="02050604050505020204" pitchFamily="18" charset="0"/>
                <a:ea typeface="Calibri" panose="020F0502020204030204" pitchFamily="34" charset="0"/>
                <a:cs typeface="Times New Roman" panose="02020603050405020304" pitchFamily="18" charset="0"/>
              </a:rPr>
              <a:t>Salesforce CRM.</a:t>
            </a:r>
            <a:endParaRPr lang="en-US" sz="2600" b="1" kern="100" dirty="0">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Salesforce CRM is a cloud-based platform that helps businesses manage their customer relationships, sales, marketing, analytics, and more.</a:t>
            </a:r>
          </a:p>
          <a:p>
            <a:pPr marL="0" marR="0" indent="0" algn="just">
              <a:spcBef>
                <a:spcPts val="0"/>
              </a:spcBef>
              <a:spcAft>
                <a:spcPts val="800"/>
              </a:spcAft>
              <a:buNone/>
            </a:pP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It uses a central database to store all the customer data and a set of applications to access and manipulate the data.</a:t>
            </a:r>
          </a:p>
          <a:p>
            <a:pPr marL="0" marR="0" indent="0" algn="just">
              <a:spcBef>
                <a:spcPts val="0"/>
              </a:spcBef>
              <a:spcAft>
                <a:spcPts val="800"/>
              </a:spcAft>
              <a:buNone/>
            </a:pPr>
            <a:r>
              <a:rPr lang="en-US" sz="2000" kern="100" dirty="0">
                <a:effectLst/>
                <a:latin typeface="Bookman Old Style" panose="02050604050505020204" pitchFamily="18" charset="0"/>
                <a:ea typeface="Calibri" panose="020F0502020204030204" pitchFamily="34" charset="0"/>
                <a:cs typeface="Times New Roman" panose="02020603050405020304" pitchFamily="18" charset="0"/>
              </a:rPr>
              <a:t>It allows users to create custom applications using its platform as a service (PaaS) feature called Force.com.</a:t>
            </a:r>
          </a:p>
          <a:p>
            <a:endParaRPr lang="en-US" dirty="0"/>
          </a:p>
        </p:txBody>
      </p:sp>
    </p:spTree>
    <p:extLst>
      <p:ext uri="{BB962C8B-B14F-4D97-AF65-F5344CB8AC3E}">
        <p14:creationId xmlns:p14="http://schemas.microsoft.com/office/powerpoint/2010/main" val="27894016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EAD7-4449-3C51-D4F0-3ECA7FA37DBE}"/>
              </a:ext>
            </a:extLst>
          </p:cNvPr>
          <p:cNvSpPr>
            <a:spLocks noGrp="1"/>
          </p:cNvSpPr>
          <p:nvPr>
            <p:ph type="title"/>
          </p:nvPr>
        </p:nvSpPr>
        <p:spPr>
          <a:xfrm>
            <a:off x="838200" y="2683023"/>
            <a:ext cx="10515600" cy="1325563"/>
          </a:xfrm>
        </p:spPr>
        <p:txBody>
          <a:bodyPr>
            <a:normAutofit/>
          </a:bodyPr>
          <a:lstStyle/>
          <a:p>
            <a:pPr algn="ctr"/>
            <a:r>
              <a:rPr lang="en-US" sz="4800" b="1" dirty="0">
                <a:latin typeface="Bookman Old Style" panose="02050604050505020204" pitchFamily="18" charset="0"/>
              </a:rPr>
              <a:t>Thank You</a:t>
            </a:r>
          </a:p>
        </p:txBody>
      </p:sp>
    </p:spTree>
    <p:extLst>
      <p:ext uri="{BB962C8B-B14F-4D97-AF65-F5344CB8AC3E}">
        <p14:creationId xmlns:p14="http://schemas.microsoft.com/office/powerpoint/2010/main" val="141099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289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Calibri</vt:lpstr>
      <vt:lpstr>Calibri Light</vt:lpstr>
      <vt:lpstr>Rockwell</vt:lpstr>
      <vt:lpstr>Celestial</vt:lpstr>
      <vt:lpstr>Data Centered Architecture</vt:lpstr>
      <vt:lpstr>What is Data Centered Architecture?</vt:lpstr>
      <vt:lpstr>How does Data Centered Architecture work?</vt:lpstr>
      <vt:lpstr>Software Product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Centered Architecture</dc:title>
  <dc:creator>02-131222-099</dc:creator>
  <cp:lastModifiedBy>02-131222-099</cp:lastModifiedBy>
  <cp:revision>98</cp:revision>
  <dcterms:created xsi:type="dcterms:W3CDTF">2023-05-27T11:18:04Z</dcterms:created>
  <dcterms:modified xsi:type="dcterms:W3CDTF">2023-05-30T18:06:34Z</dcterms:modified>
</cp:coreProperties>
</file>