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2"/>
    <p:sldId id="272" r:id="rId3"/>
    <p:sldId id="273" r:id="rId4"/>
    <p:sldId id="274" r:id="rId5"/>
    <p:sldId id="275"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t>4/6/2021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t>‹#›</a:t>
            </a:fld>
            <a:endParaRPr lang="en-US"/>
          </a:p>
        </p:txBody>
      </p:sp>
    </p:spTree>
    <p:extLst>
      <p:ext uri="{BB962C8B-B14F-4D97-AF65-F5344CB8AC3E}">
        <p14:creationId xmlns:p14="http://schemas.microsoft.com/office/powerpoint/2010/main" val="214845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t>1</a:t>
            </a:fld>
            <a:endParaRPr lang="en-US"/>
          </a:p>
        </p:txBody>
      </p:sp>
    </p:spTree>
    <p:extLst>
      <p:ext uri="{BB962C8B-B14F-4D97-AF65-F5344CB8AC3E}">
        <p14:creationId xmlns:p14="http://schemas.microsoft.com/office/powerpoint/2010/main" val="338560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t>4/6/2021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9EAFF-7CE2-4C2D-9C07-2F12725026B5}"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CAD5DF-9EB4-4D99-8808-8056B2D548C5}"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6CAD5DF-9EB4-4D99-8808-8056B2D548C5}"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E6CAD5DF-9EB4-4D99-8808-8056B2D548C5}" type="datetimeFigureOut">
              <a:rPr lang="en-US" smtClean="0"/>
              <a:t>4/6/2021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C689EAFF-7CE2-4C2D-9C07-2F12725026B5}"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gn="ctr">
              <a:lnSpc>
                <a:spcPct val="120000"/>
              </a:lnSpc>
              <a:buNone/>
            </a:pPr>
            <a:r>
              <a:rPr lang="en-US" sz="5200" dirty="0" smtClean="0">
                <a:latin typeface="Arial" panose="020B0604020202020204" pitchFamily="34" charset="0"/>
                <a:cs typeface="Arial" panose="020B0604020202020204" pitchFamily="34" charset="0"/>
              </a:rPr>
              <a:t>Concept of </a:t>
            </a:r>
            <a:r>
              <a:rPr lang="en-US" sz="5200" dirty="0" err="1" smtClean="0">
                <a:latin typeface="Arial" panose="020B0604020202020204" pitchFamily="34" charset="0"/>
                <a:cs typeface="Arial" panose="020B0604020202020204" pitchFamily="34" charset="0"/>
              </a:rPr>
              <a:t>Deen</a:t>
            </a:r>
            <a:r>
              <a:rPr lang="en-US" sz="5200" dirty="0" smtClean="0">
                <a:latin typeface="Arial" panose="020B0604020202020204" pitchFamily="34" charset="0"/>
                <a:cs typeface="Arial" panose="020B0604020202020204" pitchFamily="34" charset="0"/>
              </a:rPr>
              <a:t> (Religion) in the light of Holy Quran and Sunnah</a:t>
            </a:r>
          </a:p>
          <a:p>
            <a:pPr marL="0" indent="0" algn="ctr">
              <a:lnSpc>
                <a:spcPct val="120000"/>
              </a:lnSpc>
              <a:buNone/>
            </a:pPr>
            <a:endParaRPr lang="en-US" sz="4000" b="1" dirty="0" smtClean="0"/>
          </a:p>
          <a:p>
            <a:pPr marL="0" indent="0" algn="ctr">
              <a:buNone/>
            </a:pPr>
            <a:r>
              <a:rPr lang="en-US" sz="4000" b="1" dirty="0" smtClean="0"/>
              <a:t>   Week 2</a:t>
            </a:r>
            <a:endParaRPr lang="en-US" sz="4000" b="1" dirty="0" smtClean="0"/>
          </a:p>
          <a:p>
            <a:pPr marL="0" indent="0">
              <a:buNone/>
            </a:pPr>
            <a:endParaRPr lang="en-US" sz="3600" dirty="0"/>
          </a:p>
          <a:p>
            <a:pPr marL="0" indent="0" algn="ctr">
              <a:buNone/>
            </a:pPr>
            <a:r>
              <a:rPr lang="en-US" sz="3600" dirty="0" smtClean="0"/>
              <a:t>(</a:t>
            </a:r>
            <a:r>
              <a:rPr lang="en-US" sz="3600" dirty="0" err="1" smtClean="0"/>
              <a:t>Surah</a:t>
            </a:r>
            <a:r>
              <a:rPr lang="en-US" sz="3600" dirty="0" smtClean="0"/>
              <a:t> Al-</a:t>
            </a:r>
            <a:r>
              <a:rPr lang="en-US" sz="3600" dirty="0" err="1" smtClean="0"/>
              <a:t>Baqara</a:t>
            </a:r>
            <a:r>
              <a:rPr lang="en-US" sz="3600" dirty="0" smtClean="0"/>
              <a:t> 284-286)</a:t>
            </a:r>
          </a:p>
          <a:p>
            <a:pPr marL="82550" indent="0" algn="ctr">
              <a:buNone/>
            </a:pPr>
            <a:endParaRPr lang="en-US" sz="6000" dirty="0"/>
          </a:p>
          <a:p>
            <a:pPr marL="82550" indent="0">
              <a:buNone/>
            </a:pPr>
            <a:endParaRPr lang="en-US" dirty="0" smtClean="0"/>
          </a:p>
          <a:p>
            <a:pPr marL="82550" indent="0" algn="ctr">
              <a:buNone/>
            </a:pPr>
            <a:r>
              <a:rPr lang="en-US" dirty="0" smtClean="0"/>
              <a:t>Course Instructor</a:t>
            </a:r>
          </a:p>
          <a:p>
            <a:pPr marL="82550" indent="0" algn="ctr">
              <a:buNone/>
            </a:pPr>
            <a:r>
              <a:rPr lang="en-US" sz="4400" b="1" dirty="0" smtClean="0"/>
              <a:t>Dr. Muhammad Nawaz</a:t>
            </a:r>
            <a:endParaRPr lang="en-US" sz="4400" b="1" dirty="0" smtClean="0"/>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Content</a:t>
            </a:r>
            <a:br>
              <a:rPr lang="en-US" dirty="0" smtClean="0"/>
            </a:br>
            <a:r>
              <a:rPr lang="en-US" dirty="0"/>
              <a:t>	</a:t>
            </a:r>
            <a:r>
              <a:rPr lang="en-US" dirty="0" smtClean="0"/>
              <a:t>		</a:t>
            </a:r>
            <a:endParaRPr lang="en-US" dirty="0"/>
          </a:p>
        </p:txBody>
      </p:sp>
      <p:sp>
        <p:nvSpPr>
          <p:cNvPr id="3" name="Content Placeholder 2"/>
          <p:cNvSpPr>
            <a:spLocks noGrp="1"/>
          </p:cNvSpPr>
          <p:nvPr>
            <p:ph idx="1"/>
          </p:nvPr>
        </p:nvSpPr>
        <p:spPr/>
        <p:txBody>
          <a:bodyPr/>
          <a:lstStyle/>
          <a:p>
            <a:pPr marL="596900" indent="-514350" algn="just">
              <a:lnSpc>
                <a:spcPct val="150000"/>
              </a:lnSpc>
              <a:buFont typeface="+mj-lt"/>
              <a:buAutoNum type="alphaLcParenR"/>
            </a:pPr>
            <a:r>
              <a:rPr lang="en-US" dirty="0">
                <a:latin typeface="Arial" panose="020B0604020202020204" pitchFamily="34" charset="0"/>
                <a:cs typeface="Arial" panose="020B0604020202020204" pitchFamily="34" charset="0"/>
              </a:rPr>
              <a:t>Concept of </a:t>
            </a:r>
            <a:r>
              <a:rPr lang="en-US" dirty="0" err="1">
                <a:latin typeface="Arial" panose="020B0604020202020204" pitchFamily="34" charset="0"/>
                <a:cs typeface="Arial" panose="020B0604020202020204" pitchFamily="34" charset="0"/>
              </a:rPr>
              <a:t>Deen</a:t>
            </a:r>
            <a:r>
              <a:rPr lang="en-US" dirty="0">
                <a:latin typeface="Arial" panose="020B0604020202020204" pitchFamily="34" charset="0"/>
                <a:cs typeface="Arial" panose="020B0604020202020204" pitchFamily="34" charset="0"/>
              </a:rPr>
              <a:t> (Religion) in the light of Holy Quran and Sunnah</a:t>
            </a:r>
          </a:p>
          <a:p>
            <a:pPr marL="596900" indent="-514350" algn="just">
              <a:lnSpc>
                <a:spcPct val="150000"/>
              </a:lnSpc>
              <a:buFont typeface="+mj-lt"/>
              <a:buAutoNum type="alphaLcParenR"/>
            </a:pPr>
            <a:r>
              <a:rPr lang="en-US" dirty="0" smtClean="0">
                <a:latin typeface="Arial" panose="020B0604020202020204" pitchFamily="34" charset="0"/>
                <a:cs typeface="Arial" panose="020B0604020202020204" pitchFamily="34" charset="0"/>
              </a:rPr>
              <a:t>Study of selected text on Faith</a:t>
            </a:r>
          </a:p>
          <a:p>
            <a:pPr marL="596900" indent="-514350" algn="just">
              <a:lnSpc>
                <a:spcPct val="150000"/>
              </a:lnSpc>
              <a:buFont typeface="+mj-lt"/>
              <a:buAutoNum type="alphaLcParenR"/>
            </a:pPr>
            <a:r>
              <a:rPr lang="en-US" dirty="0" smtClean="0">
                <a:latin typeface="Arial" panose="020B0604020202020204" pitchFamily="34" charset="0"/>
                <a:cs typeface="Arial" panose="020B0604020202020204" pitchFamily="34" charset="0"/>
              </a:rPr>
              <a:t>Verses of Surah Al </a:t>
            </a:r>
            <a:r>
              <a:rPr lang="en-US" dirty="0" err="1" smtClean="0">
                <a:latin typeface="Arial" panose="020B0604020202020204" pitchFamily="34" charset="0"/>
                <a:cs typeface="Arial" panose="020B0604020202020204" pitchFamily="34" charset="0"/>
              </a:rPr>
              <a:t>Baqarah</a:t>
            </a:r>
            <a:r>
              <a:rPr lang="en-US" dirty="0" smtClean="0">
                <a:latin typeface="Arial" panose="020B0604020202020204" pitchFamily="34" charset="0"/>
                <a:cs typeface="Arial" panose="020B0604020202020204" pitchFamily="34" charset="0"/>
              </a:rPr>
              <a:t> ( verse no. 284-286)</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06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Concept of </a:t>
            </a:r>
            <a:r>
              <a:rPr lang="en-US" dirty="0" err="1" smtClean="0"/>
              <a:t>Deen</a:t>
            </a:r>
            <a:endParaRPr lang="en-US" dirty="0"/>
          </a:p>
        </p:txBody>
      </p:sp>
      <p:sp>
        <p:nvSpPr>
          <p:cNvPr id="3" name="Content Placeholder 2"/>
          <p:cNvSpPr>
            <a:spLocks noGrp="1"/>
          </p:cNvSpPr>
          <p:nvPr>
            <p:ph idx="1"/>
          </p:nvPr>
        </p:nvSpPr>
        <p:spPr/>
        <p:txBody>
          <a:bodyPr/>
          <a:lstStyle/>
          <a:p>
            <a:pPr marL="654050" indent="-571500">
              <a:lnSpc>
                <a:spcPct val="150000"/>
              </a:lnSpc>
              <a:buFont typeface="+mj-lt"/>
              <a:buAutoNum type="romanLcPeriod"/>
            </a:pPr>
            <a:r>
              <a:rPr lang="en-US" dirty="0" smtClean="0"/>
              <a:t>What is </a:t>
            </a:r>
            <a:r>
              <a:rPr lang="en-US" dirty="0" err="1" smtClean="0"/>
              <a:t>Deen</a:t>
            </a:r>
            <a:r>
              <a:rPr lang="en-US" dirty="0" smtClean="0"/>
              <a:t> (Definition and explanation)</a:t>
            </a:r>
          </a:p>
          <a:p>
            <a:pPr marL="654050" indent="-571500">
              <a:lnSpc>
                <a:spcPct val="150000"/>
              </a:lnSpc>
              <a:buFont typeface="+mj-lt"/>
              <a:buAutoNum type="romanLcPeriod"/>
            </a:pPr>
            <a:r>
              <a:rPr lang="en-US" dirty="0" smtClean="0"/>
              <a:t>Different between </a:t>
            </a:r>
            <a:r>
              <a:rPr lang="en-US" dirty="0" err="1" smtClean="0"/>
              <a:t>Deen</a:t>
            </a:r>
            <a:r>
              <a:rPr lang="en-US" dirty="0" smtClean="0"/>
              <a:t> and </a:t>
            </a:r>
            <a:r>
              <a:rPr lang="en-US" dirty="0" err="1" smtClean="0"/>
              <a:t>Mazhab</a:t>
            </a:r>
            <a:endParaRPr lang="en-US" dirty="0" smtClean="0"/>
          </a:p>
          <a:p>
            <a:pPr marL="654050" indent="-571500">
              <a:lnSpc>
                <a:spcPct val="150000"/>
              </a:lnSpc>
              <a:buFont typeface="+mj-lt"/>
              <a:buAutoNum type="romanLcPeriod"/>
            </a:pPr>
            <a:r>
              <a:rPr lang="en-US" dirty="0" smtClean="0"/>
              <a:t>Types of Religion (</a:t>
            </a:r>
            <a:r>
              <a:rPr lang="en-US" dirty="0" err="1" smtClean="0"/>
              <a:t>Deen</a:t>
            </a:r>
            <a:r>
              <a:rPr lang="en-US" dirty="0" smtClean="0"/>
              <a:t>)  (Revealed religion, Non Revealed religion with examples)</a:t>
            </a:r>
          </a:p>
          <a:p>
            <a:pPr marL="654050" indent="-571500">
              <a:lnSpc>
                <a:spcPct val="150000"/>
              </a:lnSpc>
              <a:buFont typeface="+mj-lt"/>
              <a:buAutoNum type="romanLcPeriod"/>
            </a:pPr>
            <a:endParaRPr lang="en-US" dirty="0"/>
          </a:p>
        </p:txBody>
      </p:sp>
    </p:spTree>
    <p:extLst>
      <p:ext uri="{BB962C8B-B14F-4D97-AF65-F5344CB8AC3E}">
        <p14:creationId xmlns:p14="http://schemas.microsoft.com/office/powerpoint/2010/main" val="421627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of selected text on Faith </a:t>
            </a:r>
            <a:endParaRPr lang="en-US" dirty="0"/>
          </a:p>
        </p:txBody>
      </p:sp>
      <p:sp>
        <p:nvSpPr>
          <p:cNvPr id="3" name="Content Placeholder 2"/>
          <p:cNvSpPr>
            <a:spLocks noGrp="1"/>
          </p:cNvSpPr>
          <p:nvPr>
            <p:ph idx="1"/>
          </p:nvPr>
        </p:nvSpPr>
        <p:spPr/>
        <p:txBody>
          <a:bodyPr/>
          <a:lstStyle/>
          <a:p>
            <a:pPr marL="654050" indent="-571500">
              <a:lnSpc>
                <a:spcPct val="150000"/>
              </a:lnSpc>
              <a:buFont typeface="+mj-lt"/>
              <a:buAutoNum type="romanLcPeriod"/>
            </a:pPr>
            <a:r>
              <a:rPr lang="en-US" dirty="0" smtClean="0"/>
              <a:t>What is Faith (definition and explanation)</a:t>
            </a:r>
          </a:p>
          <a:p>
            <a:pPr marL="654050" indent="-571500">
              <a:lnSpc>
                <a:spcPct val="150000"/>
              </a:lnSpc>
              <a:buFont typeface="+mj-lt"/>
              <a:buAutoNum type="romanLcPeriod"/>
            </a:pPr>
            <a:r>
              <a:rPr lang="en-US" dirty="0" smtClean="0"/>
              <a:t>Steps of Faith : Three steps                 verbal faith, acceptance by heart, practical faith; with examples. </a:t>
            </a:r>
            <a:endParaRPr lang="en-US" dirty="0"/>
          </a:p>
        </p:txBody>
      </p:sp>
    </p:spTree>
    <p:extLst>
      <p:ext uri="{BB962C8B-B14F-4D97-AF65-F5344CB8AC3E}">
        <p14:creationId xmlns:p14="http://schemas.microsoft.com/office/powerpoint/2010/main" val="301977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Verses of Surah Al </a:t>
            </a:r>
            <a:r>
              <a:rPr lang="en-US" dirty="0" err="1">
                <a:latin typeface="Arial" panose="020B0604020202020204" pitchFamily="34" charset="0"/>
                <a:cs typeface="Arial" panose="020B0604020202020204" pitchFamily="34" charset="0"/>
              </a:rPr>
              <a:t>Baqarah</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verse no. 284-286)</a:t>
            </a:r>
            <a:br>
              <a:rPr lang="en-US" dirty="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p:txBody>
          <a:bodyPr>
            <a:normAutofit fontScale="85000" lnSpcReduction="10000"/>
          </a:bodyPr>
          <a:lstStyle/>
          <a:p>
            <a:pPr marL="654050" indent="-571500">
              <a:lnSpc>
                <a:spcPct val="150000"/>
              </a:lnSpc>
              <a:buFont typeface="+mj-lt"/>
              <a:buAutoNum type="romanLcPeriod"/>
            </a:pPr>
            <a:r>
              <a:rPr lang="en-US" dirty="0" smtClean="0"/>
              <a:t>Meaning of </a:t>
            </a:r>
            <a:r>
              <a:rPr lang="en-US" dirty="0">
                <a:latin typeface="Arial" panose="020B0604020202020204" pitchFamily="34" charset="0"/>
                <a:cs typeface="Arial" panose="020B0604020202020204" pitchFamily="34" charset="0"/>
              </a:rPr>
              <a:t>Al </a:t>
            </a:r>
            <a:r>
              <a:rPr lang="en-US" dirty="0" err="1">
                <a:latin typeface="Arial" panose="020B0604020202020204" pitchFamily="34" charset="0"/>
                <a:cs typeface="Arial" panose="020B0604020202020204" pitchFamily="34" charset="0"/>
              </a:rPr>
              <a:t>Baqarah</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Reason for naming, introduction of Surah Al </a:t>
            </a:r>
            <a:r>
              <a:rPr lang="en-US" dirty="0" err="1" smtClean="0">
                <a:latin typeface="Arial" panose="020B0604020202020204" pitchFamily="34" charset="0"/>
                <a:cs typeface="Arial" panose="020B0604020202020204" pitchFamily="34" charset="0"/>
              </a:rPr>
              <a:t>Baqarah</a:t>
            </a:r>
            <a:r>
              <a:rPr lang="en-US" dirty="0" smtClean="0">
                <a:latin typeface="Arial" panose="020B0604020202020204" pitchFamily="34" charset="0"/>
                <a:cs typeface="Arial" panose="020B0604020202020204" pitchFamily="34" charset="0"/>
              </a:rPr>
              <a:t>.</a:t>
            </a:r>
          </a:p>
          <a:p>
            <a:pPr marL="654050" indent="-571500">
              <a:lnSpc>
                <a:spcPct val="150000"/>
              </a:lnSpc>
              <a:buFont typeface="+mj-lt"/>
              <a:buAutoNum type="romanLcPeriod"/>
            </a:pPr>
            <a:r>
              <a:rPr lang="en-US" dirty="0" smtClean="0">
                <a:latin typeface="Arial" panose="020B0604020202020204" pitchFamily="34" charset="0"/>
                <a:cs typeface="Arial" panose="020B0604020202020204" pitchFamily="34" charset="0"/>
              </a:rPr>
              <a:t>Significance of last two verses of Surah Al </a:t>
            </a:r>
            <a:r>
              <a:rPr lang="en-US" dirty="0" err="1" smtClean="0">
                <a:latin typeface="Arial" panose="020B0604020202020204" pitchFamily="34" charset="0"/>
                <a:cs typeface="Arial" panose="020B0604020202020204" pitchFamily="34" charset="0"/>
              </a:rPr>
              <a:t>Baqarah</a:t>
            </a:r>
            <a:r>
              <a:rPr lang="en-US" dirty="0" smtClean="0">
                <a:latin typeface="Arial" panose="020B0604020202020204" pitchFamily="34" charset="0"/>
                <a:cs typeface="Arial" panose="020B0604020202020204" pitchFamily="34" charset="0"/>
              </a:rPr>
              <a:t>.( Gift from Allah Almighty to Prophet Muhammad SAW at the time of </a:t>
            </a:r>
            <a:r>
              <a:rPr lang="en-US" dirty="0" err="1" smtClean="0">
                <a:latin typeface="Arial" panose="020B0604020202020204" pitchFamily="34" charset="0"/>
                <a:cs typeface="Arial" panose="020B0604020202020204" pitchFamily="34" charset="0"/>
              </a:rPr>
              <a:t>Mairaj</a:t>
            </a:r>
            <a:r>
              <a:rPr lang="en-US" dirty="0" smtClean="0">
                <a:latin typeface="Arial" panose="020B0604020202020204" pitchFamily="34" charset="0"/>
                <a:cs typeface="Arial" panose="020B0604020202020204" pitchFamily="34" charset="0"/>
              </a:rPr>
              <a:t> un </a:t>
            </a:r>
            <a:r>
              <a:rPr lang="en-US" dirty="0" err="1" smtClean="0">
                <a:latin typeface="Arial" panose="020B0604020202020204" pitchFamily="34" charset="0"/>
                <a:cs typeface="Arial" panose="020B0604020202020204" pitchFamily="34" charset="0"/>
              </a:rPr>
              <a:t>Nabi</a:t>
            </a:r>
            <a:r>
              <a:rPr lang="en-US" dirty="0" smtClean="0">
                <a:latin typeface="Arial" panose="020B0604020202020204" pitchFamily="34" charset="0"/>
                <a:cs typeface="Arial" panose="020B0604020202020204" pitchFamily="34" charset="0"/>
              </a:rPr>
              <a:t>) </a:t>
            </a:r>
          </a:p>
          <a:p>
            <a:pPr marL="654050" indent="-571500">
              <a:lnSpc>
                <a:spcPct val="150000"/>
              </a:lnSpc>
              <a:buFont typeface="+mj-lt"/>
              <a:buAutoNum type="romanLcPeriod"/>
            </a:pPr>
            <a:r>
              <a:rPr lang="en-US" dirty="0" smtClean="0">
                <a:latin typeface="Arial" panose="020B0604020202020204" pitchFamily="34" charset="0"/>
                <a:cs typeface="Arial" panose="020B0604020202020204" pitchFamily="34" charset="0"/>
              </a:rPr>
              <a:t>Verses of Surah Al </a:t>
            </a:r>
            <a:r>
              <a:rPr lang="en-US" dirty="0" err="1" smtClean="0">
                <a:latin typeface="Arial" panose="020B0604020202020204" pitchFamily="34" charset="0"/>
                <a:cs typeface="Arial" panose="020B0604020202020204" pitchFamily="34" charset="0"/>
              </a:rPr>
              <a:t>Baqarah</a:t>
            </a:r>
            <a:r>
              <a:rPr lang="en-US" dirty="0" smtClean="0">
                <a:latin typeface="Arial" panose="020B0604020202020204" pitchFamily="34" charset="0"/>
                <a:cs typeface="Arial" panose="020B0604020202020204" pitchFamily="34" charset="0"/>
              </a:rPr>
              <a:t>(284-286)  </a:t>
            </a:r>
          </a:p>
          <a:p>
            <a:pPr marL="654050" indent="-571500">
              <a:buFont typeface="+mj-lt"/>
              <a:buAutoNum type="romanLcPeriod"/>
            </a:pPr>
            <a:endParaRPr lang="en-US" dirty="0" smtClean="0">
              <a:latin typeface="Arial" panose="020B0604020202020204" pitchFamily="34" charset="0"/>
              <a:cs typeface="Arial" panose="020B0604020202020204" pitchFamily="34" charset="0"/>
            </a:endParaRPr>
          </a:p>
          <a:p>
            <a:pPr marL="654050" indent="-571500">
              <a:buFont typeface="+mj-lt"/>
              <a:buAutoNum type="romanLcPeriod"/>
            </a:pPr>
            <a:endParaRPr lang="en-US" dirty="0"/>
          </a:p>
        </p:txBody>
      </p:sp>
    </p:spTree>
    <p:extLst>
      <p:ext uri="{BB962C8B-B14F-4D97-AF65-F5344CB8AC3E}">
        <p14:creationId xmlns:p14="http://schemas.microsoft.com/office/powerpoint/2010/main" val="244325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6477000"/>
          </a:xfrm>
        </p:spPr>
        <p:txBody>
          <a:bodyPr>
            <a:normAutofit/>
          </a:bodyPr>
          <a:lstStyle/>
          <a:p>
            <a:pPr>
              <a:buNone/>
            </a:pPr>
            <a:endParaRPr lang="en-US" dirty="0" smtClean="0"/>
          </a:p>
          <a:p>
            <a:pPr>
              <a:buNone/>
            </a:pPr>
            <a:endParaRPr lang="en-US" dirty="0" smtClean="0"/>
          </a:p>
          <a:p>
            <a:r>
              <a:rPr lang="en-US" dirty="0" smtClean="0"/>
              <a:t>In the name of Allah, </a:t>
            </a:r>
            <a:r>
              <a:rPr lang="en-US" dirty="0" smtClean="0"/>
              <a:t>the most Gracious , the most </a:t>
            </a:r>
            <a:r>
              <a:rPr lang="en-US" dirty="0" smtClean="0"/>
              <a:t>Merciful</a:t>
            </a:r>
            <a:r>
              <a:rPr lang="en-US" dirty="0" smtClean="0"/>
              <a:t>.          Verse No. 284</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just"/>
            <a:r>
              <a:rPr lang="en-US" sz="2400" dirty="0" smtClean="0"/>
              <a:t>To </a:t>
            </a:r>
            <a:r>
              <a:rPr lang="en-US" sz="2400" dirty="0" smtClean="0"/>
              <a:t>Allah(SWT) </a:t>
            </a:r>
            <a:r>
              <a:rPr lang="en-US" sz="2400" dirty="0" smtClean="0"/>
              <a:t>belongs whatever is in the heavens and the earth. </a:t>
            </a:r>
            <a:r>
              <a:rPr lang="en-US" sz="2400" dirty="0" smtClean="0"/>
              <a:t>Allah(SWT) </a:t>
            </a:r>
            <a:r>
              <a:rPr lang="en-US" sz="2400" dirty="0" smtClean="0"/>
              <a:t>will call you to account for what is in your minds whether you disclose it or hide it. He, however, had full authority to pardon or punish </a:t>
            </a:r>
            <a:r>
              <a:rPr lang="en-US" sz="2400" dirty="0" smtClean="0"/>
              <a:t>anyone. Allah (SWT) is able to do everything</a:t>
            </a:r>
            <a:r>
              <a:rPr lang="en-US" sz="2400" dirty="0" smtClean="0"/>
              <a:t>.</a:t>
            </a:r>
          </a:p>
          <a:p>
            <a:pPr>
              <a:buNone/>
            </a:pPr>
            <a:endParaRPr lang="en-US" dirty="0"/>
          </a:p>
        </p:txBody>
      </p:sp>
      <p:pic>
        <p:nvPicPr>
          <p:cNvPr id="4" name="Picture 3" descr="0000000000.jpg"/>
          <p:cNvPicPr/>
          <p:nvPr/>
        </p:nvPicPr>
        <p:blipFill>
          <a:blip r:embed="rId2"/>
          <a:stretch>
            <a:fillRect/>
          </a:stretch>
        </p:blipFill>
        <p:spPr>
          <a:xfrm>
            <a:off x="3352800" y="381000"/>
            <a:ext cx="1943100" cy="685800"/>
          </a:xfrm>
          <a:prstGeom prst="rect">
            <a:avLst/>
          </a:prstGeom>
        </p:spPr>
      </p:pic>
      <p:pic>
        <p:nvPicPr>
          <p:cNvPr id="5" name="Picture 4" descr="index_html_m1af6d6b1.jpg"/>
          <p:cNvPicPr/>
          <p:nvPr/>
        </p:nvPicPr>
        <p:blipFill>
          <a:blip r:embed="rId3"/>
          <a:stretch>
            <a:fillRect/>
          </a:stretch>
        </p:blipFill>
        <p:spPr>
          <a:xfrm>
            <a:off x="1905000" y="2590800"/>
            <a:ext cx="5791200" cy="182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fontScale="62500" lnSpcReduction="20000"/>
          </a:bodyPr>
          <a:lstStyle/>
          <a:p>
            <a:pPr>
              <a:buNone/>
            </a:pPr>
            <a:r>
              <a:rPr lang="en-US" dirty="0"/>
              <a:t>Verse No. </a:t>
            </a:r>
            <a:r>
              <a:rPr lang="en-US" dirty="0" smtClean="0"/>
              <a:t>285</a:t>
            </a:r>
            <a:endParaRPr lang="en-US" dirty="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just">
              <a:buNone/>
            </a:pPr>
            <a:r>
              <a:rPr lang="en-US" dirty="0" smtClean="0"/>
              <a:t>  </a:t>
            </a:r>
            <a:endParaRPr lang="en-US" dirty="0" smtClean="0"/>
          </a:p>
          <a:p>
            <a:pPr algn="just">
              <a:buNone/>
            </a:pPr>
            <a:endParaRPr lang="en-US" dirty="0"/>
          </a:p>
          <a:p>
            <a:pPr algn="just">
              <a:lnSpc>
                <a:spcPct val="120000"/>
              </a:lnSpc>
              <a:buNone/>
            </a:pPr>
            <a:r>
              <a:rPr lang="en-US" dirty="0" smtClean="0"/>
              <a:t>     </a:t>
            </a:r>
          </a:p>
          <a:p>
            <a:pPr algn="just">
              <a:lnSpc>
                <a:spcPct val="120000"/>
              </a:lnSpc>
              <a:buNone/>
            </a:pPr>
            <a:r>
              <a:rPr lang="en-US" dirty="0"/>
              <a:t> </a:t>
            </a:r>
            <a:r>
              <a:rPr lang="en-US" dirty="0" smtClean="0"/>
              <a:t>     </a:t>
            </a:r>
            <a:r>
              <a:rPr lang="en-US" dirty="0" smtClean="0"/>
              <a:t>The </a:t>
            </a:r>
            <a:r>
              <a:rPr lang="en-US" dirty="0" smtClean="0"/>
              <a:t>Messenger </a:t>
            </a:r>
            <a:r>
              <a:rPr lang="en-US" dirty="0" smtClean="0"/>
              <a:t>believed </a:t>
            </a:r>
            <a:r>
              <a:rPr lang="en-US" dirty="0" smtClean="0"/>
              <a:t>in the Guidance which has been </a:t>
            </a:r>
            <a:r>
              <a:rPr lang="en-US" dirty="0" smtClean="0"/>
              <a:t>sent</a:t>
            </a:r>
          </a:p>
          <a:p>
            <a:pPr algn="just">
              <a:lnSpc>
                <a:spcPct val="120000"/>
              </a:lnSpc>
              <a:buNone/>
            </a:pPr>
            <a:r>
              <a:rPr lang="en-US" dirty="0"/>
              <a:t> </a:t>
            </a:r>
            <a:r>
              <a:rPr lang="en-US" dirty="0" smtClean="0"/>
              <a:t>   </a:t>
            </a:r>
            <a:r>
              <a:rPr lang="en-US" dirty="0" smtClean="0"/>
              <a:t> </a:t>
            </a:r>
            <a:r>
              <a:rPr lang="en-US" dirty="0" smtClean="0"/>
              <a:t>down to him from his </a:t>
            </a:r>
            <a:r>
              <a:rPr lang="en-US" dirty="0" smtClean="0"/>
              <a:t>Lord (Allah (SWT), </a:t>
            </a:r>
            <a:r>
              <a:rPr lang="en-US" dirty="0" smtClean="0"/>
              <a:t>and those who </a:t>
            </a:r>
            <a:r>
              <a:rPr lang="en-US" dirty="0" smtClean="0"/>
              <a:t>believe</a:t>
            </a:r>
          </a:p>
          <a:p>
            <a:pPr algn="just">
              <a:lnSpc>
                <a:spcPct val="120000"/>
              </a:lnSpc>
              <a:buNone/>
            </a:pPr>
            <a:r>
              <a:rPr lang="en-US" dirty="0"/>
              <a:t> </a:t>
            </a:r>
            <a:r>
              <a:rPr lang="en-US" dirty="0" smtClean="0"/>
              <a:t>   </a:t>
            </a:r>
            <a:r>
              <a:rPr lang="en-US" dirty="0" smtClean="0"/>
              <a:t> </a:t>
            </a:r>
            <a:r>
              <a:rPr lang="en-US" dirty="0" smtClean="0"/>
              <a:t>in the Messenger have also sincerely accepted the same. They </a:t>
            </a:r>
            <a:r>
              <a:rPr lang="en-US" dirty="0" smtClean="0"/>
              <a:t>all</a:t>
            </a:r>
          </a:p>
          <a:p>
            <a:pPr algn="just">
              <a:lnSpc>
                <a:spcPct val="120000"/>
              </a:lnSpc>
              <a:buNone/>
            </a:pPr>
            <a:r>
              <a:rPr lang="en-US" dirty="0"/>
              <a:t> </a:t>
            </a:r>
            <a:r>
              <a:rPr lang="en-US" dirty="0" smtClean="0"/>
              <a:t>   </a:t>
            </a:r>
            <a:r>
              <a:rPr lang="en-US" dirty="0" smtClean="0"/>
              <a:t> </a:t>
            </a:r>
            <a:r>
              <a:rPr lang="en-US" dirty="0" smtClean="0"/>
              <a:t>believe in </a:t>
            </a:r>
            <a:r>
              <a:rPr lang="en-US" dirty="0" smtClean="0"/>
              <a:t>Allah (SWT), </a:t>
            </a:r>
            <a:r>
              <a:rPr lang="en-US" dirty="0" smtClean="0"/>
              <a:t>His Angels, His Books and Messengers. </a:t>
            </a:r>
            <a:r>
              <a:rPr lang="en-US" dirty="0" smtClean="0"/>
              <a:t>And</a:t>
            </a:r>
          </a:p>
          <a:p>
            <a:pPr algn="just">
              <a:lnSpc>
                <a:spcPct val="120000"/>
              </a:lnSpc>
              <a:buNone/>
            </a:pPr>
            <a:r>
              <a:rPr lang="en-US" dirty="0"/>
              <a:t> </a:t>
            </a:r>
            <a:r>
              <a:rPr lang="en-US" dirty="0" smtClean="0"/>
              <a:t>   </a:t>
            </a:r>
            <a:r>
              <a:rPr lang="en-US" dirty="0" smtClean="0"/>
              <a:t> </a:t>
            </a:r>
            <a:r>
              <a:rPr lang="en-US" dirty="0" smtClean="0"/>
              <a:t>they say, "We do not discriminate against any of His Messengers</a:t>
            </a:r>
            <a:r>
              <a:rPr lang="en-US" dirty="0" smtClean="0"/>
              <a:t>.</a:t>
            </a:r>
          </a:p>
          <a:p>
            <a:pPr algn="just">
              <a:lnSpc>
                <a:spcPct val="120000"/>
              </a:lnSpc>
              <a:buNone/>
            </a:pPr>
            <a:r>
              <a:rPr lang="en-US" dirty="0"/>
              <a:t> </a:t>
            </a:r>
            <a:r>
              <a:rPr lang="en-US" dirty="0" smtClean="0"/>
              <a:t>   </a:t>
            </a:r>
            <a:r>
              <a:rPr lang="en-US" dirty="0" smtClean="0"/>
              <a:t> </a:t>
            </a:r>
            <a:r>
              <a:rPr lang="en-US" dirty="0" smtClean="0"/>
              <a:t>We have heard the Message and submitted to it. Our Lord, </a:t>
            </a:r>
            <a:r>
              <a:rPr lang="en-US" dirty="0" smtClean="0"/>
              <a:t>we</a:t>
            </a:r>
          </a:p>
          <a:p>
            <a:pPr algn="just">
              <a:lnSpc>
                <a:spcPct val="120000"/>
              </a:lnSpc>
              <a:buNone/>
            </a:pPr>
            <a:r>
              <a:rPr lang="en-US" dirty="0"/>
              <a:t> </a:t>
            </a:r>
            <a:r>
              <a:rPr lang="en-US" dirty="0" smtClean="0"/>
              <a:t>   </a:t>
            </a:r>
            <a:r>
              <a:rPr lang="en-US" dirty="0" smtClean="0"/>
              <a:t> </a:t>
            </a:r>
            <a:r>
              <a:rPr lang="en-US" dirty="0" smtClean="0"/>
              <a:t>look up to You for forgiveness, for to You we shall all return</a:t>
            </a:r>
            <a:r>
              <a:rPr lang="en-US" dirty="0" smtClean="0"/>
              <a:t>.“ </a:t>
            </a:r>
            <a:endParaRPr lang="en-US" dirty="0"/>
          </a:p>
        </p:txBody>
      </p:sp>
      <p:pic>
        <p:nvPicPr>
          <p:cNvPr id="6" name="Picture 5" descr="index_html_m6e153f72.jpg"/>
          <p:cNvPicPr/>
          <p:nvPr/>
        </p:nvPicPr>
        <p:blipFill>
          <a:blip r:embed="rId2"/>
          <a:stretch>
            <a:fillRect/>
          </a:stretch>
        </p:blipFill>
        <p:spPr>
          <a:xfrm>
            <a:off x="1219200" y="762000"/>
            <a:ext cx="6477000" cy="2362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4102291"/>
          </a:xfrm>
        </p:spPr>
        <p:txBody>
          <a:bodyPr>
            <a:normAutofit fontScale="70000" lnSpcReduction="20000"/>
          </a:bodyPr>
          <a:lstStyle/>
          <a:p>
            <a:pPr algn="just">
              <a:buNone/>
            </a:pPr>
            <a:r>
              <a:rPr lang="en-US" dirty="0" smtClean="0"/>
              <a:t>Verse No.286  </a:t>
            </a:r>
          </a:p>
          <a:p>
            <a:pPr algn="just">
              <a:buNone/>
            </a:pPr>
            <a:endParaRPr lang="en-US" dirty="0"/>
          </a:p>
          <a:p>
            <a:pPr algn="just">
              <a:buNone/>
            </a:pPr>
            <a:r>
              <a:rPr lang="en-US" dirty="0" smtClean="0"/>
              <a:t>    Allah(SWT) </a:t>
            </a:r>
            <a:r>
              <a:rPr lang="en-US" dirty="0" smtClean="0"/>
              <a:t>does not burden any human being with a responsibility heavier than he can bear. Everyone will enjoy the fruit of the good that one has earned and shall suffer for the evil that one has committed. (O Believers, pray like this to </a:t>
            </a:r>
            <a:r>
              <a:rPr lang="en-US" dirty="0" smtClean="0"/>
              <a:t>Allah SWT </a:t>
            </a:r>
            <a:r>
              <a:rPr lang="en-US" dirty="0" smtClean="0"/>
              <a:t>:) "Our Lord, take us not to task if we forget and lapse into error inadvertently. Lord! Lay not on us the kind of burdens that You had lain on the people before us. Lord, lay not on us the kind of burden that we have not the strength to bear. Be kind to us, forgive us and show mercy to us. You are our Protector: help us against the disbelievers</a:t>
            </a:r>
            <a:r>
              <a:rPr lang="en-US" dirty="0"/>
              <a:t>.“(Ameen)</a:t>
            </a:r>
          </a:p>
          <a:p>
            <a:pPr algn="just">
              <a:buNone/>
            </a:pPr>
            <a:endParaRPr lang="en-US" dirty="0" smtClean="0"/>
          </a:p>
          <a:p>
            <a:pPr>
              <a:buNone/>
            </a:pPr>
            <a:endParaRPr lang="en-US" dirty="0"/>
          </a:p>
        </p:txBody>
      </p:sp>
      <p:pic>
        <p:nvPicPr>
          <p:cNvPr id="4" name="Picture 3" descr="index_html_789415e9.jpg"/>
          <p:cNvPicPr/>
          <p:nvPr/>
        </p:nvPicPr>
        <p:blipFill>
          <a:blip r:embed="rId2"/>
          <a:stretch>
            <a:fillRect/>
          </a:stretch>
        </p:blipFill>
        <p:spPr>
          <a:xfrm>
            <a:off x="914400" y="0"/>
            <a:ext cx="7772400" cy="18669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38</TotalTime>
  <Words>335</Words>
  <Application>Microsoft Office PowerPoint</Application>
  <PresentationFormat>On-screen Show (4:3)</PresentationFormat>
  <Paragraphs>52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Verdana</vt:lpstr>
      <vt:lpstr>Wingdings 2</vt:lpstr>
      <vt:lpstr>Solstice</vt:lpstr>
      <vt:lpstr>PowerPoint Presentation</vt:lpstr>
      <vt:lpstr>Content    </vt:lpstr>
      <vt:lpstr>Concept of Deen</vt:lpstr>
      <vt:lpstr>Study of selected text on Faith </vt:lpstr>
      <vt:lpstr>Verses of Surah Al Baqarah        ( verse no. 284-286)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Nawaz Sab</cp:lastModifiedBy>
  <cp:revision>73</cp:revision>
  <dcterms:created xsi:type="dcterms:W3CDTF">2017-07-13T09:10:00Z</dcterms:created>
  <dcterms:modified xsi:type="dcterms:W3CDTF">2021-04-06T09:09:46Z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