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2" r:id="rId2"/>
    <p:sldId id="257" r:id="rId3"/>
    <p:sldId id="258" r:id="rId4"/>
    <p:sldId id="259" r:id="rId5"/>
    <p:sldId id="260" r:id="rId6"/>
    <p:sldId id="261" r:id="rId7"/>
    <p:sldId id="262" r:id="rId8"/>
    <p:sldId id="263"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85B4D81-C630-4FF9-B364-394EAF0E708D}" type="datetimeFigureOut">
              <a:rPr lang="en-US" smtClean="0"/>
              <a:pPr/>
              <a:t>5/15/2021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E8CF361-0E62-4DCA-BAC6-ED4261EEDEE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5B4D81-C630-4FF9-B364-394EAF0E708D}"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CF361-0E62-4DCA-BAC6-ED4261EEDE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5B4D81-C630-4FF9-B364-394EAF0E708D}"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CF361-0E62-4DCA-BAC6-ED4261EEDE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85B4D81-C630-4FF9-B364-394EAF0E708D}" type="datetimeFigureOut">
              <a:rPr lang="en-US" smtClean="0"/>
              <a:pPr/>
              <a:t>5/15/2021</a:t>
            </a:fld>
            <a:endParaRPr lang="en-US"/>
          </a:p>
        </p:txBody>
      </p:sp>
      <p:sp>
        <p:nvSpPr>
          <p:cNvPr id="9" name="Slide Number Placeholder 8"/>
          <p:cNvSpPr>
            <a:spLocks noGrp="1"/>
          </p:cNvSpPr>
          <p:nvPr>
            <p:ph type="sldNum" sz="quarter" idx="15"/>
          </p:nvPr>
        </p:nvSpPr>
        <p:spPr/>
        <p:txBody>
          <a:bodyPr rtlCol="0"/>
          <a:lstStyle/>
          <a:p>
            <a:fld id="{EE8CF361-0E62-4DCA-BAC6-ED4261EEDEE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85B4D81-C630-4FF9-B364-394EAF0E708D}" type="datetimeFigureOut">
              <a:rPr lang="en-US" smtClean="0"/>
              <a:pPr/>
              <a:t>5/15/2021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E8CF361-0E62-4DCA-BAC6-ED4261EEDE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85B4D81-C630-4FF9-B364-394EAF0E708D}"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CF361-0E62-4DCA-BAC6-ED4261EEDEE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85B4D81-C630-4FF9-B364-394EAF0E708D}" type="datetimeFigureOut">
              <a:rPr lang="en-US" smtClean="0"/>
              <a:pPr/>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CF361-0E62-4DCA-BAC6-ED4261EEDEE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85B4D81-C630-4FF9-B364-394EAF0E708D}" type="datetimeFigureOut">
              <a:rPr lang="en-US" smtClean="0"/>
              <a:pPr/>
              <a:t>5/15/2021</a:t>
            </a:fld>
            <a:endParaRPr lang="en-US"/>
          </a:p>
        </p:txBody>
      </p:sp>
      <p:sp>
        <p:nvSpPr>
          <p:cNvPr id="7" name="Slide Number Placeholder 6"/>
          <p:cNvSpPr>
            <a:spLocks noGrp="1"/>
          </p:cNvSpPr>
          <p:nvPr>
            <p:ph type="sldNum" sz="quarter" idx="11"/>
          </p:nvPr>
        </p:nvSpPr>
        <p:spPr/>
        <p:txBody>
          <a:bodyPr rtlCol="0"/>
          <a:lstStyle/>
          <a:p>
            <a:fld id="{EE8CF361-0E62-4DCA-BAC6-ED4261EEDEE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B4D81-C630-4FF9-B364-394EAF0E708D}" type="datetimeFigureOut">
              <a:rPr lang="en-US" smtClean="0"/>
              <a:pPr/>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CF361-0E62-4DCA-BAC6-ED4261EEDE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85B4D81-C630-4FF9-B364-394EAF0E708D}" type="datetimeFigureOut">
              <a:rPr lang="en-US" smtClean="0"/>
              <a:pPr/>
              <a:t>5/15/2021</a:t>
            </a:fld>
            <a:endParaRPr lang="en-US"/>
          </a:p>
        </p:txBody>
      </p:sp>
      <p:sp>
        <p:nvSpPr>
          <p:cNvPr id="22" name="Slide Number Placeholder 21"/>
          <p:cNvSpPr>
            <a:spLocks noGrp="1"/>
          </p:cNvSpPr>
          <p:nvPr>
            <p:ph type="sldNum" sz="quarter" idx="15"/>
          </p:nvPr>
        </p:nvSpPr>
        <p:spPr/>
        <p:txBody>
          <a:bodyPr rtlCol="0"/>
          <a:lstStyle/>
          <a:p>
            <a:fld id="{EE8CF361-0E62-4DCA-BAC6-ED4261EEDEE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85B4D81-C630-4FF9-B364-394EAF0E708D}" type="datetimeFigureOut">
              <a:rPr lang="en-US" smtClean="0"/>
              <a:pPr/>
              <a:t>5/15/2021</a:t>
            </a:fld>
            <a:endParaRPr lang="en-US"/>
          </a:p>
        </p:txBody>
      </p:sp>
      <p:sp>
        <p:nvSpPr>
          <p:cNvPr id="18" name="Slide Number Placeholder 17"/>
          <p:cNvSpPr>
            <a:spLocks noGrp="1"/>
          </p:cNvSpPr>
          <p:nvPr>
            <p:ph type="sldNum" sz="quarter" idx="11"/>
          </p:nvPr>
        </p:nvSpPr>
        <p:spPr/>
        <p:txBody>
          <a:bodyPr rtlCol="0"/>
          <a:lstStyle/>
          <a:p>
            <a:fld id="{EE8CF361-0E62-4DCA-BAC6-ED4261EEDEE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85B4D81-C630-4FF9-B364-394EAF0E708D}" type="datetimeFigureOut">
              <a:rPr lang="en-US" smtClean="0"/>
              <a:pPr/>
              <a:t>5/15/2021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E8CF361-0E62-4DCA-BAC6-ED4261EEDE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382000" cy="5178552"/>
          </a:xfrm>
        </p:spPr>
        <p:txBody>
          <a:bodyPr>
            <a:normAutofit/>
          </a:bodyPr>
          <a:lstStyle/>
          <a:p>
            <a:pPr marL="82296" indent="0">
              <a:buNone/>
            </a:pPr>
            <a:r>
              <a:rPr lang="en-US" sz="4400" dirty="0" smtClean="0"/>
              <a:t>11. Islamic Economic System</a:t>
            </a:r>
          </a:p>
          <a:p>
            <a:pPr marL="82296" indent="0">
              <a:buNone/>
            </a:pPr>
            <a:endParaRPr lang="en-US" dirty="0" smtClean="0"/>
          </a:p>
          <a:p>
            <a:pPr marL="82296" indent="0" algn="ctr">
              <a:buNone/>
            </a:pPr>
            <a:endParaRPr lang="en-US" dirty="0" smtClean="0"/>
          </a:p>
          <a:p>
            <a:pPr marL="82296" indent="0" algn="ctr">
              <a:buNone/>
            </a:pPr>
            <a:endParaRPr lang="en-US" dirty="0"/>
          </a:p>
          <a:p>
            <a:pPr marL="82296" indent="0" algn="ctr">
              <a:buNone/>
            </a:pPr>
            <a:endParaRPr lang="en-US" dirty="0" smtClean="0"/>
          </a:p>
          <a:p>
            <a:pPr marL="82296" indent="0" algn="ctr">
              <a:buNone/>
            </a:pPr>
            <a:endParaRPr lang="en-US" dirty="0"/>
          </a:p>
          <a:p>
            <a:pPr marL="82296" indent="0" algn="ctr">
              <a:buNone/>
            </a:pPr>
            <a:r>
              <a:rPr lang="en-US" dirty="0" smtClean="0"/>
              <a:t>Course Instructor </a:t>
            </a:r>
          </a:p>
          <a:p>
            <a:pPr marL="82296" indent="0" algn="ctr">
              <a:buNone/>
            </a:pPr>
            <a:r>
              <a:rPr lang="en-US" sz="4400" b="1" dirty="0" smtClean="0"/>
              <a:t>Dr. Muhammad Nawaz</a:t>
            </a:r>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994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r>
              <a:rPr lang="en-US" sz="2800" b="1" u="sng" dirty="0" smtClean="0"/>
              <a:t>6.HOARDING:</a:t>
            </a:r>
          </a:p>
          <a:p>
            <a:pPr algn="just"/>
            <a:r>
              <a:rPr lang="en-US" sz="2200" dirty="0" smtClean="0"/>
              <a:t>Islam </a:t>
            </a:r>
            <a:r>
              <a:rPr lang="en-US" sz="2200" dirty="0" smtClean="0"/>
              <a:t>opposes hoarding </a:t>
            </a:r>
            <a:r>
              <a:rPr lang="en-US" sz="2200" dirty="0" smtClean="0"/>
              <a:t>, hoarding means to stop the things which are required by the </a:t>
            </a:r>
            <a:r>
              <a:rPr lang="en-US" sz="2200" dirty="0" smtClean="0"/>
              <a:t>public.</a:t>
            </a:r>
            <a:endParaRPr lang="en-US" sz="2200" dirty="0" smtClean="0"/>
          </a:p>
          <a:p>
            <a:pPr algn="just"/>
            <a:r>
              <a:rPr lang="en-US" sz="2200" dirty="0" smtClean="0"/>
              <a:t>Hoarding means to collect a huge amount of money and not to spend in the way of Allah. The Holy Quran says:</a:t>
            </a:r>
          </a:p>
          <a:p>
            <a:pPr algn="just">
              <a:buNone/>
            </a:pPr>
            <a:r>
              <a:rPr lang="en-US" sz="2200" dirty="0" smtClean="0">
                <a:solidFill>
                  <a:srgbClr val="FF0000"/>
                </a:solidFill>
              </a:rPr>
              <a:t>	 “Those who collect gold, silver, money and not spend in the way of Allah. Tell them about the serious punishment on the day of Judgment</a:t>
            </a:r>
            <a:r>
              <a:rPr lang="en-US" sz="2200" dirty="0" smtClean="0">
                <a:solidFill>
                  <a:srgbClr val="FF0000"/>
                </a:solidFill>
              </a:rPr>
              <a:t>”. (Surah Tuba, Verse :34)</a:t>
            </a:r>
            <a:endParaRPr lang="en-US" sz="2200" dirty="0" smtClean="0">
              <a:solidFill>
                <a:srgbClr val="FF0000"/>
              </a:solidFill>
            </a:endParaRPr>
          </a:p>
          <a:p>
            <a:pPr algn="just"/>
            <a:r>
              <a:rPr lang="en-US" sz="2200" dirty="0" smtClean="0"/>
              <a:t>The person who start hoarding is also a criminal for stopping the circulation of wealth in the society.</a:t>
            </a:r>
          </a:p>
          <a:p>
            <a:pPr algn="just"/>
            <a:r>
              <a:rPr lang="en-US" sz="2200" dirty="0" smtClean="0"/>
              <a:t>The Holy Quran says:</a:t>
            </a:r>
          </a:p>
          <a:p>
            <a:pPr algn="just">
              <a:buNone/>
            </a:pPr>
            <a:r>
              <a:rPr lang="en-US" sz="2200" dirty="0" smtClean="0">
                <a:solidFill>
                  <a:srgbClr val="FF0000"/>
                </a:solidFill>
              </a:rPr>
              <a:t>	 “He think his wealth will save him from the fire of Hell</a:t>
            </a:r>
            <a:r>
              <a:rPr lang="en-US" sz="2200" dirty="0" smtClean="0">
                <a:solidFill>
                  <a:srgbClr val="FF0000"/>
                </a:solidFill>
              </a:rPr>
              <a:t>” (Surah Al </a:t>
            </a:r>
            <a:r>
              <a:rPr lang="en-US" sz="2200" dirty="0" err="1" smtClean="0">
                <a:solidFill>
                  <a:srgbClr val="FF0000"/>
                </a:solidFill>
              </a:rPr>
              <a:t>Humaza</a:t>
            </a:r>
            <a:r>
              <a:rPr lang="en-US" sz="2200" dirty="0" smtClean="0">
                <a:solidFill>
                  <a:srgbClr val="FF0000"/>
                </a:solidFill>
              </a:rPr>
              <a:t>, Verse:3)</a:t>
            </a:r>
            <a:endParaRPr lang="en-US" sz="22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ECONOMICS AND ISLAMIC ECONOMICS</a:t>
            </a:r>
            <a:endParaRPr lang="en-US" dirty="0"/>
          </a:p>
        </p:txBody>
      </p:sp>
      <p:sp>
        <p:nvSpPr>
          <p:cNvPr id="3" name="Content Placeholder 2"/>
          <p:cNvSpPr>
            <a:spLocks noGrp="1"/>
          </p:cNvSpPr>
          <p:nvPr>
            <p:ph sz="quarter" idx="1"/>
          </p:nvPr>
        </p:nvSpPr>
        <p:spPr/>
        <p:txBody>
          <a:bodyPr>
            <a:normAutofit fontScale="92500"/>
          </a:bodyPr>
          <a:lstStyle/>
          <a:p>
            <a:r>
              <a:rPr lang="en-US" u="sng" dirty="0" smtClean="0"/>
              <a:t>What is Economics?</a:t>
            </a:r>
            <a:endParaRPr lang="en-US" dirty="0" smtClean="0"/>
          </a:p>
          <a:p>
            <a:pPr algn="just"/>
            <a:r>
              <a:rPr lang="en-US" dirty="0" smtClean="0"/>
              <a:t>a. Economics is the study of those activities which involve money that how man kind organizing its  consumption and production activities.</a:t>
            </a:r>
          </a:p>
          <a:p>
            <a:pPr algn="just"/>
            <a:r>
              <a:rPr lang="en-US" dirty="0" smtClean="0"/>
              <a:t>b. Economics is  the study of those activities which involve money, its exchange and transaction among the people</a:t>
            </a:r>
          </a:p>
          <a:p>
            <a:pPr algn="just"/>
            <a:r>
              <a:rPr lang="en-US" b="1" dirty="0" smtClean="0"/>
              <a:t>What is Islamic Economic: </a:t>
            </a:r>
            <a:r>
              <a:rPr lang="en-US" dirty="0" smtClean="0"/>
              <a:t>In Islamic terminology, Economics is the study of those activities which involve money, its exchange and transaction among the people according to the Holy Quran and  sayings of the prophet Muhammad (SAWW).</a:t>
            </a:r>
          </a:p>
          <a:p>
            <a:pPr>
              <a:buNone/>
            </a:pPr>
            <a:endParaRPr lang="en-US" dirty="0" smtClean="0"/>
          </a:p>
          <a:p>
            <a:endParaRPr lang="en-US" dirty="0" smtClean="0"/>
          </a:p>
          <a:p>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7467600" cy="5791200"/>
          </a:xfrm>
        </p:spPr>
        <p:txBody>
          <a:bodyPr/>
          <a:lstStyle/>
          <a:p>
            <a:r>
              <a:rPr lang="en-US" b="1" u="sng" dirty="0" smtClean="0"/>
              <a:t>VITAL IMPORTANCE OF ISLAMIC ECONOMICS:</a:t>
            </a:r>
            <a:endParaRPr lang="en-US" b="1" dirty="0" smtClean="0"/>
          </a:p>
          <a:p>
            <a:pPr algn="just"/>
            <a:r>
              <a:rPr lang="en-US" dirty="0" smtClean="0"/>
              <a:t>The main object of Islam is to develop man physically , mentally and spiritually. Economics plays vital role in these things therefore Islam gives more importance to economics.</a:t>
            </a:r>
          </a:p>
          <a:p>
            <a:pPr algn="just"/>
            <a:r>
              <a:rPr lang="en-US" dirty="0" smtClean="0"/>
              <a:t>This is fact that the most social evils generate from the bad distribution of wealth and Islam desires that the wealth should be distributed equally among all the </a:t>
            </a:r>
            <a:r>
              <a:rPr lang="en-US" dirty="0" smtClean="0"/>
              <a:t>people. </a:t>
            </a:r>
            <a:r>
              <a:rPr lang="en-US" dirty="0" smtClean="0"/>
              <a:t>The Holy Prophet Muhammad (SAWW) said:</a:t>
            </a:r>
          </a:p>
          <a:p>
            <a:pPr algn="just"/>
            <a:r>
              <a:rPr lang="en-US" dirty="0" smtClean="0">
                <a:solidFill>
                  <a:srgbClr val="FF0000"/>
                </a:solidFill>
              </a:rPr>
              <a:t>I </a:t>
            </a:r>
            <a:r>
              <a:rPr lang="en-US" dirty="0" smtClean="0">
                <a:solidFill>
                  <a:srgbClr val="FF0000"/>
                </a:solidFill>
              </a:rPr>
              <a:t>seek refuge from poverty and </a:t>
            </a:r>
            <a:r>
              <a:rPr lang="en-US" dirty="0" err="1" smtClean="0">
                <a:solidFill>
                  <a:srgbClr val="FF0000"/>
                </a:solidFill>
              </a:rPr>
              <a:t>kufur</a:t>
            </a:r>
            <a:r>
              <a:rPr lang="en-US" dirty="0" smtClean="0">
                <a:solidFill>
                  <a:srgbClr val="FF0000"/>
                </a:solidFill>
              </a:rPr>
              <a:t> (</a:t>
            </a:r>
            <a:r>
              <a:rPr lang="en-US" dirty="0" err="1" smtClean="0">
                <a:solidFill>
                  <a:srgbClr val="FF0000"/>
                </a:solidFill>
              </a:rPr>
              <a:t>Sunan</a:t>
            </a:r>
            <a:r>
              <a:rPr lang="en-US" dirty="0" smtClean="0">
                <a:solidFill>
                  <a:srgbClr val="FF0000"/>
                </a:solidFill>
              </a:rPr>
              <a:t> </a:t>
            </a:r>
            <a:r>
              <a:rPr lang="en-US" dirty="0" err="1" smtClean="0">
                <a:solidFill>
                  <a:srgbClr val="FF0000"/>
                </a:solidFill>
              </a:rPr>
              <a:t>Nasi</a:t>
            </a:r>
            <a:r>
              <a:rPr lang="en-US" dirty="0" smtClean="0">
                <a:solidFill>
                  <a:srgbClr val="FF0000"/>
                </a:solidFill>
              </a:rPr>
              <a:t>)</a:t>
            </a:r>
          </a:p>
          <a:p>
            <a:pPr algn="just"/>
            <a:r>
              <a:rPr lang="en-US" dirty="0" smtClean="0">
                <a:solidFill>
                  <a:srgbClr val="FF0000"/>
                </a:solidFill>
              </a:rPr>
              <a:t>Poverty may turn a believer to </a:t>
            </a:r>
            <a:r>
              <a:rPr lang="en-US" dirty="0" err="1" smtClean="0">
                <a:solidFill>
                  <a:srgbClr val="FF0000"/>
                </a:solidFill>
              </a:rPr>
              <a:t>kufur</a:t>
            </a:r>
            <a:r>
              <a:rPr lang="en-US"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sz="2600" b="1" u="dbl" dirty="0" smtClean="0"/>
              <a:t>Salient features of </a:t>
            </a:r>
            <a:r>
              <a:rPr lang="en-US" sz="2600" b="1" u="dbl" dirty="0" smtClean="0"/>
              <a:t>Islamic </a:t>
            </a:r>
            <a:r>
              <a:rPr lang="en-US" sz="2600" b="1" u="dbl" dirty="0" smtClean="0"/>
              <a:t>economic system:</a:t>
            </a:r>
          </a:p>
          <a:p>
            <a:r>
              <a:rPr lang="en-US" sz="2600" b="1" u="sng" dirty="0" smtClean="0"/>
              <a:t>1.LABOUR:</a:t>
            </a:r>
            <a:endParaRPr lang="en-US" sz="2600" b="1" dirty="0" smtClean="0"/>
          </a:p>
          <a:p>
            <a:pPr algn="just"/>
            <a:r>
              <a:rPr lang="en-US" dirty="0" smtClean="0"/>
              <a:t>In Islamic economic system labor has a great role and a great importance because earning factor of production is labor. It is physical and mental labor of man which produce industry and machinery. The   Holy Prophet Muhammad (SAW) said:</a:t>
            </a:r>
          </a:p>
          <a:p>
            <a:pPr algn="just">
              <a:buNone/>
            </a:pPr>
            <a:r>
              <a:rPr lang="en-US" dirty="0" smtClean="0">
                <a:solidFill>
                  <a:srgbClr val="FF0000"/>
                </a:solidFill>
              </a:rPr>
              <a:t>	“Pay the labor his wages before his sweat dries”.</a:t>
            </a:r>
          </a:p>
          <a:p>
            <a:pPr algn="just">
              <a:buNone/>
            </a:pPr>
            <a:r>
              <a:rPr lang="en-US" dirty="0" smtClean="0"/>
              <a:t>	Islam says that pay the salary of labor according to his status that he can easily complete his basic needs and necessities. Islam also says that be kind for them and don’t give them very much hard work which is beyond their capacity. Always help them, bring out them from their difficulties and problems. Help them for their health and fulfill all their requirements. </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sz="2600" b="1" u="sng" dirty="0" smtClean="0"/>
              <a:t>2.INTEREST: (</a:t>
            </a:r>
            <a:r>
              <a:rPr lang="en-US" sz="2600" b="1" u="sng" dirty="0" err="1" smtClean="0"/>
              <a:t>Riba</a:t>
            </a:r>
            <a:r>
              <a:rPr lang="en-US" sz="2600" b="1" u="sng" dirty="0" smtClean="0"/>
              <a:t> and trading)</a:t>
            </a:r>
            <a:endParaRPr lang="en-US" dirty="0" smtClean="0"/>
          </a:p>
          <a:p>
            <a:pPr algn="just"/>
            <a:r>
              <a:rPr lang="en-US" dirty="0" smtClean="0"/>
              <a:t>In Islamic economic system, Interest (</a:t>
            </a:r>
            <a:r>
              <a:rPr lang="en-US" dirty="0" err="1" smtClean="0"/>
              <a:t>Riba</a:t>
            </a:r>
            <a:r>
              <a:rPr lang="en-US" dirty="0" smtClean="0"/>
              <a:t>) is not allowed. Interest means capital without physical or mental labor.</a:t>
            </a:r>
          </a:p>
          <a:p>
            <a:pPr algn="just"/>
            <a:r>
              <a:rPr lang="en-US" dirty="0" smtClean="0"/>
              <a:t>The Holy Quran says:</a:t>
            </a:r>
          </a:p>
          <a:p>
            <a:pPr algn="just">
              <a:buNone/>
            </a:pPr>
            <a:r>
              <a:rPr lang="en-US" dirty="0" smtClean="0">
                <a:solidFill>
                  <a:srgbClr val="FF0000"/>
                </a:solidFill>
              </a:rPr>
              <a:t>	“Allah permitted trade and forbidden interest (</a:t>
            </a:r>
            <a:r>
              <a:rPr lang="en-US" dirty="0" err="1" smtClean="0">
                <a:solidFill>
                  <a:srgbClr val="FF0000"/>
                </a:solidFill>
              </a:rPr>
              <a:t>Riba</a:t>
            </a:r>
            <a:r>
              <a:rPr lang="en-US" dirty="0" smtClean="0">
                <a:solidFill>
                  <a:srgbClr val="FF0000"/>
                </a:solidFill>
              </a:rPr>
              <a:t>)” (Surah </a:t>
            </a:r>
            <a:r>
              <a:rPr lang="en-US" dirty="0" smtClean="0">
                <a:solidFill>
                  <a:srgbClr val="FF0000"/>
                </a:solidFill>
              </a:rPr>
              <a:t>Al </a:t>
            </a:r>
            <a:r>
              <a:rPr lang="en-US" dirty="0" err="1" smtClean="0">
                <a:solidFill>
                  <a:srgbClr val="FF0000"/>
                </a:solidFill>
              </a:rPr>
              <a:t>Baqarah</a:t>
            </a:r>
            <a:r>
              <a:rPr lang="en-US" dirty="0" smtClean="0">
                <a:solidFill>
                  <a:srgbClr val="FF0000"/>
                </a:solidFill>
              </a:rPr>
              <a:t> verse:275</a:t>
            </a:r>
            <a:r>
              <a:rPr lang="en-US" dirty="0" smtClean="0">
                <a:solidFill>
                  <a:srgbClr val="FF0000"/>
                </a:solidFill>
              </a:rPr>
              <a:t>).              </a:t>
            </a:r>
            <a:endParaRPr lang="en-US" dirty="0" smtClean="0">
              <a:solidFill>
                <a:srgbClr val="FF0000"/>
              </a:solidFill>
            </a:endParaRPr>
          </a:p>
          <a:p>
            <a:pPr algn="just"/>
            <a:r>
              <a:rPr lang="en-US" dirty="0" smtClean="0"/>
              <a:t>The difference between interest and profit is that:</a:t>
            </a:r>
          </a:p>
          <a:p>
            <a:pPr algn="just">
              <a:buNone/>
            </a:pPr>
            <a:r>
              <a:rPr lang="en-US" dirty="0" smtClean="0"/>
              <a:t>	(a) </a:t>
            </a:r>
            <a:r>
              <a:rPr lang="en-US" dirty="0" smtClean="0"/>
              <a:t>In </a:t>
            </a:r>
            <a:r>
              <a:rPr lang="en-US" dirty="0" smtClean="0"/>
              <a:t>case of interest, there is no chance of loss but in case of profit, there is a chance of loss.</a:t>
            </a:r>
          </a:p>
          <a:p>
            <a:pPr algn="just">
              <a:buNone/>
            </a:pPr>
            <a:r>
              <a:rPr lang="en-US" dirty="0" smtClean="0"/>
              <a:t>	(b) </a:t>
            </a:r>
            <a:r>
              <a:rPr lang="en-US" dirty="0" smtClean="0"/>
              <a:t>Interest </a:t>
            </a:r>
            <a:r>
              <a:rPr lang="en-US" dirty="0" smtClean="0"/>
              <a:t>is fixed but profit is not fixed.</a:t>
            </a:r>
          </a:p>
          <a:p>
            <a:pPr algn="just">
              <a:buNone/>
            </a:pPr>
            <a:r>
              <a:rPr lang="en-US" dirty="0" smtClean="0"/>
              <a:t>	(c) </a:t>
            </a:r>
            <a:r>
              <a:rPr lang="en-US" dirty="0" smtClean="0"/>
              <a:t>Profit </a:t>
            </a:r>
            <a:r>
              <a:rPr lang="en-US" dirty="0" smtClean="0"/>
              <a:t>required initiative, efficiency and labor but interest does not required anything </a:t>
            </a:r>
          </a:p>
          <a:p>
            <a:pPr algn="just">
              <a:buNone/>
            </a:pPr>
            <a:r>
              <a:rPr lang="en-US" dirty="0" smtClean="0"/>
              <a:t>	(d) </a:t>
            </a:r>
            <a:r>
              <a:rPr lang="en-US" dirty="0" smtClean="0"/>
              <a:t>In </a:t>
            </a:r>
            <a:r>
              <a:rPr lang="en-US" dirty="0" smtClean="0"/>
              <a:t>case of interest you know your return but in case of profit you have to work for your return.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7467600" cy="5178552"/>
          </a:xfrm>
        </p:spPr>
        <p:txBody>
          <a:bodyPr/>
          <a:lstStyle/>
          <a:p>
            <a:r>
              <a:rPr lang="en-US" b="1" u="sng" dirty="0" smtClean="0"/>
              <a:t>3.CIRCULATING OF WEALTH:</a:t>
            </a:r>
            <a:endParaRPr lang="en-US" b="1" dirty="0" smtClean="0"/>
          </a:p>
          <a:p>
            <a:pPr algn="just"/>
            <a:r>
              <a:rPr lang="en-US" dirty="0" smtClean="0"/>
              <a:t>Islam </a:t>
            </a:r>
            <a:r>
              <a:rPr lang="en-US" dirty="0" smtClean="0"/>
              <a:t>opposes to </a:t>
            </a:r>
            <a:r>
              <a:rPr lang="en-US" dirty="0" smtClean="0"/>
              <a:t>the remaining wealth in a few hands. In this  regard Holy Quran says:</a:t>
            </a:r>
          </a:p>
          <a:p>
            <a:pPr algn="just">
              <a:buNone/>
            </a:pPr>
            <a:r>
              <a:rPr lang="en-US" dirty="0" smtClean="0">
                <a:solidFill>
                  <a:srgbClr val="FF0000"/>
                </a:solidFill>
              </a:rPr>
              <a:t>	“Wealth may not make a circle among your rich people only.(Surah </a:t>
            </a:r>
            <a:r>
              <a:rPr lang="en-US" dirty="0" err="1" smtClean="0">
                <a:solidFill>
                  <a:srgbClr val="FF0000"/>
                </a:solidFill>
              </a:rPr>
              <a:t>Hashr</a:t>
            </a:r>
            <a:r>
              <a:rPr lang="en-US" dirty="0" smtClean="0">
                <a:solidFill>
                  <a:srgbClr val="FF0000"/>
                </a:solidFill>
              </a:rPr>
              <a:t> Verse No. 7)”</a:t>
            </a:r>
          </a:p>
          <a:p>
            <a:r>
              <a:rPr lang="en-US" dirty="0" smtClean="0"/>
              <a:t>From this verse it appears that the real owner of every </a:t>
            </a:r>
            <a:r>
              <a:rPr lang="en-US" dirty="0" smtClean="0"/>
              <a:t>thing, </a:t>
            </a:r>
            <a:r>
              <a:rPr lang="en-US" dirty="0" smtClean="0"/>
              <a:t>even wealth is Allah (SWT), the believer is only the trustee. It is the duty of Islamic state to take the surplus wealth from the rich people and distribute it to the poor and </a:t>
            </a:r>
            <a:r>
              <a:rPr lang="en-US" dirty="0" smtClean="0"/>
              <a:t>needy persons</a:t>
            </a: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7467600" cy="4873752"/>
          </a:xfrm>
        </p:spPr>
        <p:txBody>
          <a:bodyPr>
            <a:normAutofit/>
          </a:bodyPr>
          <a:lstStyle/>
          <a:p>
            <a:r>
              <a:rPr lang="en-US" sz="2800" b="1" u="sng" dirty="0" smtClean="0"/>
              <a:t>4.ZAKAT:</a:t>
            </a:r>
          </a:p>
          <a:p>
            <a:endParaRPr lang="en-US" dirty="0" smtClean="0"/>
          </a:p>
          <a:p>
            <a:pPr algn="just"/>
            <a:r>
              <a:rPr lang="en-US" dirty="0" smtClean="0"/>
              <a:t>Zakat means Purifications. Islam prescribes compulsory social insurance through its system of zakat. The order to pay zakat has been given in Holy Quran at 27 places.</a:t>
            </a:r>
          </a:p>
          <a:p>
            <a:pPr algn="just"/>
            <a:r>
              <a:rPr lang="en-US" dirty="0" smtClean="0"/>
              <a:t>The Holy Quran says:</a:t>
            </a:r>
          </a:p>
          <a:p>
            <a:pPr algn="just">
              <a:buNone/>
            </a:pPr>
            <a:r>
              <a:rPr lang="en-US" dirty="0" smtClean="0">
                <a:solidFill>
                  <a:srgbClr val="FF0000"/>
                </a:solidFill>
              </a:rPr>
              <a:t>	“And pay the zakat.(Surah Al- </a:t>
            </a:r>
            <a:r>
              <a:rPr lang="en-US" dirty="0" err="1" smtClean="0">
                <a:solidFill>
                  <a:srgbClr val="FF0000"/>
                </a:solidFill>
              </a:rPr>
              <a:t>Baqarah</a:t>
            </a:r>
            <a:r>
              <a:rPr lang="en-US" dirty="0" smtClean="0">
                <a:solidFill>
                  <a:srgbClr val="FF0000"/>
                </a:solidFill>
              </a:rPr>
              <a:t>)”</a:t>
            </a:r>
          </a:p>
          <a:p>
            <a:pPr algn="just"/>
            <a:r>
              <a:rPr lang="en-US" dirty="0" smtClean="0"/>
              <a:t>Holy Prophet says:</a:t>
            </a:r>
          </a:p>
          <a:p>
            <a:pPr algn="just">
              <a:buNone/>
            </a:pPr>
            <a:r>
              <a:rPr lang="en-US" dirty="0" smtClean="0">
                <a:solidFill>
                  <a:srgbClr val="FF0000"/>
                </a:solidFill>
              </a:rPr>
              <a:t>	“Zakat is the treasure of Islam”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lgn="ctr">
              <a:buNone/>
            </a:pPr>
            <a:r>
              <a:rPr lang="en-US" b="1" u="sng" dirty="0" smtClean="0"/>
              <a:t>DIMENSIONS OF ZAKAT</a:t>
            </a:r>
          </a:p>
          <a:p>
            <a:r>
              <a:rPr lang="en-US" dirty="0" smtClean="0"/>
              <a:t>It has three dimensions:</a:t>
            </a:r>
          </a:p>
          <a:p>
            <a:pPr marL="457200" lvl="0" indent="-457200">
              <a:buFont typeface="+mj-lt"/>
              <a:buAutoNum type="alphaLcParenR"/>
            </a:pPr>
            <a:r>
              <a:rPr lang="en-US" dirty="0" smtClean="0"/>
              <a:t>Economic: (It is a circulation of wealth) </a:t>
            </a:r>
          </a:p>
          <a:p>
            <a:pPr marL="457200" lvl="0" indent="-457200">
              <a:buFont typeface="+mj-lt"/>
              <a:buAutoNum type="alphaLcParenR"/>
            </a:pPr>
            <a:r>
              <a:rPr lang="en-US" dirty="0" smtClean="0"/>
              <a:t>Moral: (It removes the greed of wealth)</a:t>
            </a:r>
          </a:p>
          <a:p>
            <a:pPr marL="457200" lvl="0" indent="-457200">
              <a:buFont typeface="+mj-lt"/>
              <a:buAutoNum type="alphaLcParenR"/>
            </a:pPr>
            <a:r>
              <a:rPr lang="en-US" dirty="0" smtClean="0"/>
              <a:t>Social: (It </a:t>
            </a:r>
            <a:r>
              <a:rPr lang="en-US" dirty="0" smtClean="0"/>
              <a:t>helps </a:t>
            </a:r>
            <a:r>
              <a:rPr lang="en-US" dirty="0" smtClean="0"/>
              <a:t>the poor people)</a:t>
            </a:r>
          </a:p>
          <a:p>
            <a:pPr marL="457200" lvl="0" indent="-457200">
              <a:buNone/>
            </a:pPr>
            <a:endParaRPr lang="en-US" dirty="0" smtClean="0"/>
          </a:p>
          <a:p>
            <a:pPr algn="just"/>
            <a:r>
              <a:rPr lang="en-US" dirty="0" smtClean="0"/>
              <a:t> Zakat should be collected from the rich people and paid to the poor people. Ameer-</a:t>
            </a:r>
            <a:r>
              <a:rPr lang="en-US" dirty="0" err="1" smtClean="0"/>
              <a:t>ul</a:t>
            </a:r>
            <a:r>
              <a:rPr lang="en-US" dirty="0" smtClean="0"/>
              <a:t>- </a:t>
            </a:r>
            <a:r>
              <a:rPr lang="en-US" dirty="0" err="1" smtClean="0"/>
              <a:t>Mumineen</a:t>
            </a:r>
            <a:r>
              <a:rPr lang="en-US" dirty="0" smtClean="0"/>
              <a:t>  </a:t>
            </a:r>
            <a:r>
              <a:rPr lang="en-US" dirty="0" smtClean="0"/>
              <a:t>Abu Bakar Siddique  started Jihad with those people, who were not paying the zakat.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fontScale="85000" lnSpcReduction="20000"/>
          </a:bodyPr>
          <a:lstStyle/>
          <a:p>
            <a:r>
              <a:rPr lang="en-US" sz="3000" b="1" u="sng" dirty="0" smtClean="0"/>
              <a:t>5.CONCEPT OF OWNERSHIP:</a:t>
            </a:r>
          </a:p>
          <a:p>
            <a:pPr>
              <a:buNone/>
            </a:pPr>
            <a:endParaRPr lang="en-US" sz="3000" b="1" dirty="0" smtClean="0"/>
          </a:p>
          <a:p>
            <a:pPr algn="just"/>
            <a:r>
              <a:rPr lang="en-US" sz="2600" dirty="0" smtClean="0"/>
              <a:t>According to the </a:t>
            </a:r>
            <a:r>
              <a:rPr lang="en-US" sz="2600" dirty="0" smtClean="0"/>
              <a:t>rulings </a:t>
            </a:r>
            <a:r>
              <a:rPr lang="en-US" sz="2600" dirty="0" smtClean="0"/>
              <a:t>of Islam individual ownership of objects is allowed but this only with some conditions.  A person can possess things of necessities and he is the owner of which he earns with his own hands but his earning should be honestly, lawfully and without harming people and society. </a:t>
            </a:r>
          </a:p>
          <a:p>
            <a:pPr algn="just"/>
            <a:r>
              <a:rPr lang="en-US" sz="2600" dirty="0" smtClean="0"/>
              <a:t>The Holy Prophet said:</a:t>
            </a:r>
            <a:endParaRPr lang="en-US" sz="2600" dirty="0" smtClean="0"/>
          </a:p>
          <a:p>
            <a:pPr algn="just">
              <a:buNone/>
            </a:pPr>
            <a:r>
              <a:rPr lang="en-US" sz="2600" dirty="0" smtClean="0">
                <a:solidFill>
                  <a:srgbClr val="FF0000"/>
                </a:solidFill>
              </a:rPr>
              <a:t>	“ A legal earner is beloved of Allah”</a:t>
            </a:r>
          </a:p>
          <a:p>
            <a:pPr algn="just"/>
            <a:r>
              <a:rPr lang="en-US" sz="2600" dirty="0" smtClean="0"/>
              <a:t>The Holy Quran </a:t>
            </a:r>
            <a:r>
              <a:rPr lang="en-US" sz="2600" dirty="0" smtClean="0"/>
              <a:t>says:</a:t>
            </a:r>
          </a:p>
          <a:p>
            <a:pPr algn="just">
              <a:buNone/>
            </a:pPr>
            <a:r>
              <a:rPr lang="en-US" sz="2600" dirty="0" smtClean="0">
                <a:solidFill>
                  <a:srgbClr val="FF0000"/>
                </a:solidFill>
              </a:rPr>
              <a:t>	“A man receives but only that for which he strives</a:t>
            </a:r>
            <a:r>
              <a:rPr lang="en-US" sz="2600" dirty="0" smtClean="0">
                <a:solidFill>
                  <a:srgbClr val="FF0000"/>
                </a:solidFill>
              </a:rPr>
              <a:t>”</a:t>
            </a:r>
          </a:p>
          <a:p>
            <a:pPr algn="just">
              <a:buNone/>
            </a:pPr>
            <a:r>
              <a:rPr lang="en-US" sz="2600" dirty="0" smtClean="0">
                <a:solidFill>
                  <a:srgbClr val="FF0000"/>
                </a:solidFill>
              </a:rPr>
              <a:t>(Surah </a:t>
            </a:r>
            <a:r>
              <a:rPr lang="en-US" sz="2600" dirty="0" err="1" smtClean="0">
                <a:solidFill>
                  <a:srgbClr val="FF0000"/>
                </a:solidFill>
              </a:rPr>
              <a:t>Najam</a:t>
            </a:r>
            <a:r>
              <a:rPr lang="en-US" sz="2600" dirty="0" smtClean="0">
                <a:solidFill>
                  <a:srgbClr val="FF0000"/>
                </a:solidFill>
              </a:rPr>
              <a:t>, verse: 39)</a:t>
            </a:r>
            <a:endParaRPr lang="en-US" sz="2600" dirty="0" smtClean="0">
              <a:solidFill>
                <a:srgbClr val="FF0000"/>
              </a:solidFill>
            </a:endParaRPr>
          </a:p>
          <a:p>
            <a:pPr algn="just"/>
            <a:r>
              <a:rPr lang="en-US" sz="2600" dirty="0" smtClean="0"/>
              <a:t>In socialism system of economic, there is no concept of ownership and every thing is under the control of  state but in Islamic economic system, the individual owner ship is permitted.</a:t>
            </a:r>
            <a:endParaRPr lang="en-US" sz="2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365</TotalTime>
  <Words>520</Words>
  <Application>Microsoft Office PowerPoint</Application>
  <PresentationFormat>On-screen Show (4:3)</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Schoolbook</vt:lpstr>
      <vt:lpstr>Wingdings</vt:lpstr>
      <vt:lpstr>Wingdings 2</vt:lpstr>
      <vt:lpstr>Oriel</vt:lpstr>
      <vt:lpstr>PowerPoint Presentation</vt:lpstr>
      <vt:lpstr>ECONOMICS AND ISLAMIC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ECONOMIC SYSTEM</dc:title>
  <dc:creator>M A Ghauri</dc:creator>
  <cp:lastModifiedBy>Nawaz Sab</cp:lastModifiedBy>
  <cp:revision>55</cp:revision>
  <dcterms:created xsi:type="dcterms:W3CDTF">2014-02-15T12:52:37Z</dcterms:created>
  <dcterms:modified xsi:type="dcterms:W3CDTF">2021-05-15T18:11:35Z</dcterms:modified>
</cp:coreProperties>
</file>