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4" r:id="rId3"/>
    <p:sldId id="269" r:id="rId4"/>
    <p:sldId id="270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85B4D81-C630-4FF9-B364-394EAF0E708D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4D81-C630-4FF9-B364-394EAF0E708D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4D81-C630-4FF9-B364-394EAF0E708D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85B4D81-C630-4FF9-B364-394EAF0E708D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85B4D81-C630-4FF9-B364-394EAF0E708D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4D81-C630-4FF9-B364-394EAF0E708D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4D81-C630-4FF9-B364-394EAF0E708D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85B4D81-C630-4FF9-B364-394EAF0E708D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4D81-C630-4FF9-B364-394EAF0E708D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85B4D81-C630-4FF9-B364-394EAF0E708D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85B4D81-C630-4FF9-B364-394EAF0E708D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85B4D81-C630-4FF9-B364-394EAF0E708D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6000" dirty="0" smtClean="0"/>
              <a:t>12. Islamic Economic System</a:t>
            </a:r>
          </a:p>
          <a:p>
            <a:pPr marL="82296" indent="0" algn="ctr">
              <a:buNone/>
            </a:pPr>
            <a:r>
              <a:rPr lang="en-US" sz="5200" dirty="0" smtClean="0"/>
              <a:t>(Part II)</a:t>
            </a:r>
            <a:endParaRPr lang="en-US" sz="6000" dirty="0"/>
          </a:p>
          <a:p>
            <a:pPr marL="82296" indent="0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Course Instructor </a:t>
            </a:r>
          </a:p>
          <a:p>
            <a:pPr marL="82296" indent="0" algn="ctr">
              <a:buNone/>
            </a:pPr>
            <a:r>
              <a:rPr lang="en-US" sz="4400" b="1" dirty="0" smtClean="0"/>
              <a:t>Dr. Muhammad Nawaz</a:t>
            </a:r>
          </a:p>
        </p:txBody>
      </p:sp>
      <p:pic>
        <p:nvPicPr>
          <p:cNvPr id="5" name="Picture 4" descr="http://www.bahria.edu.pk/wp-content/uploads/logo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0230" y="381000"/>
            <a:ext cx="3747770" cy="74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4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capitalism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Capital(Money) in few hands</a:t>
            </a:r>
          </a:p>
          <a:p>
            <a:r>
              <a:rPr lang="en-US" dirty="0" smtClean="0"/>
              <a:t>Right </a:t>
            </a:r>
            <a:r>
              <a:rPr lang="en-US" dirty="0" smtClean="0"/>
              <a:t>of personal property</a:t>
            </a:r>
          </a:p>
          <a:p>
            <a:r>
              <a:rPr lang="en-US" dirty="0" smtClean="0"/>
              <a:t>Invention and progress of knowledge</a:t>
            </a:r>
          </a:p>
          <a:p>
            <a:r>
              <a:rPr lang="en-US" dirty="0" smtClean="0"/>
              <a:t>No interferences of state</a:t>
            </a:r>
          </a:p>
          <a:p>
            <a:r>
              <a:rPr lang="en-US" dirty="0" smtClean="0"/>
              <a:t>Causes of unemployment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1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weakness of capitalism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 natural system</a:t>
            </a:r>
          </a:p>
          <a:p>
            <a:r>
              <a:rPr lang="en-US" dirty="0" smtClean="0"/>
              <a:t>Possession on wealth of few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Islamic economic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Islam-The natural system</a:t>
            </a:r>
          </a:p>
          <a:p>
            <a:r>
              <a:rPr lang="en-US" dirty="0" smtClean="0"/>
              <a:t>Complete and perfect system</a:t>
            </a:r>
          </a:p>
          <a:p>
            <a:r>
              <a:rPr lang="en-US" dirty="0" smtClean="0"/>
              <a:t>Guidance provide by Allah Almighty</a:t>
            </a:r>
          </a:p>
          <a:p>
            <a:r>
              <a:rPr lang="en-US" dirty="0" smtClean="0"/>
              <a:t>Based upon solid foundation and divine Instructions</a:t>
            </a:r>
          </a:p>
          <a:p>
            <a:r>
              <a:rPr lang="en-US" dirty="0" smtClean="0"/>
              <a:t>Clear order of Allah Almighty and his Prophet Muhammad (S.A.W.W)</a:t>
            </a:r>
          </a:p>
          <a:p>
            <a:r>
              <a:rPr lang="en-US" dirty="0" smtClean="0"/>
              <a:t>Concept of personal property</a:t>
            </a:r>
          </a:p>
          <a:p>
            <a:r>
              <a:rPr lang="en-US" dirty="0" smtClean="0"/>
              <a:t>Family system and economic</a:t>
            </a:r>
          </a:p>
          <a:p>
            <a:r>
              <a:rPr lang="en-US" dirty="0" smtClean="0"/>
              <a:t>Islam supported family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9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Islamic banking and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Riba</a:t>
            </a:r>
            <a:r>
              <a:rPr lang="en-US" dirty="0" smtClean="0"/>
              <a:t> free banking is called Islamic banking. Different method are allowed such as </a:t>
            </a:r>
            <a:r>
              <a:rPr lang="en-US" dirty="0" err="1" smtClean="0"/>
              <a:t>Ijarah</a:t>
            </a:r>
            <a:r>
              <a:rPr lang="en-US" dirty="0" smtClean="0"/>
              <a:t>, </a:t>
            </a:r>
            <a:r>
              <a:rPr lang="en-US" dirty="0" err="1" smtClean="0"/>
              <a:t>Musharka</a:t>
            </a:r>
            <a:r>
              <a:rPr lang="en-US" dirty="0" smtClean="0"/>
              <a:t>, </a:t>
            </a:r>
            <a:r>
              <a:rPr lang="en-US" dirty="0" err="1" smtClean="0"/>
              <a:t>Modarbah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algn="just"/>
            <a:r>
              <a:rPr lang="en-US" b="1" dirty="0" err="1" smtClean="0"/>
              <a:t>Ijarah</a:t>
            </a:r>
            <a:r>
              <a:rPr lang="en-US" b="1" dirty="0" smtClean="0"/>
              <a:t>: </a:t>
            </a:r>
            <a:r>
              <a:rPr lang="en-US" dirty="0" smtClean="0"/>
              <a:t>mean leasing, a contract where the bank or financer buys and lease equipment to the business owner for fee on rent.</a:t>
            </a:r>
          </a:p>
          <a:p>
            <a:pPr algn="just"/>
            <a:r>
              <a:rPr lang="en-US" b="1" dirty="0" err="1" smtClean="0"/>
              <a:t>Musharaka</a:t>
            </a:r>
            <a:r>
              <a:rPr lang="en-US" dirty="0" smtClean="0"/>
              <a:t>: Equity financing that becomes part of the capital.</a:t>
            </a:r>
          </a:p>
          <a:p>
            <a:pPr algn="just"/>
            <a:r>
              <a:rPr lang="en-US" b="1" dirty="0" err="1" smtClean="0"/>
              <a:t>Modarabah</a:t>
            </a:r>
            <a:r>
              <a:rPr lang="en-US" dirty="0" smtClean="0"/>
              <a:t>: </a:t>
            </a:r>
          </a:p>
          <a:p>
            <a:pPr marL="0" indent="0" algn="just">
              <a:buNone/>
            </a:pPr>
            <a:r>
              <a:rPr lang="en-US" dirty="0" err="1" smtClean="0"/>
              <a:t>Mudarabah</a:t>
            </a:r>
            <a:r>
              <a:rPr lang="en-US" dirty="0" smtClean="0"/>
              <a:t> </a:t>
            </a:r>
            <a:r>
              <a:rPr lang="en-US" dirty="0"/>
              <a:t>is a special kind of partnership </a:t>
            </a:r>
            <a:r>
              <a:rPr lang="en-US" dirty="0" smtClean="0"/>
              <a:t>in Islam where </a:t>
            </a:r>
            <a:r>
              <a:rPr lang="en-US" dirty="0"/>
              <a:t>one partner gives money to another for investing it in a commercial enterprise.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5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6321552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u="sng" dirty="0" smtClean="0"/>
              <a:t>Islamic Ways Of </a:t>
            </a:r>
            <a:r>
              <a:rPr lang="en-US" sz="4400" b="1" u="sng" dirty="0" smtClean="0"/>
              <a:t>Trade</a:t>
            </a:r>
            <a:endParaRPr lang="en-US" sz="4400" b="1" u="sng" dirty="0" smtClean="0"/>
          </a:p>
          <a:p>
            <a:pPr marL="0" indent="0" algn="ctr">
              <a:buNone/>
            </a:pPr>
            <a:endParaRPr lang="en-US" sz="2800" b="1" u="sng" dirty="0" smtClean="0"/>
          </a:p>
          <a:p>
            <a:pPr marL="0" indent="0">
              <a:buNone/>
            </a:pP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1.PROCEDURE OF TRADE &amp; BUSINESS:</a:t>
            </a:r>
          </a:p>
          <a:p>
            <a:r>
              <a:rPr lang="en-US" dirty="0" smtClean="0"/>
              <a:t>Every business and trade can be started.</a:t>
            </a:r>
          </a:p>
          <a:p>
            <a:r>
              <a:rPr lang="en-US" dirty="0" smtClean="0"/>
              <a:t>Holy </a:t>
            </a:r>
            <a:r>
              <a:rPr lang="en-US" dirty="0" smtClean="0"/>
              <a:t>Prophet (SAWW) has said: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“Truthful and honest merchant and traders will be accompanied with prophets and martyred on the day of judgment</a:t>
            </a:r>
            <a:r>
              <a:rPr lang="en-US" dirty="0" smtClean="0">
                <a:solidFill>
                  <a:srgbClr val="FF0000"/>
                </a:solidFill>
              </a:rPr>
              <a:t>.” (</a:t>
            </a:r>
            <a:r>
              <a:rPr lang="en-US" dirty="0" err="1" smtClean="0">
                <a:solidFill>
                  <a:srgbClr val="FF0000"/>
                </a:solidFill>
              </a:rPr>
              <a:t>Sahih</a:t>
            </a:r>
            <a:r>
              <a:rPr lang="en-US" dirty="0" smtClean="0">
                <a:solidFill>
                  <a:srgbClr val="FF0000"/>
                </a:solidFill>
              </a:rPr>
              <a:t> Muslim)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610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2</a:t>
            </a:r>
            <a:r>
              <a:rPr lang="en-US" sz="2200" b="1" u="sng" dirty="0" smtClean="0"/>
              <a:t>.   STRUGGLE </a:t>
            </a:r>
            <a:r>
              <a:rPr lang="en-US" sz="2200" b="1" u="sng" dirty="0" smtClean="0"/>
              <a:t>FOR </a:t>
            </a:r>
            <a:r>
              <a:rPr lang="en-US" sz="2200" b="1" u="sng" dirty="0" smtClean="0"/>
              <a:t>ECONOMY AND EARNING:</a:t>
            </a:r>
            <a:endParaRPr lang="en-US" sz="2200" b="1" u="sng" dirty="0" smtClean="0"/>
          </a:p>
          <a:p>
            <a:pPr algn="just"/>
            <a:r>
              <a:rPr lang="en-US" dirty="0" smtClean="0"/>
              <a:t>In Islamic economic system everyone has to work for his livelihood, beggars who are physically fit are not liked. </a:t>
            </a:r>
            <a:r>
              <a:rPr lang="en-US" dirty="0" smtClean="0"/>
              <a:t>The Holy </a:t>
            </a:r>
            <a:r>
              <a:rPr lang="en-US" dirty="0" smtClean="0"/>
              <a:t>prophet (SAWW) has said: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 “The upper hand is better than the lower hand</a:t>
            </a:r>
            <a:r>
              <a:rPr lang="en-US" dirty="0" smtClean="0">
                <a:solidFill>
                  <a:srgbClr val="FF0000"/>
                </a:solidFill>
              </a:rPr>
              <a:t>”.</a:t>
            </a:r>
          </a:p>
          <a:p>
            <a:pPr algn="just">
              <a:buNone/>
            </a:pPr>
            <a:r>
              <a:rPr lang="en-US" dirty="0" smtClean="0"/>
              <a:t>                     (</a:t>
            </a:r>
            <a:r>
              <a:rPr lang="en-US" dirty="0" err="1" smtClean="0"/>
              <a:t>Ṣaḥi</a:t>
            </a:r>
            <a:r>
              <a:rPr lang="en-US" dirty="0" err="1"/>
              <a:t>̄h</a:t>
            </a:r>
            <a:r>
              <a:rPr lang="en-US" dirty="0"/>
              <a:t>̣ </a:t>
            </a:r>
            <a:r>
              <a:rPr lang="en-US" dirty="0" err="1"/>
              <a:t>al-Bukhāri</a:t>
            </a:r>
            <a:r>
              <a:rPr lang="en-US" dirty="0"/>
              <a:t>̄ </a:t>
            </a:r>
            <a:r>
              <a:rPr lang="en-US" dirty="0" smtClean="0"/>
              <a:t>1429)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dirty="0" smtClean="0"/>
              <a:t>	 Again he said: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 “Legal earner is beloved of Allah”.</a:t>
            </a:r>
          </a:p>
          <a:p>
            <a:pPr algn="just"/>
            <a:r>
              <a:rPr lang="en-US" dirty="0" smtClean="0"/>
              <a:t>Those who are not able for their earning, it is the duty of government to provide the basic requirements of the public. As food, cloth and shelter. Ameer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Mumineen</a:t>
            </a:r>
            <a:r>
              <a:rPr lang="en-US" dirty="0" smtClean="0"/>
              <a:t>  </a:t>
            </a:r>
            <a:r>
              <a:rPr lang="en-US" dirty="0" err="1" smtClean="0"/>
              <a:t>Umer</a:t>
            </a:r>
            <a:r>
              <a:rPr lang="en-US" dirty="0" smtClean="0"/>
              <a:t> Bin </a:t>
            </a:r>
            <a:r>
              <a:rPr lang="en-US" dirty="0" err="1" smtClean="0"/>
              <a:t>Khatab</a:t>
            </a:r>
            <a:r>
              <a:rPr lang="en-US" dirty="0" smtClean="0"/>
              <a:t> </a:t>
            </a:r>
            <a:r>
              <a:rPr lang="en-US" dirty="0" smtClean="0"/>
              <a:t>said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 “If any dog dies on the side of the river </a:t>
            </a:r>
            <a:r>
              <a:rPr lang="en-US" dirty="0" err="1" smtClean="0">
                <a:solidFill>
                  <a:srgbClr val="FF0000"/>
                </a:solidFill>
              </a:rPr>
              <a:t>Dajlah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due to hunger, I would be responsible for his death”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81000"/>
            <a:ext cx="7467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 smtClean="0"/>
              <a:t>3.PROCEDURE OF LAND:</a:t>
            </a:r>
            <a:endParaRPr lang="en-US" dirty="0" smtClean="0"/>
          </a:p>
          <a:p>
            <a:pPr algn="just"/>
            <a:r>
              <a:rPr lang="en-US" dirty="0" smtClean="0"/>
              <a:t>In Islamic economic  system the surplus land which is cultivated or not cultivated would be taken by government and hand over to those who want to cultivate.</a:t>
            </a:r>
          </a:p>
          <a:p>
            <a:pPr algn="just"/>
            <a:r>
              <a:rPr lang="en-US" dirty="0" smtClean="0"/>
              <a:t>Example of Hazrat Bilal (R.A).</a:t>
            </a:r>
          </a:p>
          <a:p>
            <a:pPr marL="0" indent="0" algn="just">
              <a:buNone/>
            </a:pPr>
            <a:r>
              <a:rPr lang="en-US" sz="2800" b="1" u="sng" dirty="0" smtClean="0"/>
              <a:t>4.PROCEDURE </a:t>
            </a:r>
            <a:r>
              <a:rPr lang="en-US" sz="2800" b="1" u="sng" dirty="0" smtClean="0"/>
              <a:t>OF INDUSTRY:</a:t>
            </a:r>
          </a:p>
          <a:p>
            <a:pPr algn="just"/>
            <a:r>
              <a:rPr lang="en-US" dirty="0" smtClean="0"/>
              <a:t>The establishment of an Industry </a:t>
            </a:r>
            <a:r>
              <a:rPr lang="en-US" dirty="0" smtClean="0"/>
              <a:t>is permitted.</a:t>
            </a:r>
          </a:p>
          <a:p>
            <a:pPr algn="just"/>
            <a:r>
              <a:rPr lang="en-US" dirty="0" smtClean="0"/>
              <a:t>Should provide clean and lawful goods.</a:t>
            </a:r>
          </a:p>
          <a:p>
            <a:pPr algn="just"/>
            <a:r>
              <a:rPr lang="en-US" dirty="0" smtClean="0"/>
              <a:t>It  </a:t>
            </a:r>
            <a:r>
              <a:rPr lang="en-US" dirty="0" smtClean="0"/>
              <a:t>should be lawful.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5. TWO FAMOUS ECONOMIC SYSTEM OF THE WORLD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7696199" cy="3611561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Socialism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Capitalism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7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socialism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Socialism is defined as: “Economic theory or system in which the means of production, distribution and exchanged are owned by the community collectively usually through the state”</a:t>
            </a:r>
          </a:p>
          <a:p>
            <a:pPr marL="0" indent="0">
              <a:buNone/>
            </a:pPr>
            <a:r>
              <a:rPr lang="en-US" dirty="0" smtClean="0"/>
              <a:t>   (Collins concise dictionary p-1427)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1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</a:t>
            </a:r>
            <a:r>
              <a:rPr lang="en-US" dirty="0"/>
              <a:t>capitalism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Capitalism is defined as: “An economic system based on the private ownership of the means of production, distribution and exchange. It is also called free enterprise and private enterprises.”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(Collins concise dictionary Pp 220)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socialism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personal property</a:t>
            </a:r>
          </a:p>
          <a:p>
            <a:r>
              <a:rPr lang="en-US" dirty="0" smtClean="0"/>
              <a:t>Secular approach</a:t>
            </a:r>
          </a:p>
          <a:p>
            <a:r>
              <a:rPr lang="en-US" dirty="0" smtClean="0"/>
              <a:t>No family system</a:t>
            </a:r>
          </a:p>
          <a:p>
            <a:r>
              <a:rPr lang="en-US" dirty="0" smtClean="0"/>
              <a:t>Two extreme group (The richest and the poorest)</a:t>
            </a:r>
          </a:p>
          <a:p>
            <a:r>
              <a:rPr lang="en-US" dirty="0" smtClean="0"/>
              <a:t>Ideas based on materialism</a:t>
            </a:r>
          </a:p>
          <a:p>
            <a:r>
              <a:rPr lang="en-US" dirty="0" smtClean="0"/>
              <a:t>Stateless society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8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weakness of socialism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 natural process</a:t>
            </a:r>
          </a:p>
          <a:p>
            <a:r>
              <a:rPr lang="en-US" dirty="0" smtClean="0"/>
              <a:t>Immoral </a:t>
            </a:r>
            <a:r>
              <a:rPr lang="en-US" dirty="0" smtClean="0"/>
              <a:t>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45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368</TotalTime>
  <Words>473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Schoolbook</vt:lpstr>
      <vt:lpstr>Wingdings</vt:lpstr>
      <vt:lpstr>Wingdings 2</vt:lpstr>
      <vt:lpstr>Oriel</vt:lpstr>
      <vt:lpstr>PowerPoint Presentation</vt:lpstr>
      <vt:lpstr>PowerPoint Presentation</vt:lpstr>
      <vt:lpstr>PowerPoint Presentation</vt:lpstr>
      <vt:lpstr>PowerPoint Presentation</vt:lpstr>
      <vt:lpstr>5. TWO FAMOUS ECONOMIC SYSTEM OF THE WORLD</vt:lpstr>
      <vt:lpstr>Definition of socialism</vt:lpstr>
      <vt:lpstr>Definition of capitalism</vt:lpstr>
      <vt:lpstr>Basic principles of socialism</vt:lpstr>
      <vt:lpstr>Major weakness of socialism</vt:lpstr>
      <vt:lpstr>Basic principles of capitalism</vt:lpstr>
      <vt:lpstr>Major weakness of capitalism</vt:lpstr>
      <vt:lpstr>Comparison with Islamic economic system</vt:lpstr>
      <vt:lpstr>Islamic banking and finance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ISLAMIC ECONOMIC SYSTEM</dc:title>
  <dc:creator>M A Ghauri</dc:creator>
  <cp:lastModifiedBy>Nawaz Sab</cp:lastModifiedBy>
  <cp:revision>64</cp:revision>
  <dcterms:created xsi:type="dcterms:W3CDTF">2014-02-15T12:52:37Z</dcterms:created>
  <dcterms:modified xsi:type="dcterms:W3CDTF">2021-05-15T18:30:09Z</dcterms:modified>
</cp:coreProperties>
</file>