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7" r:id="rId2"/>
    <p:sldId id="268" r:id="rId3"/>
    <p:sldId id="264" r:id="rId4"/>
    <p:sldId id="272" r:id="rId5"/>
    <p:sldId id="269" r:id="rId6"/>
    <p:sldId id="271" r:id="rId7"/>
    <p:sldId id="259" r:id="rId8"/>
    <p:sldId id="258" r:id="rId9"/>
    <p:sldId id="273" r:id="rId10"/>
    <p:sldId id="274"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43"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1B0F6-1D42-4B23-83B9-F5D2E07DC17B}" type="datetimeFigureOut">
              <a:rPr lang="en-US" smtClean="0"/>
              <a:pPr/>
              <a:t>5/21/2021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83FF95-259B-423D-8F7D-5E4392D64911}" type="slidenum">
              <a:rPr lang="en-US" smtClean="0"/>
              <a:pPr/>
              <a:t>‹#›</a:t>
            </a:fld>
            <a:endParaRPr lang="en-US"/>
          </a:p>
        </p:txBody>
      </p:sp>
    </p:spTree>
    <p:extLst>
      <p:ext uri="{BB962C8B-B14F-4D97-AF65-F5344CB8AC3E}">
        <p14:creationId xmlns:p14="http://schemas.microsoft.com/office/powerpoint/2010/main" val="368927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3FF95-259B-423D-8F7D-5E4392D64911}" type="slidenum">
              <a:rPr lang="en-US" smtClean="0"/>
              <a:pPr/>
              <a:t>8</a:t>
            </a:fld>
            <a:endParaRPr lang="en-US"/>
          </a:p>
        </p:txBody>
      </p:sp>
    </p:spTree>
    <p:extLst>
      <p:ext uri="{BB962C8B-B14F-4D97-AF65-F5344CB8AC3E}">
        <p14:creationId xmlns:p14="http://schemas.microsoft.com/office/powerpoint/2010/main" val="221041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A3CBE-E200-47F9-ABAA-F542B579C96D}"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A3CBE-E200-47F9-ABAA-F542B579C96D}"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A3CBE-E200-47F9-ABAA-F542B579C96D}"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A3CBE-E200-47F9-ABAA-F542B579C96D}"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6A3CBE-E200-47F9-ABAA-F542B579C96D}"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A3CBE-E200-47F9-ABAA-F542B579C96D}"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A3CBE-E200-47F9-ABAA-F542B579C96D}" type="datetimeFigureOut">
              <a:rPr lang="en-US" smtClean="0"/>
              <a:pPr/>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A3CBE-E200-47F9-ABAA-F542B579C96D}"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A3CBE-E200-47F9-ABAA-F542B579C96D}"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A3CBE-E200-47F9-ABAA-F542B579C96D}"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A3CBE-E200-47F9-ABAA-F542B579C96D}"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C9A2C-2512-41E0-B1DF-9684334F03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A3CBE-E200-47F9-ABAA-F542B579C96D}" type="datetimeFigureOut">
              <a:rPr lang="en-US" smtClean="0"/>
              <a:pPr/>
              <a:t>5/21/2021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C9A2C-2512-41E0-B1DF-9684334F03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82296" indent="0" algn="ctr">
              <a:buNone/>
            </a:pPr>
            <a:r>
              <a:rPr lang="en-US" sz="6000" dirty="0" smtClean="0"/>
              <a:t>Week 13. </a:t>
            </a:r>
            <a:r>
              <a:rPr lang="en-US" sz="6000" dirty="0" smtClean="0">
                <a:latin typeface="Times New Roman" pitchFamily="18" charset="0"/>
                <a:cs typeface="Times New Roman" pitchFamily="18" charset="0"/>
              </a:rPr>
              <a:t>Social System of Islam</a:t>
            </a:r>
          </a:p>
          <a:p>
            <a:pPr marL="82296" indent="0" algn="ctr">
              <a:buNone/>
            </a:pPr>
            <a:r>
              <a:rPr lang="en-US" sz="5200" dirty="0" smtClean="0"/>
              <a:t>(Part-I)</a:t>
            </a:r>
            <a:endParaRPr lang="en-US" sz="5200" dirty="0"/>
          </a:p>
          <a:p>
            <a:pPr marL="82296" indent="0">
              <a:buNone/>
            </a:pPr>
            <a:endParaRPr lang="en-US" dirty="0" smtClean="0"/>
          </a:p>
          <a:p>
            <a:pPr marL="82296" indent="0" algn="ctr">
              <a:buNone/>
            </a:pPr>
            <a:r>
              <a:rPr lang="en-US" dirty="0" smtClean="0"/>
              <a:t>Course </a:t>
            </a:r>
            <a:r>
              <a:rPr lang="en-US" dirty="0" smtClean="0"/>
              <a:t>Instructor</a:t>
            </a:r>
          </a:p>
          <a:p>
            <a:pPr marL="82296" indent="0" algn="ctr">
              <a:buNone/>
            </a:pPr>
            <a:r>
              <a:rPr lang="en-US" sz="4400" b="1" dirty="0" smtClean="0"/>
              <a:t>Dr. Muhammad Nawaz</a:t>
            </a:r>
            <a:endParaRPr lang="en-US" sz="4400" b="1" dirty="0" smtClean="0"/>
          </a:p>
        </p:txBody>
      </p:sp>
      <p:pic>
        <p:nvPicPr>
          <p:cNvPr id="5" name="Picture 4" descr="http://www.bahria.edu.pk/wp-content/uploads/logo1.png"/>
          <p:cNvPicPr/>
          <p:nvPr/>
        </p:nvPicPr>
        <p:blipFill>
          <a:blip r:embed="rId2"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372691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Rights</a:t>
            </a:r>
            <a:endParaRPr lang="en-US" dirty="0"/>
          </a:p>
        </p:txBody>
      </p:sp>
      <p:sp>
        <p:nvSpPr>
          <p:cNvPr id="3" name="Content Placeholder 2"/>
          <p:cNvSpPr>
            <a:spLocks noGrp="1"/>
          </p:cNvSpPr>
          <p:nvPr>
            <p:ph idx="1"/>
          </p:nvPr>
        </p:nvSpPr>
        <p:spPr/>
        <p:txBody>
          <a:bodyPr>
            <a:normAutofit fontScale="92500"/>
          </a:bodyPr>
          <a:lstStyle/>
          <a:p>
            <a:r>
              <a:rPr lang="en-US" dirty="0" smtClean="0"/>
              <a:t>Right to life (Surah Al-</a:t>
            </a:r>
            <a:r>
              <a:rPr lang="en-US" dirty="0" err="1" smtClean="0"/>
              <a:t>Madia</a:t>
            </a:r>
            <a:r>
              <a:rPr lang="en-US" dirty="0" smtClean="0"/>
              <a:t> ;verse:32)</a:t>
            </a:r>
          </a:p>
          <a:p>
            <a:r>
              <a:rPr lang="en-US" dirty="0" smtClean="0"/>
              <a:t>Right to ownership ( Surah Al </a:t>
            </a:r>
            <a:r>
              <a:rPr lang="en-US" dirty="0" err="1" smtClean="0"/>
              <a:t>Nisa</a:t>
            </a:r>
            <a:r>
              <a:rPr lang="en-US" dirty="0" smtClean="0"/>
              <a:t> ;verse :29)</a:t>
            </a:r>
          </a:p>
          <a:p>
            <a:r>
              <a:rPr lang="en-US" dirty="0" smtClean="0"/>
              <a:t>Right to honour (Surah </a:t>
            </a:r>
            <a:r>
              <a:rPr lang="en-US" dirty="0" err="1" smtClean="0"/>
              <a:t>Hujurat</a:t>
            </a:r>
            <a:r>
              <a:rPr lang="en-US" dirty="0" smtClean="0"/>
              <a:t>; verse :12)</a:t>
            </a:r>
          </a:p>
          <a:p>
            <a:r>
              <a:rPr lang="en-US" dirty="0" smtClean="0"/>
              <a:t>Right to faith (surah Al </a:t>
            </a:r>
            <a:r>
              <a:rPr lang="en-US" dirty="0" err="1" smtClean="0"/>
              <a:t>Baqrah</a:t>
            </a:r>
            <a:r>
              <a:rPr lang="en-US" dirty="0" smtClean="0"/>
              <a:t> ;verse:256)</a:t>
            </a:r>
          </a:p>
          <a:p>
            <a:r>
              <a:rPr lang="en-US" dirty="0" smtClean="0"/>
              <a:t>Right to equality (surah Al </a:t>
            </a:r>
            <a:r>
              <a:rPr lang="en-US" dirty="0" err="1" smtClean="0"/>
              <a:t>Hujarat</a:t>
            </a:r>
            <a:r>
              <a:rPr lang="en-US" dirty="0" smtClean="0"/>
              <a:t> ;verse:13)</a:t>
            </a:r>
          </a:p>
          <a:p>
            <a:r>
              <a:rPr lang="en-US" dirty="0" smtClean="0"/>
              <a:t>Right to economics( surah Al </a:t>
            </a:r>
            <a:r>
              <a:rPr lang="en-US" dirty="0" err="1" smtClean="0"/>
              <a:t>Maarij</a:t>
            </a:r>
            <a:r>
              <a:rPr lang="en-US" dirty="0" smtClean="0"/>
              <a:t>: verse 24,25)</a:t>
            </a:r>
          </a:p>
          <a:p>
            <a:r>
              <a:rPr lang="en-US" dirty="0" smtClean="0"/>
              <a:t>Right to Merit (Surah Al </a:t>
            </a:r>
            <a:r>
              <a:rPr lang="en-US" dirty="0" err="1" smtClean="0"/>
              <a:t>Nisa</a:t>
            </a:r>
            <a:r>
              <a:rPr lang="en-US" dirty="0" smtClean="0"/>
              <a:t>; verse :58)</a:t>
            </a:r>
          </a:p>
          <a:p>
            <a:r>
              <a:rPr lang="en-US" dirty="0" smtClean="0"/>
              <a:t>Right to Justice (Surah Al </a:t>
            </a:r>
            <a:r>
              <a:rPr lang="en-US" dirty="0" err="1" smtClean="0"/>
              <a:t>Nisa</a:t>
            </a:r>
            <a:r>
              <a:rPr lang="en-US" dirty="0" smtClean="0"/>
              <a:t>; Verse:135)  </a:t>
            </a:r>
            <a:endParaRPr lang="en-US" dirty="0"/>
          </a:p>
        </p:txBody>
      </p:sp>
    </p:spTree>
    <p:extLst>
      <p:ext uri="{BB962C8B-B14F-4D97-AF65-F5344CB8AC3E}">
        <p14:creationId xmlns:p14="http://schemas.microsoft.com/office/powerpoint/2010/main" val="304410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4724400" cy="1173162"/>
          </a:xfrm>
        </p:spPr>
        <p:txBody>
          <a:bodyPr>
            <a:normAutofit/>
          </a:bodyPr>
          <a:lstStyle/>
          <a:p>
            <a:r>
              <a:rPr lang="en-US" sz="3200" b="1" u="sng" dirty="0" smtClean="0">
                <a:latin typeface="+mn-lt"/>
              </a:rPr>
              <a:t>MISCELLANEOUS RIGHTS </a:t>
            </a:r>
            <a:endParaRPr lang="en-US" sz="3200" b="1" u="sng" dirty="0">
              <a:latin typeface="+mn-lt"/>
            </a:endParaRPr>
          </a:p>
        </p:txBody>
      </p:sp>
      <p:sp>
        <p:nvSpPr>
          <p:cNvPr id="3" name="Content Placeholder 2"/>
          <p:cNvSpPr>
            <a:spLocks noGrp="1"/>
          </p:cNvSpPr>
          <p:nvPr>
            <p:ph idx="1"/>
          </p:nvPr>
        </p:nvSpPr>
        <p:spPr>
          <a:xfrm>
            <a:off x="457200" y="1295400"/>
            <a:ext cx="8458200" cy="5334000"/>
          </a:xfrm>
        </p:spPr>
        <p:txBody>
          <a:bodyPr>
            <a:normAutofit/>
          </a:bodyPr>
          <a:lstStyle/>
          <a:p>
            <a:pPr marL="0" indent="0">
              <a:buNone/>
            </a:pPr>
            <a:r>
              <a:rPr lang="en-US" sz="2600" dirty="0" smtClean="0"/>
              <a:t>(1) Should be kind for the non-Muslims</a:t>
            </a:r>
            <a:r>
              <a:rPr lang="en-US" sz="2600" dirty="0" smtClean="0"/>
              <a:t>.</a:t>
            </a:r>
          </a:p>
          <a:p>
            <a:pPr marL="0" indent="0">
              <a:buNone/>
            </a:pPr>
            <a:r>
              <a:rPr lang="en-US" sz="2600" dirty="0" smtClean="0"/>
              <a:t>(</a:t>
            </a:r>
            <a:r>
              <a:rPr lang="en-US" sz="2600" dirty="0" smtClean="0"/>
              <a:t>2) The Orphans should be given due care, protection of their property and loved in the true sense</a:t>
            </a:r>
            <a:r>
              <a:rPr lang="en-US" sz="2600" dirty="0" smtClean="0"/>
              <a:t>.</a:t>
            </a:r>
          </a:p>
          <a:p>
            <a:pPr marL="0" indent="0">
              <a:buNone/>
            </a:pPr>
            <a:r>
              <a:rPr lang="en-US" sz="2600" dirty="0" smtClean="0"/>
              <a:t>(</a:t>
            </a:r>
            <a:r>
              <a:rPr lang="en-US" sz="2600" dirty="0" smtClean="0"/>
              <a:t>3) The sick people should be paid proper attention</a:t>
            </a:r>
            <a:r>
              <a:rPr lang="en-US" sz="2600" dirty="0" smtClean="0"/>
              <a:t>.</a:t>
            </a:r>
          </a:p>
          <a:p>
            <a:pPr marL="0" indent="0">
              <a:buNone/>
            </a:pPr>
            <a:r>
              <a:rPr lang="en-US" sz="2600" dirty="0" smtClean="0"/>
              <a:t>(</a:t>
            </a:r>
            <a:r>
              <a:rPr lang="en-US" sz="2600" dirty="0" smtClean="0"/>
              <a:t>4)The guests should be welcomed and be courteously served by the hosts</a:t>
            </a:r>
            <a:r>
              <a:rPr lang="en-US" sz="2600" dirty="0" smtClean="0"/>
              <a:t>.</a:t>
            </a:r>
          </a:p>
          <a:p>
            <a:pPr marL="0" indent="0">
              <a:buNone/>
            </a:pPr>
            <a:r>
              <a:rPr lang="en-US" sz="2600" dirty="0" smtClean="0"/>
              <a:t>(</a:t>
            </a:r>
            <a:r>
              <a:rPr lang="en-US" sz="2600" dirty="0" smtClean="0"/>
              <a:t>5) The Servants should respect and obey their masters and masters should be kind and consider them as family member.</a:t>
            </a:r>
            <a:endParaRPr 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610600" cy="6781800"/>
          </a:xfrm>
        </p:spPr>
        <p:txBody>
          <a:bodyPr>
            <a:normAutofit fontScale="92500"/>
          </a:bodyPr>
          <a:lstStyle/>
          <a:p>
            <a:r>
              <a:rPr lang="en-US" sz="4000" b="1" u="sng" dirty="0" smtClean="0">
                <a:solidFill>
                  <a:schemeClr val="tx1"/>
                </a:solidFill>
                <a:cs typeface="Times New Roman" pitchFamily="18" charset="0"/>
              </a:rPr>
              <a:t>Islamic</a:t>
            </a:r>
            <a:r>
              <a:rPr lang="en-US" sz="4300" b="1" u="sng" dirty="0" smtClean="0">
                <a:solidFill>
                  <a:schemeClr val="tx1"/>
                </a:solidFill>
                <a:cs typeface="Times New Roman" pitchFamily="18" charset="0"/>
              </a:rPr>
              <a:t> Social System</a:t>
            </a:r>
          </a:p>
          <a:p>
            <a:pPr lvl="1" algn="l"/>
            <a:r>
              <a:rPr lang="en-US" sz="3200" b="1" u="sng" dirty="0" smtClean="0">
                <a:solidFill>
                  <a:schemeClr val="tx1"/>
                </a:solidFill>
                <a:cs typeface="Times New Roman" pitchFamily="18" charset="0"/>
              </a:rPr>
              <a:t>Definition:</a:t>
            </a:r>
          </a:p>
          <a:p>
            <a:pPr lvl="1" algn="just"/>
            <a:r>
              <a:rPr lang="en-US" sz="2600" dirty="0">
                <a:solidFill>
                  <a:schemeClr val="tx1"/>
                </a:solidFill>
                <a:cs typeface="Times New Roman" pitchFamily="18" charset="0"/>
              </a:rPr>
              <a:t>Islam has got his stable and permanent social system which is based on justice. Every aspect and every action of life is covered by it and encompasses both religion </a:t>
            </a:r>
            <a:r>
              <a:rPr lang="en-US" sz="2600" dirty="0" smtClean="0">
                <a:solidFill>
                  <a:schemeClr val="tx1"/>
                </a:solidFill>
                <a:cs typeface="Times New Roman" pitchFamily="18" charset="0"/>
              </a:rPr>
              <a:t>and world. Individual </a:t>
            </a:r>
            <a:r>
              <a:rPr lang="en-US" sz="2600" dirty="0">
                <a:solidFill>
                  <a:schemeClr val="tx1"/>
                </a:solidFill>
                <a:cs typeface="Times New Roman" pitchFamily="18" charset="0"/>
              </a:rPr>
              <a:t>is the starting point of this system and </a:t>
            </a:r>
            <a:r>
              <a:rPr lang="en-US" sz="2600" dirty="0" smtClean="0">
                <a:solidFill>
                  <a:schemeClr val="tx1"/>
                </a:solidFill>
                <a:cs typeface="Times New Roman" pitchFamily="18" charset="0"/>
              </a:rPr>
              <a:t>considered </a:t>
            </a:r>
            <a:r>
              <a:rPr lang="en-US" sz="2600" dirty="0">
                <a:solidFill>
                  <a:schemeClr val="tx1"/>
                </a:solidFill>
                <a:cs typeface="Times New Roman" pitchFamily="18" charset="0"/>
              </a:rPr>
              <a:t>both individual and the society</a:t>
            </a:r>
            <a:r>
              <a:rPr lang="en-US" sz="2600" dirty="0">
                <a:solidFill>
                  <a:schemeClr val="tx1"/>
                </a:solidFill>
                <a:cs typeface="Times New Roman" pitchFamily="18" charset="0"/>
              </a:rPr>
              <a:t>. All social activities will be carried out according to the Holy Quran and Sunnah. </a:t>
            </a:r>
            <a:endParaRPr lang="en-US" sz="2600" dirty="0">
              <a:solidFill>
                <a:schemeClr val="tx1"/>
              </a:solidFill>
              <a:cs typeface="Times New Roman" pitchFamily="18" charset="0"/>
            </a:endParaRPr>
          </a:p>
          <a:p>
            <a:pPr algn="just"/>
            <a:r>
              <a:rPr lang="en-US" sz="3000" dirty="0" smtClean="0">
                <a:solidFill>
                  <a:schemeClr val="tx1"/>
                </a:solidFill>
                <a:cs typeface="Times New Roman" pitchFamily="18" charset="0"/>
              </a:rPr>
              <a:t>     </a:t>
            </a:r>
            <a:r>
              <a:rPr lang="en-US" sz="3000" b="1" u="sng" dirty="0" smtClean="0">
                <a:solidFill>
                  <a:schemeClr val="tx1"/>
                </a:solidFill>
                <a:cs typeface="Times New Roman" pitchFamily="18" charset="0"/>
              </a:rPr>
              <a:t>Qualities</a:t>
            </a:r>
            <a:r>
              <a:rPr lang="en-US" b="1" u="sng" dirty="0" smtClean="0">
                <a:solidFill>
                  <a:schemeClr val="tx1"/>
                </a:solidFill>
                <a:cs typeface="Times New Roman" pitchFamily="18" charset="0"/>
              </a:rPr>
              <a:t> </a:t>
            </a:r>
            <a:r>
              <a:rPr lang="en-US" b="1" u="sng" dirty="0">
                <a:solidFill>
                  <a:schemeClr val="tx1"/>
                </a:solidFill>
                <a:cs typeface="Times New Roman" pitchFamily="18" charset="0"/>
              </a:rPr>
              <a:t>of Islamic Society  </a:t>
            </a:r>
          </a:p>
          <a:p>
            <a:pPr marL="539496" indent="-457200" algn="just"/>
            <a:r>
              <a:rPr lang="en-US" sz="2600" dirty="0" smtClean="0">
                <a:solidFill>
                  <a:schemeClr val="tx1"/>
                </a:solidFill>
                <a:cs typeface="Times New Roman" pitchFamily="18" charset="0"/>
              </a:rPr>
              <a:t>      (</a:t>
            </a:r>
            <a:r>
              <a:rPr lang="en-US" sz="2600" dirty="0" smtClean="0">
                <a:solidFill>
                  <a:schemeClr val="tx1"/>
                </a:solidFill>
                <a:cs typeface="Times New Roman" pitchFamily="18" charset="0"/>
              </a:rPr>
              <a:t>1)All humans beings belong to one race and are equal (2) All believers are brother of each other   (3) Men and Woman are  two pillars of society(4) Desirable qualities are, </a:t>
            </a:r>
            <a:r>
              <a:rPr lang="en-US" sz="2600" dirty="0" err="1" smtClean="0">
                <a:solidFill>
                  <a:schemeClr val="tx1"/>
                </a:solidFill>
                <a:cs typeface="Times New Roman" pitchFamily="18" charset="0"/>
              </a:rPr>
              <a:t>i.e</a:t>
            </a:r>
            <a:r>
              <a:rPr lang="en-US" sz="2600" dirty="0" smtClean="0">
                <a:solidFill>
                  <a:schemeClr val="tx1"/>
                </a:solidFill>
                <a:cs typeface="Times New Roman" pitchFamily="18" charset="0"/>
              </a:rPr>
              <a:t> brother hood, unity, equality, </a:t>
            </a:r>
            <a:r>
              <a:rPr lang="en-US" sz="2600" dirty="0" err="1" smtClean="0">
                <a:solidFill>
                  <a:schemeClr val="tx1"/>
                </a:solidFill>
                <a:cs typeface="Times New Roman" pitchFamily="18" charset="0"/>
              </a:rPr>
              <a:t>Ikhlas</a:t>
            </a:r>
            <a:r>
              <a:rPr lang="en-US" sz="2600" dirty="0" smtClean="0">
                <a:solidFill>
                  <a:schemeClr val="tx1"/>
                </a:solidFill>
                <a:cs typeface="Times New Roman" pitchFamily="18" charset="0"/>
              </a:rPr>
              <a:t>, cooperation and Justice etc, undesirable qualities </a:t>
            </a:r>
            <a:r>
              <a:rPr lang="en-US" sz="2600" dirty="0" err="1" smtClean="0">
                <a:solidFill>
                  <a:schemeClr val="tx1"/>
                </a:solidFill>
                <a:cs typeface="Times New Roman" pitchFamily="18" charset="0"/>
              </a:rPr>
              <a:t>i.e</a:t>
            </a:r>
            <a:r>
              <a:rPr lang="en-US" sz="2600" dirty="0" smtClean="0">
                <a:solidFill>
                  <a:schemeClr val="tx1"/>
                </a:solidFill>
                <a:cs typeface="Times New Roman" pitchFamily="18" charset="0"/>
              </a:rPr>
              <a:t> back biting, greed jealousy, disrespect etc.(5) All believers do their best to promote good and stop evils</a:t>
            </a:r>
            <a:r>
              <a:rPr lang="en-US" sz="2800" dirty="0" smtClean="0">
                <a:solidFill>
                  <a:schemeClr val="tx1"/>
                </a:solidFill>
                <a:cs typeface="Times New Roman" pitchFamily="18" charset="0"/>
              </a:rPr>
              <a:t>.  </a:t>
            </a:r>
          </a:p>
          <a:p>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b="1" dirty="0" smtClean="0">
                <a:cs typeface="Times New Roman" pitchFamily="18" charset="0"/>
              </a:rPr>
              <a:t>     </a:t>
            </a:r>
            <a:endParaRPr lang="en-US" b="1" dirty="0" smtClean="0">
              <a:cs typeface="Times New Roman" pitchFamily="18" charset="0"/>
            </a:endParaRPr>
          </a:p>
          <a:p>
            <a:pPr>
              <a:buNone/>
            </a:pPr>
            <a:r>
              <a:rPr lang="en-US" b="1" dirty="0" smtClean="0">
                <a:cs typeface="Times New Roman" pitchFamily="18" charset="0"/>
              </a:rPr>
              <a:t> </a:t>
            </a:r>
            <a:r>
              <a:rPr lang="en-US" b="1" u="sng" dirty="0" smtClean="0">
                <a:cs typeface="Times New Roman" pitchFamily="18" charset="0"/>
              </a:rPr>
              <a:t>Social Institutions</a:t>
            </a:r>
          </a:p>
          <a:p>
            <a:pPr marL="539496" indent="-457200">
              <a:buNone/>
            </a:pPr>
            <a:r>
              <a:rPr lang="en-US" sz="2600" dirty="0">
                <a:cs typeface="Times New Roman" pitchFamily="18" charset="0"/>
              </a:rPr>
              <a:t>      </a:t>
            </a:r>
            <a:endParaRPr lang="en-US" sz="2600" dirty="0" smtClean="0">
              <a:cs typeface="Times New Roman" pitchFamily="18" charset="0"/>
            </a:endParaRPr>
          </a:p>
          <a:p>
            <a:pPr marL="539496" indent="-457200">
              <a:buNone/>
            </a:pPr>
            <a:r>
              <a:rPr lang="en-US" sz="2600" dirty="0">
                <a:cs typeface="Times New Roman" pitchFamily="18" charset="0"/>
              </a:rPr>
              <a:t> </a:t>
            </a:r>
            <a:r>
              <a:rPr lang="en-US" sz="2600" dirty="0" smtClean="0">
                <a:cs typeface="Times New Roman" pitchFamily="18" charset="0"/>
              </a:rPr>
              <a:t>   </a:t>
            </a:r>
            <a:r>
              <a:rPr lang="en-US" sz="2600" dirty="0" smtClean="0">
                <a:cs typeface="Times New Roman" pitchFamily="18" charset="0"/>
              </a:rPr>
              <a:t> </a:t>
            </a:r>
            <a:r>
              <a:rPr lang="en-US" sz="2600" dirty="0">
                <a:cs typeface="Times New Roman" pitchFamily="18" charset="0"/>
              </a:rPr>
              <a:t>(1) Family Relationship (</a:t>
            </a:r>
            <a:r>
              <a:rPr lang="en-US" sz="2600" dirty="0" err="1">
                <a:cs typeface="Times New Roman" pitchFamily="18" charset="0"/>
              </a:rPr>
              <a:t>Qarabat</a:t>
            </a:r>
            <a:r>
              <a:rPr lang="en-US" sz="2600" dirty="0">
                <a:cs typeface="Times New Roman" pitchFamily="18" charset="0"/>
              </a:rPr>
              <a:t>) </a:t>
            </a:r>
            <a:endParaRPr lang="en-US" sz="2600" dirty="0" smtClean="0">
              <a:cs typeface="Times New Roman" pitchFamily="18" charset="0"/>
            </a:endParaRPr>
          </a:p>
          <a:p>
            <a:pPr marL="539496" indent="-457200">
              <a:buNone/>
            </a:pPr>
            <a:r>
              <a:rPr lang="en-US" sz="2600" dirty="0">
                <a:cs typeface="Times New Roman" pitchFamily="18" charset="0"/>
              </a:rPr>
              <a:t> </a:t>
            </a:r>
            <a:r>
              <a:rPr lang="en-US" sz="2600" dirty="0" smtClean="0">
                <a:cs typeface="Times New Roman" pitchFamily="18" charset="0"/>
              </a:rPr>
              <a:t>    </a:t>
            </a:r>
            <a:r>
              <a:rPr lang="en-US" sz="2600" dirty="0" smtClean="0">
                <a:cs typeface="Times New Roman" pitchFamily="18" charset="0"/>
              </a:rPr>
              <a:t> </a:t>
            </a:r>
            <a:r>
              <a:rPr lang="en-US" sz="2600" dirty="0">
                <a:cs typeface="Times New Roman" pitchFamily="18" charset="0"/>
              </a:rPr>
              <a:t>(2) </a:t>
            </a:r>
            <a:r>
              <a:rPr lang="en-US" sz="2600" dirty="0" err="1">
                <a:cs typeface="Times New Roman" pitchFamily="18" charset="0"/>
              </a:rPr>
              <a:t>Neighbour</a:t>
            </a:r>
            <a:r>
              <a:rPr lang="en-US" sz="2600" dirty="0">
                <a:cs typeface="Times New Roman" pitchFamily="18" charset="0"/>
              </a:rPr>
              <a:t> hood </a:t>
            </a:r>
            <a:endParaRPr lang="en-US" sz="2600" dirty="0" smtClean="0">
              <a:cs typeface="Times New Roman" pitchFamily="18" charset="0"/>
            </a:endParaRPr>
          </a:p>
          <a:p>
            <a:pPr marL="539496" indent="-457200">
              <a:buNone/>
            </a:pPr>
            <a:r>
              <a:rPr lang="en-US" sz="2600" dirty="0">
                <a:cs typeface="Times New Roman" pitchFamily="18" charset="0"/>
              </a:rPr>
              <a:t> </a:t>
            </a:r>
            <a:r>
              <a:rPr lang="en-US" sz="2600" dirty="0" smtClean="0">
                <a:cs typeface="Times New Roman" pitchFamily="18" charset="0"/>
              </a:rPr>
              <a:t>    </a:t>
            </a:r>
            <a:r>
              <a:rPr lang="en-US" sz="2600" dirty="0" smtClean="0">
                <a:cs typeface="Times New Roman" pitchFamily="18" charset="0"/>
              </a:rPr>
              <a:t> </a:t>
            </a:r>
            <a:r>
              <a:rPr lang="en-US" sz="2600" dirty="0">
                <a:cs typeface="Times New Roman" pitchFamily="18" charset="0"/>
              </a:rPr>
              <a:t>(3) Mosque </a:t>
            </a:r>
            <a:endParaRPr lang="en-US" sz="2600" dirty="0" smtClean="0">
              <a:cs typeface="Times New Roman" pitchFamily="18" charset="0"/>
            </a:endParaRPr>
          </a:p>
          <a:p>
            <a:pPr marL="539496" indent="-457200">
              <a:buNone/>
            </a:pPr>
            <a:r>
              <a:rPr lang="en-US" sz="2600" dirty="0">
                <a:cs typeface="Times New Roman" pitchFamily="18" charset="0"/>
              </a:rPr>
              <a:t> </a:t>
            </a:r>
            <a:r>
              <a:rPr lang="en-US" sz="2600" dirty="0" smtClean="0">
                <a:cs typeface="Times New Roman" pitchFamily="18" charset="0"/>
              </a:rPr>
              <a:t>     </a:t>
            </a:r>
            <a:r>
              <a:rPr lang="en-US" sz="2600" dirty="0" smtClean="0">
                <a:cs typeface="Times New Roman" pitchFamily="18" charset="0"/>
              </a:rPr>
              <a:t>(</a:t>
            </a:r>
            <a:r>
              <a:rPr lang="en-US" sz="2600" dirty="0">
                <a:cs typeface="Times New Roman" pitchFamily="18" charset="0"/>
              </a:rPr>
              <a:t>4)</a:t>
            </a:r>
            <a:r>
              <a:rPr lang="en-US" sz="2600" dirty="0" err="1">
                <a:cs typeface="Times New Roman" pitchFamily="18" charset="0"/>
              </a:rPr>
              <a:t>Shariah</a:t>
            </a:r>
            <a:r>
              <a:rPr lang="en-US" sz="2600" dirty="0">
                <a:cs typeface="Times New Roman" pitchFamily="18" charset="0"/>
              </a:rPr>
              <a:t> (Rules and Regulations) </a:t>
            </a:r>
            <a:endParaRPr lang="en-US" sz="2600" dirty="0" smtClean="0">
              <a:cs typeface="Times New Roman" pitchFamily="18" charset="0"/>
            </a:endParaRPr>
          </a:p>
          <a:p>
            <a:pPr marL="539496" indent="-457200">
              <a:buNone/>
            </a:pPr>
            <a:r>
              <a:rPr lang="en-US" sz="2600" dirty="0">
                <a:cs typeface="Times New Roman" pitchFamily="18" charset="0"/>
              </a:rPr>
              <a:t> </a:t>
            </a:r>
            <a:r>
              <a:rPr lang="en-US" sz="2600" dirty="0" smtClean="0">
                <a:cs typeface="Times New Roman" pitchFamily="18" charset="0"/>
              </a:rPr>
              <a:t>    </a:t>
            </a:r>
            <a:r>
              <a:rPr lang="en-US" sz="2600" dirty="0" smtClean="0">
                <a:cs typeface="Times New Roman" pitchFamily="18" charset="0"/>
              </a:rPr>
              <a:t> </a:t>
            </a:r>
            <a:r>
              <a:rPr lang="en-US" sz="2600" dirty="0">
                <a:cs typeface="Times New Roman" pitchFamily="18" charset="0"/>
              </a:rPr>
              <a:t>(5) School and </a:t>
            </a:r>
            <a:r>
              <a:rPr lang="en-US" sz="2600" dirty="0" err="1" smtClean="0">
                <a:cs typeface="Times New Roman" pitchFamily="18" charset="0"/>
              </a:rPr>
              <a:t>Maktab</a:t>
            </a:r>
            <a:r>
              <a:rPr lang="en-US" sz="2600" dirty="0" smtClean="0">
                <a:cs typeface="Times New Roman" pitchFamily="18" charset="0"/>
              </a:rPr>
              <a:t>: </a:t>
            </a:r>
            <a:r>
              <a:rPr lang="en-US" sz="2600" dirty="0" smtClean="0">
                <a:cs typeface="Times New Roman" pitchFamily="18" charset="0"/>
              </a:rPr>
              <a:t>The </a:t>
            </a:r>
            <a:r>
              <a:rPr lang="en-US" sz="2600" dirty="0">
                <a:cs typeface="Times New Roman" pitchFamily="18" charset="0"/>
              </a:rPr>
              <a:t>family is the first and fundamental institution comes into </a:t>
            </a:r>
            <a:r>
              <a:rPr lang="en-US" sz="2600" dirty="0" smtClean="0">
                <a:cs typeface="Times New Roman" pitchFamily="18" charset="0"/>
              </a:rPr>
              <a:t>existence </a:t>
            </a:r>
            <a:r>
              <a:rPr lang="en-US" sz="2600" dirty="0">
                <a:cs typeface="Times New Roman" pitchFamily="18" charset="0"/>
              </a:rPr>
              <a:t>on account of marital relationship between man </a:t>
            </a:r>
            <a:r>
              <a:rPr lang="en-US" sz="2600" dirty="0" smtClean="0">
                <a:cs typeface="Times New Roman" pitchFamily="18" charset="0"/>
              </a:rPr>
              <a:t>and </a:t>
            </a:r>
            <a:r>
              <a:rPr lang="en-US" sz="2600" dirty="0">
                <a:cs typeface="Times New Roman" pitchFamily="18" charset="0"/>
              </a:rPr>
              <a:t>women.</a:t>
            </a:r>
          </a:p>
          <a:p>
            <a:pPr marL="539496" indent="-457200">
              <a:buNone/>
            </a:pPr>
            <a:r>
              <a:rPr lang="en-US" sz="2000" dirty="0" smtClean="0">
                <a:latin typeface="Times New Roman" pitchFamily="18" charset="0"/>
                <a:cs typeface="Times New Roman" pitchFamily="18" charset="0"/>
              </a:rPr>
              <a:t>	</a:t>
            </a:r>
            <a:endParaRPr lang="en-US" b="1" u="sng" dirty="0">
              <a:cs typeface="Times New Roman" pitchFamily="18" charset="0"/>
            </a:endParaRPr>
          </a:p>
          <a:p>
            <a:pPr marL="539496" indent="-457200">
              <a:buNone/>
            </a:pPr>
            <a:r>
              <a:rPr lang="en-US" sz="2600" dirty="0" smtClean="0">
                <a:cs typeface="Times New Roman" pitchFamily="18" charset="0"/>
              </a:rPr>
              <a:t>       </a:t>
            </a:r>
            <a:endParaRPr lang="en-US" sz="2600" dirty="0">
              <a:cs typeface="Times New Roman" pitchFamily="18" charset="0"/>
            </a:endParaRPr>
          </a:p>
        </p:txBody>
      </p:sp>
    </p:spTree>
    <p:extLst>
      <p:ext uri="{BB962C8B-B14F-4D97-AF65-F5344CB8AC3E}">
        <p14:creationId xmlns:p14="http://schemas.microsoft.com/office/powerpoint/2010/main" val="281132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a:bodyPr>
          <a:lstStyle/>
          <a:p>
            <a:pPr algn="l"/>
            <a:r>
              <a:rPr lang="en-US" sz="3600" b="1" u="sng" dirty="0">
                <a:cs typeface="Times New Roman" pitchFamily="18" charset="0"/>
              </a:rPr>
              <a:t>Rights and </a:t>
            </a:r>
            <a:r>
              <a:rPr lang="en-US" sz="3600" b="1" u="sng" dirty="0" smtClean="0">
                <a:cs typeface="Times New Roman" pitchFamily="18" charset="0"/>
              </a:rPr>
              <a:t>Duties </a:t>
            </a:r>
            <a:r>
              <a:rPr lang="en-US" sz="3600" b="1" u="sng" dirty="0">
                <a:cs typeface="Times New Roman" pitchFamily="18" charset="0"/>
              </a:rPr>
              <a:t>in Islamic Social System</a:t>
            </a:r>
            <a:endParaRPr lang="en-US" sz="3600" dirty="0"/>
          </a:p>
        </p:txBody>
      </p:sp>
      <p:sp>
        <p:nvSpPr>
          <p:cNvPr id="3" name="Content Placeholder 2"/>
          <p:cNvSpPr>
            <a:spLocks noGrp="1"/>
          </p:cNvSpPr>
          <p:nvPr>
            <p:ph idx="1"/>
          </p:nvPr>
        </p:nvSpPr>
        <p:spPr>
          <a:xfrm>
            <a:off x="152400" y="1600200"/>
            <a:ext cx="8686800" cy="4525963"/>
          </a:xfrm>
        </p:spPr>
        <p:txBody>
          <a:bodyPr>
            <a:normAutofit fontScale="77500" lnSpcReduction="20000"/>
          </a:bodyPr>
          <a:lstStyle/>
          <a:p>
            <a:pPr marL="539496" indent="-457200">
              <a:buNone/>
            </a:pPr>
            <a:r>
              <a:rPr lang="en-US" b="1" dirty="0">
                <a:cs typeface="Times New Roman" pitchFamily="18" charset="0"/>
              </a:rPr>
              <a:t>Right</a:t>
            </a:r>
            <a:r>
              <a:rPr lang="en-US" dirty="0">
                <a:cs typeface="Times New Roman" pitchFamily="18" charset="0"/>
              </a:rPr>
              <a:t>: Morally good and  justified  </a:t>
            </a:r>
          </a:p>
          <a:p>
            <a:pPr marL="539496" indent="-457200">
              <a:buNone/>
            </a:pPr>
            <a:r>
              <a:rPr lang="en-US" b="1" dirty="0" smtClean="0">
                <a:cs typeface="Times New Roman" pitchFamily="18" charset="0"/>
              </a:rPr>
              <a:t>Duty</a:t>
            </a:r>
            <a:r>
              <a:rPr lang="en-US" dirty="0">
                <a:cs typeface="Times New Roman" pitchFamily="18" charset="0"/>
              </a:rPr>
              <a:t>: Legal obligation and must be performed.     </a:t>
            </a:r>
          </a:p>
          <a:p>
            <a:pPr marL="939546" lvl="1" indent="-457200" algn="just">
              <a:buNone/>
            </a:pPr>
            <a:r>
              <a:rPr lang="en-US" dirty="0" smtClean="0">
                <a:cs typeface="Times New Roman" pitchFamily="18" charset="0"/>
              </a:rPr>
              <a:t>(</a:t>
            </a:r>
            <a:r>
              <a:rPr lang="en-US" dirty="0">
                <a:cs typeface="Times New Roman" pitchFamily="18" charset="0"/>
              </a:rPr>
              <a:t>1)Rights of Allah </a:t>
            </a:r>
            <a:endParaRPr lang="en-US" dirty="0" smtClean="0">
              <a:cs typeface="Times New Roman" pitchFamily="18" charset="0"/>
            </a:endParaRPr>
          </a:p>
          <a:p>
            <a:pPr marL="939546" lvl="1" indent="-457200" algn="just">
              <a:buNone/>
            </a:pPr>
            <a:r>
              <a:rPr lang="en-US" dirty="0" smtClean="0">
                <a:cs typeface="Times New Roman" pitchFamily="18" charset="0"/>
              </a:rPr>
              <a:t>(</a:t>
            </a:r>
            <a:r>
              <a:rPr lang="en-US" dirty="0">
                <a:cs typeface="Times New Roman" pitchFamily="18" charset="0"/>
              </a:rPr>
              <a:t>2) Personal Rights </a:t>
            </a:r>
            <a:r>
              <a:rPr lang="en-US" dirty="0" err="1">
                <a:cs typeface="Times New Roman" pitchFamily="18" charset="0"/>
              </a:rPr>
              <a:t>i.e</a:t>
            </a:r>
            <a:r>
              <a:rPr lang="en-US" dirty="0">
                <a:cs typeface="Times New Roman" pitchFamily="18" charset="0"/>
              </a:rPr>
              <a:t> Keep him away from harmful things, intoxicating drugs and uncleaned animals, acquire knowledge. </a:t>
            </a:r>
            <a:endParaRPr lang="en-US" dirty="0" smtClean="0">
              <a:cs typeface="Times New Roman" pitchFamily="18" charset="0"/>
            </a:endParaRPr>
          </a:p>
          <a:p>
            <a:pPr marL="939546" lvl="1" indent="-457200" algn="just">
              <a:buNone/>
            </a:pPr>
            <a:r>
              <a:rPr lang="en-US" dirty="0" smtClean="0">
                <a:cs typeface="Times New Roman" pitchFamily="18" charset="0"/>
              </a:rPr>
              <a:t>(</a:t>
            </a:r>
            <a:r>
              <a:rPr lang="en-US" dirty="0">
                <a:cs typeface="Times New Roman" pitchFamily="18" charset="0"/>
              </a:rPr>
              <a:t>3) Rights of parents </a:t>
            </a:r>
            <a:r>
              <a:rPr lang="en-US" dirty="0" err="1">
                <a:cs typeface="Times New Roman" pitchFamily="18" charset="0"/>
              </a:rPr>
              <a:t>i.e</a:t>
            </a:r>
            <a:r>
              <a:rPr lang="en-US" dirty="0">
                <a:cs typeface="Times New Roman" pitchFamily="18" charset="0"/>
              </a:rPr>
              <a:t> to speak with low voice, help them take fullest care of making them pleased, outmost service when they are sick, never speak harsh words, seek their good will</a:t>
            </a:r>
            <a:r>
              <a:rPr lang="en-US" dirty="0" smtClean="0">
                <a:cs typeface="Times New Roman" pitchFamily="18" charset="0"/>
              </a:rPr>
              <a:t>.</a:t>
            </a:r>
          </a:p>
          <a:p>
            <a:pPr marL="939546" lvl="1" indent="-457200" algn="just">
              <a:buNone/>
            </a:pPr>
            <a:r>
              <a:rPr lang="en-US" dirty="0" smtClean="0">
                <a:cs typeface="Times New Roman" pitchFamily="18" charset="0"/>
              </a:rPr>
              <a:t>(4) Four major rights of parents: </a:t>
            </a:r>
          </a:p>
          <a:p>
            <a:pPr marL="1053846" lvl="1" indent="-571500" algn="just">
              <a:buFont typeface="+mj-lt"/>
              <a:buAutoNum type="romanLcPeriod"/>
            </a:pPr>
            <a:r>
              <a:rPr lang="en-US" dirty="0" smtClean="0">
                <a:cs typeface="Times New Roman" pitchFamily="18" charset="0"/>
              </a:rPr>
              <a:t>Respect (surah Luqman verse#. 6)</a:t>
            </a:r>
          </a:p>
          <a:p>
            <a:pPr marL="1053846" lvl="1" indent="-571500" algn="just">
              <a:buFont typeface="+mj-lt"/>
              <a:buAutoNum type="romanLcPeriod"/>
            </a:pPr>
            <a:r>
              <a:rPr lang="en-US" dirty="0" smtClean="0">
                <a:cs typeface="Times New Roman" pitchFamily="18" charset="0"/>
              </a:rPr>
              <a:t>Obedience (surah Luqman verse #. 15)</a:t>
            </a:r>
          </a:p>
          <a:p>
            <a:pPr marL="1053846" lvl="1" indent="-571500" algn="just">
              <a:buFont typeface="+mj-lt"/>
              <a:buAutoNum type="romanLcPeriod"/>
            </a:pPr>
            <a:r>
              <a:rPr lang="en-US" dirty="0" smtClean="0">
                <a:cs typeface="Times New Roman" pitchFamily="18" charset="0"/>
              </a:rPr>
              <a:t>Kindness (surah Bani </a:t>
            </a:r>
            <a:r>
              <a:rPr lang="en-US" dirty="0" err="1" smtClean="0">
                <a:cs typeface="Times New Roman" pitchFamily="18" charset="0"/>
              </a:rPr>
              <a:t>Israil</a:t>
            </a:r>
            <a:r>
              <a:rPr lang="en-US" dirty="0" smtClean="0">
                <a:cs typeface="Times New Roman" pitchFamily="18" charset="0"/>
              </a:rPr>
              <a:t> verse#. 23,24)</a:t>
            </a:r>
          </a:p>
          <a:p>
            <a:pPr marL="1053846" lvl="1" indent="-571500" algn="just">
              <a:buFont typeface="+mj-lt"/>
              <a:buAutoNum type="romanLcPeriod"/>
            </a:pPr>
            <a:r>
              <a:rPr lang="en-US" dirty="0" smtClean="0">
                <a:cs typeface="Times New Roman" pitchFamily="18" charset="0"/>
              </a:rPr>
              <a:t>Thankfulness ( Surah Al </a:t>
            </a:r>
            <a:r>
              <a:rPr lang="en-US" dirty="0" err="1" smtClean="0">
                <a:cs typeface="Times New Roman" pitchFamily="18" charset="0"/>
              </a:rPr>
              <a:t>Akhaf</a:t>
            </a:r>
            <a:r>
              <a:rPr lang="en-US" dirty="0" smtClean="0">
                <a:cs typeface="Times New Roman" pitchFamily="18" charset="0"/>
              </a:rPr>
              <a:t> verse#.15) </a:t>
            </a:r>
            <a:endParaRPr lang="en-US" dirty="0">
              <a:cs typeface="Times New Roman" pitchFamily="18" charset="0"/>
            </a:endParaRPr>
          </a:p>
          <a:p>
            <a:pPr algn="just"/>
            <a:endParaRPr lang="en-US" dirty="0"/>
          </a:p>
        </p:txBody>
      </p:sp>
    </p:spTree>
    <p:extLst>
      <p:ext uri="{BB962C8B-B14F-4D97-AF65-F5344CB8AC3E}">
        <p14:creationId xmlns:p14="http://schemas.microsoft.com/office/powerpoint/2010/main" val="331091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6172200"/>
          </a:xfrm>
        </p:spPr>
        <p:txBody>
          <a:bodyPr>
            <a:normAutofit/>
          </a:bodyPr>
          <a:lstStyle/>
          <a:p>
            <a:pPr marL="539496" indent="-457200" algn="just">
              <a:lnSpc>
                <a:spcPct val="150000"/>
              </a:lnSpc>
              <a:buNone/>
            </a:pPr>
            <a:r>
              <a:rPr lang="en-US" sz="2600" dirty="0" smtClean="0">
                <a:cs typeface="Times New Roman" pitchFamily="18" charset="0"/>
              </a:rPr>
              <a:t>      </a:t>
            </a:r>
            <a:r>
              <a:rPr lang="en-US" sz="2600" dirty="0" smtClean="0">
                <a:cs typeface="Times New Roman" pitchFamily="18" charset="0"/>
              </a:rPr>
              <a:t>(5) </a:t>
            </a:r>
            <a:r>
              <a:rPr lang="en-US" sz="2600" dirty="0">
                <a:cs typeface="Times New Roman" pitchFamily="18" charset="0"/>
              </a:rPr>
              <a:t>Rights of children </a:t>
            </a:r>
            <a:r>
              <a:rPr lang="en-US" sz="2600" dirty="0" err="1">
                <a:cs typeface="Times New Roman" pitchFamily="18" charset="0"/>
              </a:rPr>
              <a:t>i.e</a:t>
            </a:r>
            <a:r>
              <a:rPr lang="en-US" sz="2600" dirty="0">
                <a:cs typeface="Times New Roman" pitchFamily="18" charset="0"/>
              </a:rPr>
              <a:t> right to life, look after day to day needs and </a:t>
            </a:r>
            <a:r>
              <a:rPr lang="en-US" sz="2600" dirty="0" smtClean="0">
                <a:cs typeface="Times New Roman" pitchFamily="18" charset="0"/>
              </a:rPr>
              <a:t>health, </a:t>
            </a:r>
            <a:r>
              <a:rPr lang="en-US" sz="2600" dirty="0">
                <a:cs typeface="Times New Roman" pitchFamily="18" charset="0"/>
              </a:rPr>
              <a:t>right to school </a:t>
            </a:r>
            <a:r>
              <a:rPr lang="en-US" sz="2600" dirty="0" smtClean="0">
                <a:cs typeface="Times New Roman" pitchFamily="18" charset="0"/>
              </a:rPr>
              <a:t>and should be  </a:t>
            </a:r>
            <a:r>
              <a:rPr lang="en-US" sz="2600" dirty="0">
                <a:cs typeface="Times New Roman" pitchFamily="18" charset="0"/>
              </a:rPr>
              <a:t>given sufficient education, save them immoral habits, should be given good </a:t>
            </a:r>
            <a:r>
              <a:rPr lang="en-US" sz="2600" dirty="0" smtClean="0">
                <a:cs typeface="Times New Roman" pitchFamily="18" charset="0"/>
              </a:rPr>
              <a:t>names, arrange </a:t>
            </a:r>
            <a:r>
              <a:rPr lang="en-US" sz="2600" dirty="0">
                <a:cs typeface="Times New Roman" pitchFamily="18" charset="0"/>
              </a:rPr>
              <a:t>religious </a:t>
            </a:r>
            <a:r>
              <a:rPr lang="en-US" sz="2600" dirty="0" smtClean="0">
                <a:cs typeface="Times New Roman" pitchFamily="18" charset="0"/>
              </a:rPr>
              <a:t>education , should be  </a:t>
            </a:r>
            <a:r>
              <a:rPr lang="en-US" sz="2600" dirty="0">
                <a:cs typeface="Times New Roman" pitchFamily="18" charset="0"/>
              </a:rPr>
              <a:t>instructed </a:t>
            </a:r>
            <a:r>
              <a:rPr lang="en-US" sz="2600" dirty="0" smtClean="0">
                <a:cs typeface="Times New Roman" pitchFamily="18" charset="0"/>
              </a:rPr>
              <a:t> about the </a:t>
            </a:r>
            <a:r>
              <a:rPr lang="en-US" sz="2600" dirty="0" err="1">
                <a:cs typeface="Times New Roman" pitchFamily="18" charset="0"/>
              </a:rPr>
              <a:t>arakan</a:t>
            </a:r>
            <a:r>
              <a:rPr lang="en-US" sz="2600" dirty="0">
                <a:cs typeface="Times New Roman" pitchFamily="18" charset="0"/>
              </a:rPr>
              <a:t> of Islam, instruct them to do good </a:t>
            </a:r>
            <a:r>
              <a:rPr lang="en-US" sz="2600" dirty="0" smtClean="0">
                <a:cs typeface="Times New Roman" pitchFamily="18" charset="0"/>
              </a:rPr>
              <a:t>deeds </a:t>
            </a:r>
            <a:r>
              <a:rPr lang="en-US" sz="2600" dirty="0">
                <a:cs typeface="Times New Roman" pitchFamily="18" charset="0"/>
              </a:rPr>
              <a:t>and save from the bad actions as Holy Quran says “Oh! Believers …., should be told about the basic faith of a Muslim, if mother dies father will arrange all the requirements of children , equality among the </a:t>
            </a:r>
            <a:r>
              <a:rPr lang="en-US" sz="2600" dirty="0" smtClean="0">
                <a:cs typeface="Times New Roman" pitchFamily="18" charset="0"/>
              </a:rPr>
              <a:t>children, whether boys or girls</a:t>
            </a:r>
            <a:endParaRPr lang="en-US" sz="2600" dirty="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458200" cy="6096000"/>
          </a:xfrm>
        </p:spPr>
        <p:txBody>
          <a:bodyPr>
            <a:normAutofit/>
          </a:bodyPr>
          <a:lstStyle/>
          <a:p>
            <a:pPr algn="just">
              <a:lnSpc>
                <a:spcPct val="150000"/>
              </a:lnSpc>
            </a:pPr>
            <a:r>
              <a:rPr lang="en-US" sz="2600" dirty="0" smtClean="0">
                <a:cs typeface="Times New Roman" pitchFamily="18" charset="0"/>
              </a:rPr>
              <a:t>(6) </a:t>
            </a:r>
            <a:r>
              <a:rPr lang="en-US" sz="2600" dirty="0" smtClean="0">
                <a:cs typeface="Times New Roman" pitchFamily="18" charset="0"/>
              </a:rPr>
              <a:t>Rights of relatives </a:t>
            </a:r>
            <a:r>
              <a:rPr lang="en-US" sz="2600" dirty="0" err="1" smtClean="0">
                <a:cs typeface="Times New Roman" pitchFamily="18" charset="0"/>
              </a:rPr>
              <a:t>i.e</a:t>
            </a:r>
            <a:r>
              <a:rPr lang="en-US" sz="2600" dirty="0" smtClean="0">
                <a:cs typeface="Times New Roman" pitchFamily="18" charset="0"/>
              </a:rPr>
              <a:t> make them close, to help them in their troubles and difficulties, their feelings should not be hurt, not to impress them due to wealth, Holy Quran says “Do </a:t>
            </a:r>
            <a:r>
              <a:rPr lang="en-US" sz="2600" dirty="0" err="1" smtClean="0">
                <a:cs typeface="Times New Roman" pitchFamily="18" charset="0"/>
              </a:rPr>
              <a:t>ihsan</a:t>
            </a:r>
            <a:r>
              <a:rPr lang="en-US" sz="2600" dirty="0" smtClean="0">
                <a:cs typeface="Times New Roman" pitchFamily="18" charset="0"/>
              </a:rPr>
              <a:t> with your relatives,” look after their health,(6) Rights of neighbors </a:t>
            </a:r>
            <a:r>
              <a:rPr lang="en-US" sz="2600" dirty="0" err="1" smtClean="0">
                <a:cs typeface="Times New Roman" pitchFamily="18" charset="0"/>
              </a:rPr>
              <a:t>i.e</a:t>
            </a:r>
            <a:r>
              <a:rPr lang="en-US" sz="2600" dirty="0" smtClean="0">
                <a:cs typeface="Times New Roman" pitchFamily="18" charset="0"/>
              </a:rPr>
              <a:t> treat them honestly, truthfully, equitably and courteously, should not harm the neighbors, look after their health, exchange of presents (gifts) , poor neighbor never sleep hungry as Holy Prophet (S.A.W.W) says “The person does not have faith who fills his bellies and his neighbor remains hungry ”</a:t>
            </a:r>
            <a:endParaRPr lang="en-U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8038"/>
            <a:ext cx="6096000" cy="944562"/>
          </a:xfrm>
        </p:spPr>
        <p:txBody>
          <a:bodyPr>
            <a:normAutofit/>
          </a:bodyPr>
          <a:lstStyle/>
          <a:p>
            <a:r>
              <a:rPr lang="en-US" sz="3200" b="1" u="sng" dirty="0" smtClean="0">
                <a:latin typeface="+mn-lt"/>
                <a:cs typeface="Times New Roman" pitchFamily="18" charset="0"/>
              </a:rPr>
              <a:t>RIGHTS OF HUSBAND AND WIFE:</a:t>
            </a:r>
          </a:p>
        </p:txBody>
      </p:sp>
      <p:sp>
        <p:nvSpPr>
          <p:cNvPr id="3" name="Content Placeholder 2"/>
          <p:cNvSpPr>
            <a:spLocks noGrp="1"/>
          </p:cNvSpPr>
          <p:nvPr>
            <p:ph idx="1"/>
          </p:nvPr>
        </p:nvSpPr>
        <p:spPr/>
        <p:txBody>
          <a:bodyPr>
            <a:normAutofit fontScale="92500"/>
          </a:bodyPr>
          <a:lstStyle/>
          <a:p>
            <a:pPr algn="just">
              <a:lnSpc>
                <a:spcPct val="150000"/>
              </a:lnSpc>
            </a:pPr>
            <a:r>
              <a:rPr lang="en-US" sz="2600" dirty="0" smtClean="0">
                <a:cs typeface="Times New Roman" pitchFamily="18" charset="0"/>
              </a:rPr>
              <a:t>The Holy </a:t>
            </a:r>
            <a:r>
              <a:rPr lang="en-US" sz="2600" dirty="0" smtClean="0">
                <a:cs typeface="Times New Roman" pitchFamily="18" charset="0"/>
              </a:rPr>
              <a:t>Prophet (</a:t>
            </a:r>
            <a:r>
              <a:rPr lang="en-US" sz="2600" dirty="0" smtClean="0">
                <a:cs typeface="Times New Roman" pitchFamily="18" charset="0"/>
              </a:rPr>
              <a:t>SAWW) </a:t>
            </a:r>
            <a:r>
              <a:rPr lang="en-US" sz="2600" dirty="0" smtClean="0">
                <a:cs typeface="Times New Roman" pitchFamily="18" charset="0"/>
              </a:rPr>
              <a:t>in his sermon discussed about the rights of husband and wife on each other. He said that they are equal in status, they should live in an atmosphere of mutual trust, harmony and love, they should help each other for their duties, Husband should give proper regard to the wishes and desires of his wife and wife should be obedient, good nature and protect her modesty. Then He has said “The best among you is one who is the best with his wife”. </a:t>
            </a:r>
          </a:p>
        </p:txBody>
      </p:sp>
    </p:spTree>
    <p:extLst>
      <p:ext uri="{BB962C8B-B14F-4D97-AF65-F5344CB8AC3E}">
        <p14:creationId xmlns:p14="http://schemas.microsoft.com/office/powerpoint/2010/main" val="292284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4648200" cy="1096962"/>
          </a:xfrm>
        </p:spPr>
        <p:txBody>
          <a:bodyPr>
            <a:normAutofit/>
          </a:bodyPr>
          <a:lstStyle/>
          <a:p>
            <a:r>
              <a:rPr lang="en-US" sz="3200" b="1" u="sng" dirty="0">
                <a:latin typeface="+mn-lt"/>
                <a:cs typeface="Times New Roman" pitchFamily="18" charset="0"/>
              </a:rPr>
              <a:t>RIGHTS OF </a:t>
            </a:r>
            <a:r>
              <a:rPr lang="en-US" sz="3200" b="1" u="sng" dirty="0" smtClean="0">
                <a:latin typeface="+mn-lt"/>
                <a:cs typeface="Times New Roman" pitchFamily="18" charset="0"/>
              </a:rPr>
              <a:t>WOMEN</a:t>
            </a:r>
            <a:endParaRPr lang="en-US" sz="3200" b="1" u="sng" dirty="0">
              <a:latin typeface="+mn-lt"/>
              <a:cs typeface="Times New Roman" pitchFamily="18" charset="0"/>
            </a:endParaRPr>
          </a:p>
        </p:txBody>
      </p:sp>
      <p:sp>
        <p:nvSpPr>
          <p:cNvPr id="3" name="Content Placeholder 2"/>
          <p:cNvSpPr>
            <a:spLocks noGrp="1"/>
          </p:cNvSpPr>
          <p:nvPr>
            <p:ph idx="1"/>
          </p:nvPr>
        </p:nvSpPr>
        <p:spPr>
          <a:xfrm>
            <a:off x="457200" y="1249362"/>
            <a:ext cx="8229600" cy="4876801"/>
          </a:xfrm>
        </p:spPr>
        <p:txBody>
          <a:bodyPr>
            <a:normAutofit fontScale="92500" lnSpcReduction="20000"/>
          </a:bodyPr>
          <a:lstStyle/>
          <a:p>
            <a:pPr algn="just">
              <a:lnSpc>
                <a:spcPct val="150000"/>
              </a:lnSpc>
            </a:pPr>
            <a:r>
              <a:rPr lang="en-US" sz="2800" dirty="0" smtClean="0">
                <a:cs typeface="Times New Roman" pitchFamily="18" charset="0"/>
              </a:rPr>
              <a:t>The Holy Prophet Muhammad (SAWW) gave </a:t>
            </a:r>
            <a:r>
              <a:rPr lang="en-US" sz="2800" dirty="0">
                <a:cs typeface="Times New Roman" pitchFamily="18" charset="0"/>
              </a:rPr>
              <a:t>a great importance to the rights of women. About the mother he </a:t>
            </a:r>
            <a:r>
              <a:rPr lang="en-US" sz="2800" dirty="0" smtClean="0">
                <a:cs typeface="Times New Roman" pitchFamily="18" charset="0"/>
              </a:rPr>
              <a:t> </a:t>
            </a:r>
            <a:r>
              <a:rPr lang="en-US" sz="2800" dirty="0">
                <a:cs typeface="Times New Roman" pitchFamily="18" charset="0"/>
              </a:rPr>
              <a:t>said “Paradise lies beneath the feet of your mother”. Then he </a:t>
            </a:r>
            <a:r>
              <a:rPr lang="en-US" sz="2800" dirty="0" smtClean="0">
                <a:cs typeface="Times New Roman" pitchFamily="18" charset="0"/>
              </a:rPr>
              <a:t> </a:t>
            </a:r>
            <a:r>
              <a:rPr lang="en-US" sz="2800" dirty="0">
                <a:cs typeface="Times New Roman" pitchFamily="18" charset="0"/>
              </a:rPr>
              <a:t>said “ the personality who has the most right on you in this world is your mother”. Then he recited “And do good with your parents and do not say them </a:t>
            </a:r>
            <a:r>
              <a:rPr lang="en-US" sz="2800" dirty="0" err="1">
                <a:cs typeface="Times New Roman" pitchFamily="18" charset="0"/>
              </a:rPr>
              <a:t>ufff</a:t>
            </a:r>
            <a:r>
              <a:rPr lang="en-US" sz="2800" dirty="0">
                <a:cs typeface="Times New Roman" pitchFamily="18" charset="0"/>
              </a:rPr>
              <a:t>”.  About the daughter he </a:t>
            </a:r>
            <a:r>
              <a:rPr lang="en-US" sz="2800" dirty="0" smtClean="0">
                <a:cs typeface="Times New Roman" pitchFamily="18" charset="0"/>
              </a:rPr>
              <a:t>discussed </a:t>
            </a:r>
            <a:r>
              <a:rPr lang="en-US" sz="2800" dirty="0">
                <a:cs typeface="Times New Roman" pitchFamily="18" charset="0"/>
              </a:rPr>
              <a:t>about her education training, Islamic knowledge and said “ The daughter is blessing of Allah”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2274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dirty="0" smtClean="0"/>
              <a:t>Righteous Male or Female equal good reward.(Surah </a:t>
            </a:r>
            <a:r>
              <a:rPr lang="en-US" dirty="0" err="1" smtClean="0"/>
              <a:t>Nihal</a:t>
            </a:r>
            <a:r>
              <a:rPr lang="en-US" dirty="0" smtClean="0"/>
              <a:t> Verse#.97)</a:t>
            </a:r>
          </a:p>
          <a:p>
            <a:r>
              <a:rPr lang="en-US" dirty="0" smtClean="0"/>
              <a:t>Male and female both awarded great reward (Surah Al-</a:t>
            </a:r>
            <a:r>
              <a:rPr lang="en-US" dirty="0" err="1" smtClean="0"/>
              <a:t>Ahzab</a:t>
            </a:r>
            <a:r>
              <a:rPr lang="en-US" dirty="0" smtClean="0"/>
              <a:t> verse#. 35)</a:t>
            </a:r>
          </a:p>
          <a:p>
            <a:r>
              <a:rPr lang="en-US" dirty="0" err="1" smtClean="0"/>
              <a:t>Dua</a:t>
            </a:r>
            <a:r>
              <a:rPr lang="en-US" dirty="0" smtClean="0"/>
              <a:t>-e-Salah (Prayer of Prophet Ibrahim A.S)</a:t>
            </a:r>
            <a:endParaRPr lang="en-US" dirty="0"/>
          </a:p>
        </p:txBody>
      </p:sp>
    </p:spTree>
    <p:extLst>
      <p:ext uri="{BB962C8B-B14F-4D97-AF65-F5344CB8AC3E}">
        <p14:creationId xmlns:p14="http://schemas.microsoft.com/office/powerpoint/2010/main" val="415427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988</Words>
  <Application>Microsoft Office PowerPoint</Application>
  <PresentationFormat>On-screen Show (4:3)</PresentationFormat>
  <Paragraphs>56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Rights and Duties in Islamic Social System</vt:lpstr>
      <vt:lpstr>PowerPoint Presentation</vt:lpstr>
      <vt:lpstr>PowerPoint Presentation</vt:lpstr>
      <vt:lpstr>RIGHTS OF HUSBAND AND WIFE:</vt:lpstr>
      <vt:lpstr>RIGHTS OF WOMEN</vt:lpstr>
      <vt:lpstr>PowerPoint Presentation</vt:lpstr>
      <vt:lpstr>Social Rights</vt:lpstr>
      <vt:lpstr>MISCELLANEOUS RIGHTS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Nawaz Sab</cp:lastModifiedBy>
  <cp:revision>21</cp:revision>
  <dcterms:created xsi:type="dcterms:W3CDTF">2017-07-13T08:50:11Z</dcterms:created>
  <dcterms:modified xsi:type="dcterms:W3CDTF">2021-05-21T15:27:10Z</dcterms:modified>
</cp:coreProperties>
</file>