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8" r:id="rId2"/>
    <p:sldId id="281" r:id="rId3"/>
    <p:sldId id="282" r:id="rId4"/>
    <p:sldId id="283" r:id="rId5"/>
    <p:sldId id="284" r:id="rId6"/>
    <p:sldId id="285" r:id="rId7"/>
    <p:sldId id="286" r:id="rId8"/>
    <p:sldId id="287" r:id="rId9"/>
    <p:sldId id="28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243"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4/6/2021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6CAD5DF-9EB4-4D99-8808-8056B2D548C5}" type="datetimeFigureOut">
              <a:rPr lang="en-US" smtClean="0"/>
              <a:pPr/>
              <a:t>4/6/2021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pPr/>
              <a:t>4/6/2021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CAD5DF-9EB4-4D99-8808-8056B2D548C5}" type="datetimeFigureOut">
              <a:rPr lang="en-US" smtClean="0"/>
              <a:pPr/>
              <a:t>4/6/2021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6CAD5DF-9EB4-4D99-8808-8056B2D548C5}" type="datetimeFigureOut">
              <a:rPr lang="en-US" smtClean="0"/>
              <a:pPr/>
              <a:t>4/6/2021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6CAD5DF-9EB4-4D99-8808-8056B2D548C5}" type="datetimeFigureOut">
              <a:rPr lang="en-US" smtClean="0"/>
              <a:pPr/>
              <a:t>4/6/2021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pPr/>
              <a:t>4/6/2021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pPr/>
              <a:t>4/6/2021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AD5DF-9EB4-4D99-8808-8056B2D548C5}" type="datetimeFigureOut">
              <a:rPr lang="en-US" smtClean="0"/>
              <a:pPr/>
              <a:t>4/6/2021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9EAFF-7CE2-4C2D-9C07-2F12725026B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lgn="ctr">
              <a:buNone/>
            </a:pPr>
            <a:r>
              <a:rPr lang="en-US" sz="4400" dirty="0" smtClean="0"/>
              <a:t>Concept of </a:t>
            </a:r>
            <a:r>
              <a:rPr lang="en-US" sz="4400" dirty="0" err="1" smtClean="0"/>
              <a:t>Ibadat</a:t>
            </a:r>
            <a:r>
              <a:rPr lang="en-US" sz="4400" dirty="0" smtClean="0"/>
              <a:t> (worship) in Islam</a:t>
            </a:r>
          </a:p>
          <a:p>
            <a:pPr marL="82296" indent="0" algn="ctr">
              <a:buNone/>
            </a:pPr>
            <a:r>
              <a:rPr lang="en-US" sz="4000" dirty="0" smtClean="0"/>
              <a:t>Week 3</a:t>
            </a:r>
            <a:endParaRPr lang="en-US" sz="4000" dirty="0"/>
          </a:p>
          <a:p>
            <a:pPr marL="82296" indent="0">
              <a:buNone/>
            </a:pPr>
            <a:endParaRPr lang="en-US" dirty="0" smtClean="0"/>
          </a:p>
          <a:p>
            <a:pPr marL="82296" indent="0" algn="ctr">
              <a:buNone/>
            </a:pPr>
            <a:r>
              <a:rPr lang="en-US" dirty="0" smtClean="0"/>
              <a:t>Course Instructor </a:t>
            </a:r>
          </a:p>
          <a:p>
            <a:pPr marL="82296" indent="0" algn="ctr">
              <a:buNone/>
            </a:pPr>
            <a:r>
              <a:rPr lang="en-US" sz="4400" b="1" dirty="0" smtClean="0"/>
              <a:t>Dr. Muhammad Nawaz</a:t>
            </a:r>
            <a:endParaRPr lang="en-US" sz="4400" b="1" dirty="0" smtClean="0"/>
          </a:p>
        </p:txBody>
      </p:sp>
      <p:pic>
        <p:nvPicPr>
          <p:cNvPr id="5" name="Picture 4" descr="http://www.bahria.edu.pk/wp-content/uploads/logo1.png"/>
          <p:cNvPicPr/>
          <p:nvPr/>
        </p:nvPicPr>
        <p:blipFill>
          <a:blip r:embed="rId3"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idx="1"/>
          </p:nvPr>
        </p:nvSpPr>
        <p:spPr/>
        <p:txBody>
          <a:bodyPr/>
          <a:lstStyle/>
          <a:p>
            <a:r>
              <a:rPr lang="en-US" dirty="0" smtClean="0"/>
              <a:t>Concept of </a:t>
            </a:r>
            <a:r>
              <a:rPr lang="en-US" dirty="0" err="1" smtClean="0"/>
              <a:t>Ibadat</a:t>
            </a:r>
            <a:r>
              <a:rPr lang="en-US" dirty="0" smtClean="0"/>
              <a:t> in Islam</a:t>
            </a:r>
          </a:p>
          <a:p>
            <a:r>
              <a:rPr lang="en-US" dirty="0" smtClean="0"/>
              <a:t>Right concept supported by Holy Quran</a:t>
            </a:r>
          </a:p>
          <a:p>
            <a:r>
              <a:rPr lang="en-US" dirty="0"/>
              <a:t>Faith and Right of Human Beings</a:t>
            </a:r>
            <a:endParaRPr lang="en-US" dirty="0" smtClean="0"/>
          </a:p>
          <a:p>
            <a:endParaRPr lang="en-US" dirty="0"/>
          </a:p>
        </p:txBody>
      </p:sp>
    </p:spTree>
    <p:extLst>
      <p:ext uri="{BB962C8B-B14F-4D97-AF65-F5344CB8AC3E}">
        <p14:creationId xmlns:p14="http://schemas.microsoft.com/office/powerpoint/2010/main" val="95190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Concept of </a:t>
            </a:r>
            <a:r>
              <a:rPr lang="en-US" sz="3600" dirty="0" err="1" smtClean="0"/>
              <a:t>Ibadat</a:t>
            </a:r>
            <a:r>
              <a:rPr lang="en-US" sz="3600" dirty="0" smtClean="0"/>
              <a:t> (worship) in Islam</a:t>
            </a:r>
            <a:endParaRPr lang="en-US" sz="3600" dirty="0"/>
          </a:p>
        </p:txBody>
      </p:sp>
      <p:sp>
        <p:nvSpPr>
          <p:cNvPr id="3" name="Content Placeholder 2"/>
          <p:cNvSpPr>
            <a:spLocks noGrp="1"/>
          </p:cNvSpPr>
          <p:nvPr>
            <p:ph idx="1"/>
          </p:nvPr>
        </p:nvSpPr>
        <p:spPr/>
        <p:txBody>
          <a:bodyPr>
            <a:normAutofit fontScale="92500" lnSpcReduction="20000"/>
          </a:bodyPr>
          <a:lstStyle/>
          <a:p>
            <a:pPr marL="596646" indent="-514350">
              <a:buFont typeface="+mj-lt"/>
              <a:buAutoNum type="alphaLcPeriod"/>
            </a:pPr>
            <a:r>
              <a:rPr lang="en-US" dirty="0" smtClean="0"/>
              <a:t>What is worship (</a:t>
            </a:r>
            <a:r>
              <a:rPr lang="en-US" dirty="0" err="1" smtClean="0"/>
              <a:t>Ibadat</a:t>
            </a:r>
            <a:r>
              <a:rPr lang="en-US" dirty="0" smtClean="0"/>
              <a:t>) ? Meaning, Definition and Explanation.</a:t>
            </a:r>
          </a:p>
          <a:p>
            <a:pPr marL="596646" indent="-514350">
              <a:buFont typeface="+mj-lt"/>
              <a:buAutoNum type="alphaLcPeriod"/>
            </a:pPr>
            <a:r>
              <a:rPr lang="en-US" dirty="0" smtClean="0"/>
              <a:t>Worship only right of Allah (SWT) : Reserved and deserved for Allah(SWT) alone.</a:t>
            </a:r>
          </a:p>
          <a:p>
            <a:pPr marL="596646" indent="-514350">
              <a:buFont typeface="+mj-lt"/>
              <a:buAutoNum type="alphaLcPeriod"/>
            </a:pPr>
            <a:r>
              <a:rPr lang="en-US" dirty="0" smtClean="0"/>
              <a:t>Wrong  </a:t>
            </a:r>
            <a:r>
              <a:rPr lang="en-US" dirty="0"/>
              <a:t>Perception / concept of worship:  </a:t>
            </a:r>
            <a:r>
              <a:rPr lang="en-US" dirty="0" smtClean="0"/>
              <a:t>Definition and Example </a:t>
            </a:r>
            <a:endParaRPr lang="en-US" dirty="0"/>
          </a:p>
          <a:p>
            <a:pPr marL="596646" indent="-514350">
              <a:buFont typeface="+mj-lt"/>
              <a:buAutoNum type="alphaLcPeriod"/>
            </a:pPr>
            <a:r>
              <a:rPr lang="en-US" dirty="0" smtClean="0"/>
              <a:t>Right Perception / concept of worship:   </a:t>
            </a:r>
          </a:p>
          <a:p>
            <a:pPr>
              <a:buFont typeface="Wingdings" panose="05000000000000000000" pitchFamily="2" charset="2"/>
              <a:buChar char="Ø"/>
            </a:pPr>
            <a:r>
              <a:rPr lang="en-US" dirty="0" smtClean="0"/>
              <a:t>  Definition </a:t>
            </a:r>
            <a:r>
              <a:rPr lang="en-US" dirty="0"/>
              <a:t>and </a:t>
            </a:r>
            <a:r>
              <a:rPr lang="en-US" dirty="0" smtClean="0"/>
              <a:t>Example</a:t>
            </a:r>
          </a:p>
          <a:p>
            <a:pPr>
              <a:buFont typeface="Wingdings" panose="05000000000000000000" pitchFamily="2" charset="2"/>
              <a:buChar char="Ø"/>
            </a:pPr>
            <a:r>
              <a:rPr lang="en-US" dirty="0" smtClean="0"/>
              <a:t>  Concise idea of Worship: entire life of Muslim( Male/Female) is worship</a:t>
            </a:r>
            <a:endParaRPr lang="en-US" dirty="0"/>
          </a:p>
        </p:txBody>
      </p:sp>
    </p:spTree>
    <p:extLst>
      <p:ext uri="{BB962C8B-B14F-4D97-AF65-F5344CB8AC3E}">
        <p14:creationId xmlns:p14="http://schemas.microsoft.com/office/powerpoint/2010/main" val="35755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Right concept of worship supported by the Holy Quran</a:t>
            </a:r>
            <a:endParaRPr lang="en-US" dirty="0"/>
          </a:p>
        </p:txBody>
      </p:sp>
      <p:sp>
        <p:nvSpPr>
          <p:cNvPr id="3" name="Content Placeholder 2"/>
          <p:cNvSpPr>
            <a:spLocks noGrp="1"/>
          </p:cNvSpPr>
          <p:nvPr>
            <p:ph idx="1"/>
          </p:nvPr>
        </p:nvSpPr>
        <p:spPr/>
        <p:txBody>
          <a:bodyPr>
            <a:normAutofit lnSpcReduction="10000"/>
          </a:bodyPr>
          <a:lstStyle/>
          <a:p>
            <a:r>
              <a:rPr lang="en-US" dirty="0" smtClean="0"/>
              <a:t>Comprehensive concept of worship</a:t>
            </a:r>
          </a:p>
          <a:p>
            <a:pPr marL="82296" indent="0">
              <a:buNone/>
            </a:pPr>
            <a:r>
              <a:rPr lang="en-US" dirty="0" err="1" smtClean="0"/>
              <a:t>i</a:t>
            </a:r>
            <a:r>
              <a:rPr lang="en-US" dirty="0" smtClean="0"/>
              <a:t>. </a:t>
            </a:r>
            <a:r>
              <a:rPr lang="en-US" b="1" u="sng" dirty="0" smtClean="0"/>
              <a:t>Aim and Objectives of our life </a:t>
            </a:r>
          </a:p>
          <a:p>
            <a:pPr marL="596646" indent="-514350">
              <a:buFont typeface="+mj-lt"/>
              <a:buAutoNum type="alphaLcPeriod"/>
            </a:pPr>
            <a:r>
              <a:rPr lang="en-US" dirty="0" smtClean="0"/>
              <a:t>Surah </a:t>
            </a:r>
            <a:r>
              <a:rPr lang="en-US" dirty="0" err="1" smtClean="0"/>
              <a:t>Adh</a:t>
            </a:r>
            <a:r>
              <a:rPr lang="en-US" dirty="0" smtClean="0"/>
              <a:t> </a:t>
            </a:r>
            <a:r>
              <a:rPr lang="en-US" dirty="0" err="1" smtClean="0"/>
              <a:t>Dhariyat</a:t>
            </a:r>
            <a:r>
              <a:rPr lang="en-US" dirty="0" smtClean="0"/>
              <a:t> Ayat no. 56</a:t>
            </a:r>
          </a:p>
          <a:p>
            <a:pPr marL="82296" indent="0">
              <a:buNone/>
            </a:pPr>
            <a:r>
              <a:rPr lang="ur-PK" dirty="0"/>
              <a:t>وَمَا خَلَقۡتُ الۡجِنَّ وَالۡاِنۡسَ اِلَّا لِيَعۡبُدُوۡنِ‏ ﴿51:56﴾ </a:t>
            </a:r>
            <a:r>
              <a:rPr lang="en-US" dirty="0" smtClean="0"/>
              <a:t>      </a:t>
            </a:r>
          </a:p>
          <a:p>
            <a:pPr marL="82296" indent="0">
              <a:buNone/>
            </a:pPr>
            <a:r>
              <a:rPr lang="en-US" dirty="0" smtClean="0"/>
              <a:t>And I( Allah SWT)  </a:t>
            </a:r>
            <a:r>
              <a:rPr lang="en-US" dirty="0"/>
              <a:t>created the jinn and humans </a:t>
            </a:r>
            <a:r>
              <a:rPr lang="en-US" dirty="0" smtClean="0"/>
              <a:t> that they must worship me (alone).</a:t>
            </a:r>
          </a:p>
          <a:p>
            <a:r>
              <a:rPr lang="en-US" dirty="0" smtClean="0"/>
              <a:t>Explanation of the verses</a:t>
            </a:r>
          </a:p>
          <a:p>
            <a:r>
              <a:rPr lang="en-US" dirty="0" smtClean="0"/>
              <a:t>Practical demand for our life</a:t>
            </a:r>
          </a:p>
        </p:txBody>
      </p:sp>
    </p:spTree>
    <p:extLst>
      <p:ext uri="{BB962C8B-B14F-4D97-AF65-F5344CB8AC3E}">
        <p14:creationId xmlns:p14="http://schemas.microsoft.com/office/powerpoint/2010/main" val="25971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a:t>Right concept of worship supported by the Holy Quran</a:t>
            </a:r>
          </a:p>
        </p:txBody>
      </p:sp>
      <p:sp>
        <p:nvSpPr>
          <p:cNvPr id="3" name="Content Placeholder 2"/>
          <p:cNvSpPr>
            <a:spLocks noGrp="1"/>
          </p:cNvSpPr>
          <p:nvPr>
            <p:ph idx="1"/>
          </p:nvPr>
        </p:nvSpPr>
        <p:spPr>
          <a:xfrm>
            <a:off x="1066800" y="1447800"/>
            <a:ext cx="8153400" cy="4800600"/>
          </a:xfrm>
        </p:spPr>
        <p:txBody>
          <a:bodyPr>
            <a:normAutofit fontScale="92500" lnSpcReduction="10000"/>
          </a:bodyPr>
          <a:lstStyle/>
          <a:p>
            <a:pPr marL="82296" indent="0" algn="just">
              <a:buNone/>
            </a:pPr>
            <a:r>
              <a:rPr lang="en-US" dirty="0" smtClean="0"/>
              <a:t>ii. </a:t>
            </a:r>
            <a:r>
              <a:rPr lang="en-US" sz="3000" b="1" u="sng" dirty="0" smtClean="0"/>
              <a:t>Prayers , sacrifice, life and death belong to Allah(SWT) alone </a:t>
            </a:r>
            <a:endParaRPr lang="en-US" sz="3500" b="1" u="sng" dirty="0" smtClean="0"/>
          </a:p>
          <a:p>
            <a:pPr marL="82296" indent="0">
              <a:buNone/>
            </a:pPr>
            <a:r>
              <a:rPr lang="en-US" dirty="0" smtClean="0"/>
              <a:t>b. Surah Al </a:t>
            </a:r>
            <a:r>
              <a:rPr lang="en-US" dirty="0" err="1" smtClean="0"/>
              <a:t>Inaam</a:t>
            </a:r>
            <a:r>
              <a:rPr lang="en-US" dirty="0" smtClean="0"/>
              <a:t> Ayat No. 162</a:t>
            </a:r>
          </a:p>
          <a:p>
            <a:pPr marL="82296" indent="0">
              <a:buNone/>
            </a:pPr>
            <a:r>
              <a:rPr lang="ur-PK" dirty="0"/>
              <a:t>قُلۡ اِنَّ صَلَاتِىۡ وَنُسُكِىۡ وَ مَحۡيَاىَ وَمَمَاتِىۡ لِلّٰهِ رَبِّ </a:t>
            </a:r>
            <a:r>
              <a:rPr lang="ur-PK" dirty="0" smtClean="0"/>
              <a:t>الۡعٰلَمِيۡنَۙ</a:t>
            </a:r>
            <a:endParaRPr lang="en-US" dirty="0" smtClean="0"/>
          </a:p>
          <a:p>
            <a:pPr marL="82296" indent="0">
              <a:buNone/>
            </a:pPr>
            <a:r>
              <a:rPr lang="en-US" dirty="0"/>
              <a:t>Say: </a:t>
            </a:r>
            <a:r>
              <a:rPr lang="en-US" dirty="0" smtClean="0"/>
              <a:t>(O Muhammad SAW)! </a:t>
            </a:r>
            <a:r>
              <a:rPr lang="en-US" dirty="0"/>
              <a:t>my </a:t>
            </a:r>
            <a:r>
              <a:rPr lang="en-US" dirty="0" err="1" smtClean="0"/>
              <a:t>Salat</a:t>
            </a:r>
            <a:r>
              <a:rPr lang="en-US" dirty="0" smtClean="0"/>
              <a:t> (prayer) </a:t>
            </a:r>
            <a:r>
              <a:rPr lang="en-US" dirty="0"/>
              <a:t>and my sacrifice and my living and my dying are for Allah, Lord of the </a:t>
            </a:r>
            <a:r>
              <a:rPr lang="en-US" dirty="0" err="1" smtClean="0"/>
              <a:t>Alamin</a:t>
            </a:r>
            <a:r>
              <a:rPr lang="en-US" dirty="0" smtClean="0"/>
              <a:t> (mankind, Jinn and all that exists).</a:t>
            </a:r>
          </a:p>
          <a:p>
            <a:r>
              <a:rPr lang="en-US" dirty="0"/>
              <a:t>Explanation of the verses</a:t>
            </a:r>
          </a:p>
          <a:p>
            <a:r>
              <a:rPr lang="en-US" dirty="0"/>
              <a:t>Practical demand for our life</a:t>
            </a:r>
          </a:p>
        </p:txBody>
      </p:sp>
    </p:spTree>
    <p:extLst>
      <p:ext uri="{BB962C8B-B14F-4D97-AF65-F5344CB8AC3E}">
        <p14:creationId xmlns:p14="http://schemas.microsoft.com/office/powerpoint/2010/main" val="16780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Right concept of worship supported by the Holy Quran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iii. </a:t>
            </a:r>
            <a:r>
              <a:rPr lang="en-US" b="1" u="sng" dirty="0" smtClean="0"/>
              <a:t>Muslim must be entered in Islam perfectly.</a:t>
            </a:r>
          </a:p>
          <a:p>
            <a:r>
              <a:rPr lang="en-US" dirty="0" smtClean="0"/>
              <a:t>Surah Al </a:t>
            </a:r>
            <a:r>
              <a:rPr lang="en-US" dirty="0" err="1" smtClean="0"/>
              <a:t>Baqarah</a:t>
            </a:r>
            <a:r>
              <a:rPr lang="en-US" dirty="0" smtClean="0"/>
              <a:t> Verse No. 208</a:t>
            </a:r>
          </a:p>
          <a:p>
            <a:pPr rtl="1"/>
            <a:r>
              <a:rPr lang="ur-PK" dirty="0"/>
              <a:t>يَا أَيُّهَا الَّذِينَ آمَنُواْ ادْخُلُواْ فِي السِّلْمِ كَآفَّةً وَلاَ تَتَّبِعُواْ خُطُوَاتِ الشَّيْطَانِ إِنَّهُ لَكُمْ عَدُوٌّ مُّبِينٌ ﴿٢٠٨﴾</a:t>
            </a:r>
          </a:p>
          <a:p>
            <a:r>
              <a:rPr lang="ur-PK" dirty="0"/>
              <a:t/>
            </a:r>
            <a:br>
              <a:rPr lang="ur-PK" dirty="0"/>
            </a:br>
            <a:r>
              <a:rPr lang="en-US" dirty="0"/>
              <a:t>O you who believe </a:t>
            </a:r>
            <a:r>
              <a:rPr lang="en-US" dirty="0" smtClean="0"/>
              <a:t>!Enter </a:t>
            </a:r>
            <a:r>
              <a:rPr lang="en-US" dirty="0"/>
              <a:t>into </a:t>
            </a:r>
            <a:r>
              <a:rPr lang="en-US" dirty="0" smtClean="0"/>
              <a:t>Islam (by obeying all the rules and regulations of the </a:t>
            </a:r>
            <a:r>
              <a:rPr lang="en-US" dirty="0" err="1" smtClean="0"/>
              <a:t>Deen</a:t>
            </a:r>
            <a:r>
              <a:rPr lang="en-US" dirty="0" smtClean="0"/>
              <a:t> Islam) perfectly </a:t>
            </a:r>
            <a:r>
              <a:rPr lang="en-US" dirty="0"/>
              <a:t>and do not follow the footsteps of Satan. Verily! He is to you a </a:t>
            </a:r>
            <a:r>
              <a:rPr lang="en-US" dirty="0" smtClean="0"/>
              <a:t>open </a:t>
            </a:r>
            <a:r>
              <a:rPr lang="en-US" dirty="0"/>
              <a:t>enemy</a:t>
            </a:r>
            <a:r>
              <a:rPr lang="en-US" dirty="0" smtClean="0"/>
              <a:t>.</a:t>
            </a:r>
          </a:p>
          <a:p>
            <a:r>
              <a:rPr lang="en-US" b="1" dirty="0" smtClean="0"/>
              <a:t>Explanation of the verses</a:t>
            </a:r>
          </a:p>
          <a:p>
            <a:r>
              <a:rPr lang="en-US" b="1" dirty="0"/>
              <a:t>Practical demand for our life</a:t>
            </a:r>
          </a:p>
          <a:p>
            <a:endParaRPr lang="en-US" b="1" dirty="0"/>
          </a:p>
        </p:txBody>
      </p:sp>
    </p:spTree>
    <p:extLst>
      <p:ext uri="{BB962C8B-B14F-4D97-AF65-F5344CB8AC3E}">
        <p14:creationId xmlns:p14="http://schemas.microsoft.com/office/powerpoint/2010/main" val="369613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Right concept of worship supported by the Holy Quran</a:t>
            </a:r>
            <a:endParaRPr lang="en-US" dirty="0"/>
          </a:p>
        </p:txBody>
      </p:sp>
      <p:sp>
        <p:nvSpPr>
          <p:cNvPr id="3" name="Content Placeholder 2"/>
          <p:cNvSpPr>
            <a:spLocks noGrp="1"/>
          </p:cNvSpPr>
          <p:nvPr>
            <p:ph idx="1"/>
          </p:nvPr>
        </p:nvSpPr>
        <p:spPr>
          <a:xfrm>
            <a:off x="1280033" y="1417638"/>
            <a:ext cx="7498080" cy="5195262"/>
          </a:xfrm>
        </p:spPr>
        <p:txBody>
          <a:bodyPr>
            <a:normAutofit fontScale="85000" lnSpcReduction="10000"/>
          </a:bodyPr>
          <a:lstStyle/>
          <a:p>
            <a:pPr marL="82296" indent="0">
              <a:buNone/>
            </a:pPr>
            <a:r>
              <a:rPr lang="en-US" dirty="0" smtClean="0"/>
              <a:t>iv. </a:t>
            </a:r>
            <a:r>
              <a:rPr lang="en-US" b="1" u="sng" dirty="0" smtClean="0"/>
              <a:t>we are not thankful to Allah SWT as we are required to be</a:t>
            </a:r>
          </a:p>
          <a:p>
            <a:r>
              <a:rPr lang="en-US" dirty="0" smtClean="0"/>
              <a:t>Surah Haj verse no. 74</a:t>
            </a:r>
          </a:p>
          <a:p>
            <a:endParaRPr lang="en-US" dirty="0" smtClean="0"/>
          </a:p>
          <a:p>
            <a:endParaRPr lang="en-US" dirty="0"/>
          </a:p>
          <a:p>
            <a:r>
              <a:rPr lang="en-US" dirty="0" smtClean="0"/>
              <a:t>And they have not estimated Allah SWT as His rightful estimation, verily Allah SWT is All strong, Almighty.</a:t>
            </a:r>
          </a:p>
          <a:p>
            <a:r>
              <a:rPr lang="en-US" b="1" dirty="0"/>
              <a:t>Explanation of the verses</a:t>
            </a:r>
          </a:p>
          <a:p>
            <a:r>
              <a:rPr lang="en-US" b="1" dirty="0"/>
              <a:t>Practical demand for our </a:t>
            </a:r>
            <a:r>
              <a:rPr lang="en-US" b="1" dirty="0" smtClean="0"/>
              <a:t>life</a:t>
            </a:r>
          </a:p>
          <a:p>
            <a:r>
              <a:rPr lang="en-US" b="1" dirty="0" smtClean="0"/>
              <a:t>Procedures to pay bundle of thanks to Allah SWT. : </a:t>
            </a:r>
            <a:r>
              <a:rPr lang="en-US" dirty="0" smtClean="0"/>
              <a:t>Sincerity, Seriously and  Sensibly. </a:t>
            </a:r>
          </a:p>
          <a:p>
            <a:endParaRPr lang="en-US" b="1" dirty="0"/>
          </a:p>
          <a:p>
            <a:endParaRPr lang="en-US" dirty="0"/>
          </a:p>
        </p:txBody>
      </p:sp>
      <p:pic>
        <p:nvPicPr>
          <p:cNvPr id="1026" name="Picture 2" descr="http://www.ahadees.com/images/quran/arabic/22_7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458" y="2560638"/>
            <a:ext cx="7653655" cy="79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20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iii. Faith and Right of Human Beings</a:t>
            </a:r>
            <a:endParaRPr lang="en-US" dirty="0"/>
          </a:p>
        </p:txBody>
      </p:sp>
      <p:sp>
        <p:nvSpPr>
          <p:cNvPr id="3" name="Content Placeholder 2"/>
          <p:cNvSpPr>
            <a:spLocks noGrp="1"/>
          </p:cNvSpPr>
          <p:nvPr>
            <p:ph idx="1"/>
          </p:nvPr>
        </p:nvSpPr>
        <p:spPr>
          <a:xfrm>
            <a:off x="1143000" y="1447800"/>
            <a:ext cx="7790688" cy="4800600"/>
          </a:xfrm>
        </p:spPr>
        <p:txBody>
          <a:bodyPr/>
          <a:lstStyle/>
          <a:p>
            <a:r>
              <a:rPr lang="en-US" dirty="0" smtClean="0"/>
              <a:t>Surah </a:t>
            </a:r>
            <a:r>
              <a:rPr lang="en-US" dirty="0"/>
              <a:t>Al </a:t>
            </a:r>
            <a:r>
              <a:rPr lang="en-US" dirty="0" err="1"/>
              <a:t>Baqarah</a:t>
            </a:r>
            <a:r>
              <a:rPr lang="en-US" dirty="0"/>
              <a:t> Verse No</a:t>
            </a:r>
            <a:r>
              <a:rPr lang="en-US" dirty="0" smtClean="0"/>
              <a:t>. 177</a:t>
            </a:r>
          </a:p>
          <a:p>
            <a:r>
              <a:rPr lang="ur-PK" dirty="0"/>
              <a:t>لَّيسَ ٱلبِرَّ أَن تُوَلُّواْ وُجُوهَكُمۡ قِبَلَ ٱلمَشرِقِ وَٱلمَغرِبِ وَلَـٰكِنَّ ٱلبِرَّ مَنۡ ءَامَنَ بِٱللَّهِ وَٱليَوۡمِ ٱلأَخِرِ وَٱلمَلَـٰئكَةِ وَٱلكِتَـٰبِ وَٱلنَّبِيِّـنَ وَءَاتَى ٱلمَالَ عَلَىٰ حُبِّهِۦ ذَوِى ٱلقُرۡبَىٰ وَٱليَتَـٰمَىٰ وَٱلمَسَـٰكِينَ وَٱبنَ ٱلسَّبِيلِ وَٱلسَّآئلينَ وَفِى ٱلرِّقَابِ وَأَقَامَ ٱلصَّلَوٰةَ وَءَاتَى ٱلزَّكوٰةَ وَٱلمُوفُونَ بِعَهدِهِمۡ إِذَا عَـٰهَدُواْ‌ۖ وَٱلصَّـٰبِرِينَ فِى ٱلبَأۡسَآءِ وَٱلضَّرَّآءِ وَحِينَ ٱلبَأۡسِ‌ۗ أُوْلَـَٰئك ٱلَّذِينَ صَدَقُواْ‌ۖ وَأُوْلَـئِكَ هُمُ ٱلمُتَّقُونَ</a:t>
            </a:r>
            <a:endParaRPr lang="en-US" dirty="0"/>
          </a:p>
        </p:txBody>
      </p:sp>
    </p:spTree>
    <p:extLst>
      <p:ext uri="{BB962C8B-B14F-4D97-AF65-F5344CB8AC3E}">
        <p14:creationId xmlns:p14="http://schemas.microsoft.com/office/powerpoint/2010/main" val="326493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019800"/>
          </a:xfrm>
        </p:spPr>
        <p:txBody>
          <a:bodyPr>
            <a:normAutofit fontScale="70000" lnSpcReduction="20000"/>
          </a:bodyPr>
          <a:lstStyle/>
          <a:p>
            <a:pPr algn="just">
              <a:lnSpc>
                <a:spcPct val="160000"/>
              </a:lnSpc>
            </a:pPr>
            <a:r>
              <a:rPr lang="en-US" b="1" i="1" dirty="0" smtClean="0"/>
              <a:t>Translation</a:t>
            </a:r>
            <a:r>
              <a:rPr lang="en-US" i="1" dirty="0" smtClean="0"/>
              <a:t>: It </a:t>
            </a:r>
            <a:r>
              <a:rPr lang="en-US" i="1" dirty="0"/>
              <a:t>is not righteousness that you turn your faces towards the East and the West, but righteousness is the one who </a:t>
            </a:r>
            <a:r>
              <a:rPr lang="en-US" b="1" i="1" dirty="0"/>
              <a:t>believes in Allah </a:t>
            </a:r>
            <a:r>
              <a:rPr lang="en-US" i="1" dirty="0"/>
              <a:t>and the </a:t>
            </a:r>
            <a:r>
              <a:rPr lang="en-US" b="1" i="1" dirty="0"/>
              <a:t>last day </a:t>
            </a:r>
            <a:r>
              <a:rPr lang="en-US" i="1" dirty="0"/>
              <a:t>and the </a:t>
            </a:r>
            <a:r>
              <a:rPr lang="en-US" b="1" i="1" dirty="0"/>
              <a:t>angels</a:t>
            </a:r>
            <a:r>
              <a:rPr lang="en-US" i="1" dirty="0"/>
              <a:t> and the </a:t>
            </a:r>
            <a:r>
              <a:rPr lang="en-US" b="1" i="1" dirty="0" smtClean="0"/>
              <a:t>Books</a:t>
            </a:r>
            <a:r>
              <a:rPr lang="en-US" i="1" dirty="0" smtClean="0"/>
              <a:t> </a:t>
            </a:r>
            <a:r>
              <a:rPr lang="en-US" i="1" dirty="0"/>
              <a:t>and the </a:t>
            </a:r>
            <a:r>
              <a:rPr lang="en-US" b="1" i="1" dirty="0"/>
              <a:t>prophets,</a:t>
            </a:r>
            <a:r>
              <a:rPr lang="en-US" i="1" dirty="0"/>
              <a:t> and gives away </a:t>
            </a:r>
            <a:r>
              <a:rPr lang="en-US" i="1" dirty="0">
                <a:solidFill>
                  <a:srgbClr val="FF0000"/>
                </a:solidFill>
              </a:rPr>
              <a:t>wealth </a:t>
            </a:r>
            <a:r>
              <a:rPr lang="en-US" i="1" dirty="0"/>
              <a:t>out of love for Him to the near of </a:t>
            </a:r>
            <a:r>
              <a:rPr lang="en-US" i="1" dirty="0">
                <a:solidFill>
                  <a:srgbClr val="FF0000"/>
                </a:solidFill>
              </a:rPr>
              <a:t>kin</a:t>
            </a:r>
            <a:r>
              <a:rPr lang="en-US" i="1" dirty="0"/>
              <a:t> and the </a:t>
            </a:r>
            <a:r>
              <a:rPr lang="en-US" i="1" dirty="0">
                <a:solidFill>
                  <a:srgbClr val="FF0000"/>
                </a:solidFill>
              </a:rPr>
              <a:t>orphans</a:t>
            </a:r>
            <a:r>
              <a:rPr lang="en-US" i="1" dirty="0"/>
              <a:t> and the </a:t>
            </a:r>
            <a:r>
              <a:rPr lang="en-US" i="1" dirty="0">
                <a:solidFill>
                  <a:srgbClr val="FF0000"/>
                </a:solidFill>
              </a:rPr>
              <a:t>needy</a:t>
            </a:r>
            <a:r>
              <a:rPr lang="en-US" i="1" dirty="0"/>
              <a:t> and the </a:t>
            </a:r>
            <a:r>
              <a:rPr lang="en-US" i="1" dirty="0" smtClean="0">
                <a:solidFill>
                  <a:srgbClr val="FF0000"/>
                </a:solidFill>
              </a:rPr>
              <a:t>traveler</a:t>
            </a:r>
            <a:r>
              <a:rPr lang="en-US" i="1" dirty="0" smtClean="0"/>
              <a:t> and </a:t>
            </a:r>
            <a:r>
              <a:rPr lang="en-US" i="1" dirty="0"/>
              <a:t>the </a:t>
            </a:r>
            <a:r>
              <a:rPr lang="en-US" i="1" dirty="0">
                <a:solidFill>
                  <a:srgbClr val="FF0000"/>
                </a:solidFill>
              </a:rPr>
              <a:t>beggars</a:t>
            </a:r>
            <a:r>
              <a:rPr lang="en-US" i="1" dirty="0"/>
              <a:t> and for </a:t>
            </a:r>
            <a:r>
              <a:rPr lang="en-US" dirty="0"/>
              <a:t>(the </a:t>
            </a:r>
            <a:r>
              <a:rPr lang="en-US" dirty="0" smtClean="0"/>
              <a:t>freedom </a:t>
            </a:r>
            <a:r>
              <a:rPr lang="en-US" dirty="0"/>
              <a:t>of) </a:t>
            </a:r>
            <a:r>
              <a:rPr lang="en-US" i="1" dirty="0"/>
              <a:t>the </a:t>
            </a:r>
            <a:r>
              <a:rPr lang="en-US" i="1" dirty="0" smtClean="0">
                <a:solidFill>
                  <a:srgbClr val="FF0000"/>
                </a:solidFill>
              </a:rPr>
              <a:t>prisoners</a:t>
            </a:r>
            <a:r>
              <a:rPr lang="en-US" i="1" dirty="0" smtClean="0"/>
              <a:t>, </a:t>
            </a:r>
            <a:r>
              <a:rPr lang="en-US" i="1" dirty="0"/>
              <a:t>and </a:t>
            </a:r>
            <a:r>
              <a:rPr lang="en-US" i="1" dirty="0">
                <a:solidFill>
                  <a:srgbClr val="00B0F0"/>
                </a:solidFill>
              </a:rPr>
              <a:t>keeps up prayer </a:t>
            </a:r>
            <a:r>
              <a:rPr lang="en-US" i="1" dirty="0"/>
              <a:t>and </a:t>
            </a:r>
            <a:r>
              <a:rPr lang="en-US" i="1" dirty="0">
                <a:solidFill>
                  <a:srgbClr val="00B0F0"/>
                </a:solidFill>
              </a:rPr>
              <a:t>pays the </a:t>
            </a:r>
            <a:r>
              <a:rPr lang="en-US" dirty="0">
                <a:solidFill>
                  <a:srgbClr val="00B0F0"/>
                </a:solidFill>
              </a:rPr>
              <a:t>zakat</a:t>
            </a:r>
            <a:r>
              <a:rPr lang="en-US" dirty="0"/>
              <a:t>, </a:t>
            </a:r>
            <a:r>
              <a:rPr lang="en-US" i="1" dirty="0"/>
              <a:t>and the performers of their </a:t>
            </a:r>
            <a:r>
              <a:rPr lang="en-US" i="1" dirty="0">
                <a:solidFill>
                  <a:srgbClr val="00B0F0"/>
                </a:solidFill>
              </a:rPr>
              <a:t>promise </a:t>
            </a:r>
            <a:r>
              <a:rPr lang="en-US" i="1" dirty="0"/>
              <a:t>when they make a promise, and the </a:t>
            </a:r>
            <a:r>
              <a:rPr lang="en-US" i="1" dirty="0" smtClean="0">
                <a:solidFill>
                  <a:srgbClr val="00B0F0"/>
                </a:solidFill>
              </a:rPr>
              <a:t>tolerate</a:t>
            </a:r>
            <a:r>
              <a:rPr lang="en-US" i="1" dirty="0" smtClean="0"/>
              <a:t> </a:t>
            </a:r>
            <a:r>
              <a:rPr lang="en-US" i="1" dirty="0"/>
              <a:t>in </a:t>
            </a:r>
            <a:r>
              <a:rPr lang="en-US" i="1" u="sng" dirty="0"/>
              <a:t>distress and </a:t>
            </a:r>
            <a:r>
              <a:rPr lang="en-US" i="1" u="sng" dirty="0" smtClean="0"/>
              <a:t>illness </a:t>
            </a:r>
            <a:r>
              <a:rPr lang="en-US" i="1" u="sng" dirty="0"/>
              <a:t>and in time of </a:t>
            </a:r>
            <a:r>
              <a:rPr lang="en-US" i="1" u="sng" dirty="0" smtClean="0"/>
              <a:t>war </a:t>
            </a:r>
            <a:r>
              <a:rPr lang="en-US" i="1" dirty="0"/>
              <a:t>- these </a:t>
            </a:r>
            <a:r>
              <a:rPr lang="en-US" i="1" dirty="0" smtClean="0"/>
              <a:t>are </a:t>
            </a:r>
            <a:r>
              <a:rPr lang="en-US" i="1" dirty="0"/>
              <a:t>they who are true and these are they who are the </a:t>
            </a:r>
            <a:r>
              <a:rPr lang="en-US" i="1" dirty="0" smtClean="0"/>
              <a:t>pious.</a:t>
            </a:r>
          </a:p>
          <a:p>
            <a:r>
              <a:rPr lang="en-US" b="1" dirty="0"/>
              <a:t>Explanation of the </a:t>
            </a:r>
            <a:r>
              <a:rPr lang="en-US" b="1" dirty="0" smtClean="0"/>
              <a:t>verses: </a:t>
            </a:r>
            <a:r>
              <a:rPr lang="en-US" dirty="0" smtClean="0"/>
              <a:t>firm faith, rights of human beings, qualities of true  believers.</a:t>
            </a:r>
            <a:endParaRPr lang="en-US" dirty="0"/>
          </a:p>
          <a:p>
            <a:r>
              <a:rPr lang="en-US" b="1" dirty="0"/>
              <a:t>Practical demand for our life</a:t>
            </a:r>
          </a:p>
          <a:p>
            <a:pPr algn="just">
              <a:lnSpc>
                <a:spcPct val="160000"/>
              </a:lnSpc>
            </a:pPr>
            <a:endParaRPr lang="en-US" i="1" dirty="0" smtClean="0"/>
          </a:p>
          <a:p>
            <a:pPr algn="just">
              <a:lnSpc>
                <a:spcPct val="160000"/>
              </a:lnSpc>
            </a:pPr>
            <a:endParaRPr lang="en-US" dirty="0"/>
          </a:p>
        </p:txBody>
      </p:sp>
    </p:spTree>
    <p:extLst>
      <p:ext uri="{BB962C8B-B14F-4D97-AF65-F5344CB8AC3E}">
        <p14:creationId xmlns:p14="http://schemas.microsoft.com/office/powerpoint/2010/main" val="3880583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106</TotalTime>
  <Words>487</Words>
  <Application>Microsoft Office PowerPoint</Application>
  <PresentationFormat>On-screen Show (4:3)</PresentationFormat>
  <Paragraphs>54</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Gill Sans MT</vt:lpstr>
      <vt:lpstr>Majalla UI</vt:lpstr>
      <vt:lpstr>Verdana</vt:lpstr>
      <vt:lpstr>Wingdings</vt:lpstr>
      <vt:lpstr>Wingdings 2</vt:lpstr>
      <vt:lpstr>Solstice</vt:lpstr>
      <vt:lpstr>PowerPoint Presentation</vt:lpstr>
      <vt:lpstr>Contents </vt:lpstr>
      <vt:lpstr>Concept of Ibadat (worship) in Islam</vt:lpstr>
      <vt:lpstr>Right concept of worship supported by the Holy Quran</vt:lpstr>
      <vt:lpstr>Right concept of worship supported by the Holy Quran</vt:lpstr>
      <vt:lpstr>Right concept of worship supported by the Holy Quran</vt:lpstr>
      <vt:lpstr>Right concept of worship supported by the Holy Quran</vt:lpstr>
      <vt:lpstr>iii. Faith and Right of Human Beings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Nawaz Sab</cp:lastModifiedBy>
  <cp:revision>39</cp:revision>
  <dcterms:created xsi:type="dcterms:W3CDTF">2017-07-13T09:10:32Z</dcterms:created>
  <dcterms:modified xsi:type="dcterms:W3CDTF">2021-04-06T16:50:52Z</dcterms:modified>
</cp:coreProperties>
</file>