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8" r:id="rId2"/>
    <p:sldId id="259" r:id="rId3"/>
    <p:sldId id="260" r:id="rId4"/>
    <p:sldId id="261" r:id="rId5"/>
    <p:sldId id="262" r:id="rId6"/>
    <p:sldId id="263" r:id="rId7"/>
    <p:sldId id="264" r:id="rId8"/>
    <p:sldId id="265"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243"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4EE797-1874-4AF6-A73D-7C15C6582A86}" type="datetimeFigureOut">
              <a:rPr lang="en-US" smtClean="0"/>
              <a:pPr/>
              <a:t>4/7/2021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A51DB7-DA82-4089-BB85-196363462633}" type="slidenum">
              <a:rPr lang="en-US" smtClean="0"/>
              <a:pPr/>
              <a:t>‹#›</a:t>
            </a:fld>
            <a:endParaRPr lang="en-US"/>
          </a:p>
        </p:txBody>
      </p:sp>
    </p:spTree>
    <p:extLst>
      <p:ext uri="{BB962C8B-B14F-4D97-AF65-F5344CB8AC3E}">
        <p14:creationId xmlns:p14="http://schemas.microsoft.com/office/powerpoint/2010/main" val="1662423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A51DB7-DA82-4089-BB85-196363462633}" type="slidenum">
              <a:rPr lang="en-US" smtClean="0"/>
              <a:pPr/>
              <a:t>1</a:t>
            </a:fld>
            <a:endParaRPr lang="en-US"/>
          </a:p>
        </p:txBody>
      </p:sp>
    </p:spTree>
    <p:extLst>
      <p:ext uri="{BB962C8B-B14F-4D97-AF65-F5344CB8AC3E}">
        <p14:creationId xmlns:p14="http://schemas.microsoft.com/office/powerpoint/2010/main" val="170069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6CAD5DF-9EB4-4D99-8808-8056B2D548C5}" type="datetimeFigureOut">
              <a:rPr lang="en-US" smtClean="0"/>
              <a:pPr/>
              <a:t>4/7/2021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C689EAFF-7CE2-4C2D-9C07-2F12725026B5}"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CAD5DF-9EB4-4D99-8808-8056B2D548C5}" type="datetimeFigureOut">
              <a:rPr lang="en-US" smtClean="0"/>
              <a:pPr/>
              <a:t>4/7/2021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89EAFF-7CE2-4C2D-9C07-2F12725026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CAD5DF-9EB4-4D99-8808-8056B2D548C5}" type="datetimeFigureOut">
              <a:rPr lang="en-US" smtClean="0"/>
              <a:pPr/>
              <a:t>4/7/2021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89EAFF-7CE2-4C2D-9C07-2F12725026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6CAD5DF-9EB4-4D99-8808-8056B2D548C5}" type="datetimeFigureOut">
              <a:rPr lang="en-US" smtClean="0"/>
              <a:pPr/>
              <a:t>4/7/2021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89EAFF-7CE2-4C2D-9C07-2F12725026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6CAD5DF-9EB4-4D99-8808-8056B2D548C5}" type="datetimeFigureOut">
              <a:rPr lang="en-US" smtClean="0"/>
              <a:pPr/>
              <a:t>4/7/2021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89EAFF-7CE2-4C2D-9C07-2F12725026B5}"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6CAD5DF-9EB4-4D99-8808-8056B2D548C5}" type="datetimeFigureOut">
              <a:rPr lang="en-US" smtClean="0"/>
              <a:pPr/>
              <a:t>4/7/2021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689EAFF-7CE2-4C2D-9C07-2F12725026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6CAD5DF-9EB4-4D99-8808-8056B2D548C5}" type="datetimeFigureOut">
              <a:rPr lang="en-US" smtClean="0"/>
              <a:pPr/>
              <a:t>4/7/2021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689EAFF-7CE2-4C2D-9C07-2F12725026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6CAD5DF-9EB4-4D99-8808-8056B2D548C5}" type="datetimeFigureOut">
              <a:rPr lang="en-US" smtClean="0"/>
              <a:pPr/>
              <a:t>4/7/2021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689EAFF-7CE2-4C2D-9C07-2F12725026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6CAD5DF-9EB4-4D99-8808-8056B2D548C5}" type="datetimeFigureOut">
              <a:rPr lang="en-US" smtClean="0"/>
              <a:pPr/>
              <a:t>4/7/2021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689EAFF-7CE2-4C2D-9C07-2F12725026B5}"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6CAD5DF-9EB4-4D99-8808-8056B2D548C5}" type="datetimeFigureOut">
              <a:rPr lang="en-US" smtClean="0"/>
              <a:pPr/>
              <a:t>4/7/2021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689EAFF-7CE2-4C2D-9C07-2F12725026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6CAD5DF-9EB4-4D99-8808-8056B2D548C5}" type="datetimeFigureOut">
              <a:rPr lang="en-US" smtClean="0"/>
              <a:pPr/>
              <a:t>4/7/2021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689EAFF-7CE2-4C2D-9C07-2F12725026B5}"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6CAD5DF-9EB4-4D99-8808-8056B2D548C5}" type="datetimeFigureOut">
              <a:rPr lang="en-US" smtClean="0"/>
              <a:pPr/>
              <a:t>4/7/2021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689EAFF-7CE2-4C2D-9C07-2F12725026B5}"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4300" dirty="0" smtClean="0"/>
              <a:t>Week 4</a:t>
            </a:r>
          </a:p>
          <a:p>
            <a:pPr marL="0" indent="0" algn="ctr">
              <a:buNone/>
            </a:pPr>
            <a:r>
              <a:rPr lang="en-US" sz="4300" dirty="0" smtClean="0"/>
              <a:t> </a:t>
            </a:r>
            <a:r>
              <a:rPr lang="en-US" sz="3000" b="1" dirty="0" err="1" smtClean="0"/>
              <a:t>Seerat</a:t>
            </a:r>
            <a:r>
              <a:rPr lang="en-US" sz="3000" b="1" dirty="0" smtClean="0"/>
              <a:t> of Holy Prophet Muhammad (S.A.W) at Makkah </a:t>
            </a:r>
            <a:r>
              <a:rPr lang="en-US" sz="3000" b="1" dirty="0" err="1" smtClean="0"/>
              <a:t>Muqarama</a:t>
            </a:r>
            <a:endParaRPr lang="en-US" sz="3000" dirty="0" smtClean="0"/>
          </a:p>
          <a:p>
            <a:pPr marL="0" indent="0">
              <a:buNone/>
            </a:pPr>
            <a:endParaRPr lang="en-US" sz="3600" dirty="0"/>
          </a:p>
          <a:p>
            <a:pPr marL="82296" indent="0" algn="ctr">
              <a:buNone/>
            </a:pPr>
            <a:r>
              <a:rPr lang="en-US" dirty="0" smtClean="0"/>
              <a:t>Course Instructor </a:t>
            </a:r>
          </a:p>
          <a:p>
            <a:pPr marL="82296" indent="0" algn="ctr">
              <a:buNone/>
            </a:pPr>
            <a:r>
              <a:rPr lang="en-US" sz="4400" b="1" dirty="0" smtClean="0"/>
              <a:t>Dr. Muhammad Nawaz</a:t>
            </a:r>
          </a:p>
        </p:txBody>
      </p:sp>
      <p:pic>
        <p:nvPicPr>
          <p:cNvPr id="5" name="Picture 4" descr="http://www.bahria.edu.pk/wp-content/uploads/logo1.png"/>
          <p:cNvPicPr/>
          <p:nvPr/>
        </p:nvPicPr>
        <p:blipFill>
          <a:blip r:embed="rId3" cstate="print"/>
          <a:srcRect/>
          <a:stretch>
            <a:fillRect/>
          </a:stretch>
        </p:blipFill>
        <p:spPr bwMode="auto">
          <a:xfrm>
            <a:off x="3110230" y="381000"/>
            <a:ext cx="3747770" cy="749935"/>
          </a:xfrm>
          <a:prstGeom prst="rect">
            <a:avLst/>
          </a:prstGeom>
          <a:noFill/>
          <a:ln w="9525">
            <a:noFill/>
            <a:miter lim="800000"/>
            <a:headEnd/>
            <a:tailEnd/>
          </a:ln>
        </p:spPr>
      </p:pic>
    </p:spTree>
    <p:extLst>
      <p:ext uri="{BB962C8B-B14F-4D97-AF65-F5344CB8AC3E}">
        <p14:creationId xmlns:p14="http://schemas.microsoft.com/office/powerpoint/2010/main" val="296915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320"/>
            <a:ext cx="7866888" cy="6583680"/>
          </a:xfrm>
        </p:spPr>
        <p:txBody>
          <a:bodyPr>
            <a:normAutofit fontScale="90000"/>
          </a:bodyPr>
          <a:lstStyle/>
          <a:p>
            <a:r>
              <a:rPr lang="en-US" b="1" u="sng" dirty="0" smtClean="0"/>
              <a:t/>
            </a:r>
            <a:br>
              <a:rPr lang="en-US" b="1" u="sng" dirty="0" smtClean="0"/>
            </a:br>
            <a:r>
              <a:rPr lang="en-US" b="1" u="sng" dirty="0" smtClean="0"/>
              <a:t/>
            </a:r>
            <a:br>
              <a:rPr lang="en-US" b="1" u="sng" dirty="0" smtClean="0"/>
            </a:br>
            <a:r>
              <a:rPr lang="en-US" sz="3600" b="1" u="sng" dirty="0" smtClean="0"/>
              <a:t>LIFE OF HOLY PROPHET MUHAMMAD(S.A.W) AT MAKKAH</a:t>
            </a:r>
            <a:r>
              <a:rPr lang="en-US" sz="2800" b="1" u="sng" dirty="0" smtClean="0"/>
              <a:t/>
            </a:r>
            <a:br>
              <a:rPr lang="en-US" sz="2800" b="1" u="sng" dirty="0" smtClean="0"/>
            </a:br>
            <a:r>
              <a:rPr lang="en-US" sz="2800" b="1" u="sng" dirty="0" smtClean="0"/>
              <a:t/>
            </a:r>
            <a:br>
              <a:rPr lang="en-US" sz="2800" b="1" u="sng" dirty="0" smtClean="0"/>
            </a:br>
            <a:r>
              <a:rPr lang="en-US" sz="3600" b="1" u="sng" dirty="0" smtClean="0"/>
              <a:t>Conditions of  Arabs:</a:t>
            </a:r>
            <a:r>
              <a:rPr lang="en-US" sz="2000" dirty="0" smtClean="0"/>
              <a:t/>
            </a:r>
            <a:br>
              <a:rPr lang="en-US" sz="2000" dirty="0" smtClean="0"/>
            </a:br>
            <a:r>
              <a:rPr lang="en-US" sz="2200" dirty="0" smtClean="0"/>
              <a:t>1) </a:t>
            </a:r>
            <a:r>
              <a:rPr lang="en-US" sz="2700" dirty="0" smtClean="0"/>
              <a:t>Forget  the </a:t>
            </a:r>
            <a:r>
              <a:rPr lang="en-US" sz="2700" dirty="0" err="1" smtClean="0"/>
              <a:t>Deen</a:t>
            </a:r>
            <a:r>
              <a:rPr lang="en-US" sz="2700" dirty="0" smtClean="0"/>
              <a:t> of Ibrahim (A.S)</a:t>
            </a:r>
            <a:br>
              <a:rPr lang="en-US" sz="2700" dirty="0" smtClean="0"/>
            </a:br>
            <a:r>
              <a:rPr lang="en-US" sz="2700" dirty="0" smtClean="0"/>
              <a:t>2) Totally darkness.</a:t>
            </a:r>
            <a:br>
              <a:rPr lang="en-US" sz="2700" dirty="0" smtClean="0"/>
            </a:br>
            <a:r>
              <a:rPr lang="en-US" sz="2700" dirty="0" smtClean="0"/>
              <a:t>3) worshipping of Idols</a:t>
            </a:r>
            <a:br>
              <a:rPr lang="en-US" sz="2700" dirty="0" smtClean="0"/>
            </a:br>
            <a:r>
              <a:rPr lang="en-US" sz="2700" dirty="0" smtClean="0"/>
              <a:t>4) Christian and </a:t>
            </a:r>
            <a:r>
              <a:rPr lang="en-US" sz="2700" dirty="0" err="1" smtClean="0"/>
              <a:t>jews</a:t>
            </a:r>
            <a:r>
              <a:rPr lang="en-US" sz="2700" dirty="0" smtClean="0"/>
              <a:t> lost their religions and actual books.</a:t>
            </a:r>
            <a:br>
              <a:rPr lang="en-US" sz="2700" dirty="0" smtClean="0"/>
            </a:br>
            <a:r>
              <a:rPr lang="en-US" sz="2700" dirty="0" smtClean="0"/>
              <a:t>5) </a:t>
            </a:r>
            <a:r>
              <a:rPr lang="en-US" sz="2700" dirty="0" err="1" smtClean="0"/>
              <a:t>Tawaf</a:t>
            </a:r>
            <a:r>
              <a:rPr lang="en-US" sz="2700" dirty="0" smtClean="0"/>
              <a:t> without clothes.</a:t>
            </a:r>
            <a:r>
              <a:rPr lang="en-US" sz="2000" dirty="0" smtClean="0"/>
              <a:t/>
            </a:r>
            <a:br>
              <a:rPr lang="en-US" sz="2000" dirty="0" smtClean="0"/>
            </a:br>
            <a:r>
              <a:rPr lang="en-US" sz="3100" b="1" u="sng" dirty="0" smtClean="0"/>
              <a:t>Family Background:</a:t>
            </a:r>
            <a:r>
              <a:rPr lang="en-US" sz="2500" b="1" u="sng" dirty="0" smtClean="0"/>
              <a:t/>
            </a:r>
            <a:br>
              <a:rPr lang="en-US" sz="2500" b="1" u="sng" dirty="0" smtClean="0"/>
            </a:br>
            <a:r>
              <a:rPr lang="en-US" sz="2000" dirty="0" smtClean="0"/>
              <a:t> </a:t>
            </a:r>
            <a:r>
              <a:rPr lang="en-US" sz="2700" dirty="0" smtClean="0"/>
              <a:t>Birth, nursing by Halima Sadia (R.A) ,at the Age of six years, eight years. Look after by </a:t>
            </a:r>
            <a:r>
              <a:rPr lang="en-US" sz="2700" dirty="0" err="1" smtClean="0"/>
              <a:t>syed</a:t>
            </a:r>
            <a:r>
              <a:rPr lang="en-US" sz="2700" dirty="0" smtClean="0"/>
              <a:t> Abu </a:t>
            </a:r>
            <a:r>
              <a:rPr lang="en-US" sz="2700" dirty="0" err="1" smtClean="0"/>
              <a:t>Talib</a:t>
            </a:r>
            <a:r>
              <a:rPr lang="en-US" sz="2700" dirty="0" smtClean="0"/>
              <a:t> (father of </a:t>
            </a:r>
            <a:r>
              <a:rPr lang="en-US" sz="2700" dirty="0" err="1" smtClean="0"/>
              <a:t>Syedana</a:t>
            </a:r>
            <a:r>
              <a:rPr lang="en-US" sz="2700" dirty="0" smtClean="0"/>
              <a:t> Ali R.A)  </a:t>
            </a:r>
            <a:r>
              <a:rPr lang="en-US" sz="2500" b="1" u="sng" dirty="0" smtClean="0"/>
              <a:t/>
            </a:r>
            <a:br>
              <a:rPr lang="en-US" sz="2500" b="1" u="sng" dirty="0" smtClean="0"/>
            </a:br>
            <a:r>
              <a:rPr lang="en-US" sz="3100" b="1" u="sng" dirty="0" smtClean="0"/>
              <a:t>Journey to Syria:</a:t>
            </a:r>
            <a:r>
              <a:rPr lang="en-US" sz="2000" dirty="0" smtClean="0"/>
              <a:t/>
            </a:r>
            <a:br>
              <a:rPr lang="en-US" sz="2000" dirty="0" smtClean="0"/>
            </a:br>
            <a:r>
              <a:rPr lang="en-US" sz="2700" dirty="0" smtClean="0"/>
              <a:t>At the age of twelve, accompanied with Syed Abu </a:t>
            </a:r>
            <a:r>
              <a:rPr lang="en-US" sz="2700" dirty="0" err="1" smtClean="0"/>
              <a:t>Talib</a:t>
            </a:r>
            <a:r>
              <a:rPr lang="en-US" sz="2700" dirty="0" smtClean="0"/>
              <a:t> for trade journey to Syria, Christian Monk </a:t>
            </a:r>
            <a:r>
              <a:rPr lang="en-US" sz="2700" dirty="0" err="1" smtClean="0"/>
              <a:t>Buhaira</a:t>
            </a:r>
            <a:r>
              <a:rPr lang="en-US" sz="2700" dirty="0" smtClean="0"/>
              <a:t> recognized him at Basra by some of his signs as last  messengers of Allah (S.W.T) </a:t>
            </a:r>
            <a:r>
              <a:rPr lang="en-US" sz="2700" b="1" u="sng" dirty="0" smtClean="0"/>
              <a:t/>
            </a:r>
            <a:br>
              <a:rPr lang="en-US" sz="2700" b="1" u="sng" dirty="0" smtClean="0"/>
            </a:br>
            <a:r>
              <a:rPr lang="en-US" b="1" u="sng" dirty="0" smtClean="0"/>
              <a:t/>
            </a:r>
            <a:br>
              <a:rPr lang="en-US" b="1" u="sng" dirty="0" smtClean="0"/>
            </a:br>
            <a:r>
              <a:rPr lang="en-US" b="1" u="sng" dirty="0" smtClean="0"/>
              <a:t/>
            </a:r>
            <a:br>
              <a:rPr lang="en-US" b="1" u="sng" dirty="0" smtClean="0"/>
            </a:br>
            <a:endParaRPr lang="en-US" b="1" u="sng"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219200" y="1219200"/>
            <a:ext cx="7714488" cy="5334000"/>
          </a:xfrm>
        </p:spPr>
        <p:txBody>
          <a:bodyPr>
            <a:normAutofit lnSpcReduction="10000"/>
          </a:bodyPr>
          <a:lstStyle/>
          <a:p>
            <a:r>
              <a:rPr lang="en-US" sz="2800" b="1" u="sng" dirty="0" err="1" smtClean="0"/>
              <a:t>Halfulfazul</a:t>
            </a:r>
            <a:r>
              <a:rPr lang="en-US" sz="2800" b="1" u="sng" dirty="0" smtClean="0"/>
              <a:t>: (Oath of </a:t>
            </a:r>
            <a:r>
              <a:rPr lang="en-US" sz="2800" b="1" u="sng" dirty="0" err="1" smtClean="0"/>
              <a:t>fazool</a:t>
            </a:r>
            <a:r>
              <a:rPr lang="en-US" sz="2800" b="1" u="sng" dirty="0" smtClean="0"/>
              <a:t>)</a:t>
            </a:r>
          </a:p>
          <a:p>
            <a:r>
              <a:rPr lang="en-US" sz="2400" dirty="0" smtClean="0">
                <a:latin typeface="Calibri" pitchFamily="34" charset="0"/>
                <a:cs typeface="Calibri" pitchFamily="34" charset="0"/>
              </a:rPr>
              <a:t>At the age of 20 years, Holy Prophet  Muhammad (SAW) participated in an oath which is known as </a:t>
            </a:r>
            <a:r>
              <a:rPr lang="en-US" sz="2400" dirty="0" err="1" smtClean="0">
                <a:latin typeface="Calibri" pitchFamily="34" charset="0"/>
                <a:cs typeface="Calibri" pitchFamily="34" charset="0"/>
              </a:rPr>
              <a:t>Halfulfazool</a:t>
            </a:r>
            <a:r>
              <a:rPr lang="en-US" sz="2400" dirty="0" smtClean="0">
                <a:latin typeface="Calibri" pitchFamily="34" charset="0"/>
                <a:cs typeface="Calibri" pitchFamily="34" charset="0"/>
              </a:rPr>
              <a:t>.</a:t>
            </a:r>
          </a:p>
          <a:p>
            <a:r>
              <a:rPr lang="en-US" sz="2400" dirty="0" smtClean="0">
                <a:latin typeface="Calibri" pitchFamily="34" charset="0"/>
                <a:cs typeface="Calibri" pitchFamily="34" charset="0"/>
              </a:rPr>
              <a:t>The oath was taken by different tribes to help the oppressed people against the oppressors. To give the rights and properties back to the oppressed people.</a:t>
            </a:r>
          </a:p>
          <a:p>
            <a:r>
              <a:rPr lang="en-US" sz="2400" dirty="0" smtClean="0">
                <a:latin typeface="Calibri" pitchFamily="34" charset="0"/>
                <a:cs typeface="Calibri" pitchFamily="34" charset="0"/>
              </a:rPr>
              <a:t>The name of this oath is </a:t>
            </a:r>
            <a:r>
              <a:rPr lang="en-US" sz="2400" dirty="0" err="1" smtClean="0">
                <a:latin typeface="Calibri" pitchFamily="34" charset="0"/>
                <a:cs typeface="Calibri" pitchFamily="34" charset="0"/>
              </a:rPr>
              <a:t>fazool</a:t>
            </a:r>
            <a:r>
              <a:rPr lang="en-US" sz="2400" dirty="0" smtClean="0">
                <a:latin typeface="Calibri" pitchFamily="34" charset="0"/>
                <a:cs typeface="Calibri" pitchFamily="34" charset="0"/>
              </a:rPr>
              <a:t>  because the first word of the leader of every tribe started with </a:t>
            </a:r>
            <a:r>
              <a:rPr lang="en-US" sz="2400" dirty="0" err="1" smtClean="0">
                <a:latin typeface="Calibri" pitchFamily="34" charset="0"/>
                <a:cs typeface="Calibri" pitchFamily="34" charset="0"/>
              </a:rPr>
              <a:t>fazal</a:t>
            </a:r>
            <a:r>
              <a:rPr lang="en-US" sz="2400" dirty="0" smtClean="0">
                <a:latin typeface="Calibri" pitchFamily="34" charset="0"/>
                <a:cs typeface="Calibri" pitchFamily="34" charset="0"/>
              </a:rPr>
              <a:t>.</a:t>
            </a:r>
          </a:p>
          <a:p>
            <a:r>
              <a:rPr lang="en-US" sz="2800" b="1" u="sng" dirty="0" smtClean="0">
                <a:latin typeface="+mj-lt"/>
                <a:cs typeface="Calibri" pitchFamily="34" charset="0"/>
              </a:rPr>
              <a:t>Marriage:  </a:t>
            </a:r>
          </a:p>
          <a:p>
            <a:r>
              <a:rPr lang="en-US" sz="2400" dirty="0" smtClean="0">
                <a:latin typeface="Calibri" pitchFamily="34" charset="0"/>
                <a:cs typeface="Calibri" pitchFamily="34" charset="0"/>
              </a:rPr>
              <a:t>At the age of 25 years, Holy Prophet Muhammad ( SAW) went to </a:t>
            </a:r>
            <a:r>
              <a:rPr lang="en-US" sz="2400" dirty="0" err="1" smtClean="0">
                <a:latin typeface="Calibri" pitchFamily="34" charset="0"/>
                <a:cs typeface="Calibri" pitchFamily="34" charset="0"/>
              </a:rPr>
              <a:t>syria</a:t>
            </a:r>
            <a:r>
              <a:rPr lang="en-US" sz="2400" dirty="0" smtClean="0">
                <a:latin typeface="Calibri" pitchFamily="34" charset="0"/>
                <a:cs typeface="Calibri" pitchFamily="34" charset="0"/>
              </a:rPr>
              <a:t> again to take the merchandize of the rich widow for business</a:t>
            </a:r>
          </a:p>
          <a:p>
            <a:r>
              <a:rPr lang="en-US" sz="2400" dirty="0" smtClean="0">
                <a:latin typeface="Calibri" pitchFamily="34" charset="0"/>
                <a:cs typeface="Calibri" pitchFamily="34" charset="0"/>
              </a:rPr>
              <a:t>The slave </a:t>
            </a:r>
            <a:r>
              <a:rPr lang="en-US" sz="2400" dirty="0" err="1" smtClean="0">
                <a:latin typeface="Calibri" pitchFamily="34" charset="0"/>
                <a:cs typeface="Calibri" pitchFamily="34" charset="0"/>
              </a:rPr>
              <a:t>Maisrah</a:t>
            </a:r>
            <a:r>
              <a:rPr lang="en-US" sz="2400" dirty="0" smtClean="0">
                <a:latin typeface="Calibri" pitchFamily="34" charset="0"/>
                <a:cs typeface="Calibri" pitchFamily="34" charset="0"/>
              </a:rPr>
              <a:t> of </a:t>
            </a:r>
            <a:r>
              <a:rPr lang="en-US" sz="2400" dirty="0" err="1" smtClean="0">
                <a:latin typeface="Calibri" pitchFamily="34" charset="0"/>
                <a:cs typeface="Calibri" pitchFamily="34" charset="0"/>
              </a:rPr>
              <a:t>Syeda</a:t>
            </a:r>
            <a:r>
              <a:rPr lang="en-US" sz="2400" dirty="0" smtClean="0">
                <a:latin typeface="Calibri" pitchFamily="34" charset="0"/>
                <a:cs typeface="Calibri" pitchFamily="34" charset="0"/>
              </a:rPr>
              <a:t> Khadija accompanied Holy Prophet Muhammad (SAW).  </a:t>
            </a:r>
            <a:endParaRPr lang="en-US" sz="24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228600"/>
            <a:ext cx="7498080" cy="5486400"/>
          </a:xfrm>
        </p:spPr>
        <p:txBody>
          <a:bodyPr>
            <a:noAutofit/>
          </a:bodyPr>
          <a:lstStyle/>
          <a:p>
            <a:r>
              <a:rPr lang="en-US" sz="2400" dirty="0" err="1" smtClean="0">
                <a:latin typeface="Calibri" pitchFamily="34" charset="0"/>
                <a:cs typeface="Calibri" pitchFamily="34" charset="0"/>
              </a:rPr>
              <a:t>Syeda</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khadija</a:t>
            </a:r>
            <a:r>
              <a:rPr lang="en-US" sz="2400" dirty="0" smtClean="0">
                <a:latin typeface="Calibri" pitchFamily="34" charset="0"/>
                <a:cs typeface="Calibri" pitchFamily="34" charset="0"/>
              </a:rPr>
              <a:t> became very much impressed by the honesty of Holy prophet Muhammad (WAS), she offered her hand for marriage. </a:t>
            </a:r>
          </a:p>
          <a:p>
            <a:r>
              <a:rPr lang="en-US" sz="2400" dirty="0" smtClean="0">
                <a:latin typeface="Calibri" pitchFamily="34" charset="0"/>
                <a:cs typeface="Calibri" pitchFamily="34" charset="0"/>
              </a:rPr>
              <a:t>At the time of marriage, the age Holy Prophet SAW was 25 years and </a:t>
            </a:r>
            <a:r>
              <a:rPr lang="en-US" sz="2400" dirty="0" err="1" smtClean="0">
                <a:latin typeface="Calibri" pitchFamily="34" charset="0"/>
                <a:cs typeface="Calibri" pitchFamily="34" charset="0"/>
              </a:rPr>
              <a:t>Hazrat</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Khadija</a:t>
            </a:r>
            <a:r>
              <a:rPr lang="en-US" sz="2400" dirty="0" smtClean="0">
                <a:latin typeface="Calibri" pitchFamily="34" charset="0"/>
                <a:cs typeface="Calibri" pitchFamily="34" charset="0"/>
              </a:rPr>
              <a:t> was 40 years old.</a:t>
            </a:r>
          </a:p>
          <a:p>
            <a:r>
              <a:rPr lang="en-US" sz="2400" b="1" u="sng" dirty="0" smtClean="0">
                <a:latin typeface="+mj-lt"/>
                <a:cs typeface="Calibri" pitchFamily="34" charset="0"/>
              </a:rPr>
              <a:t>CONSTRUCTION  OF KA’ABA SHARIF:</a:t>
            </a:r>
          </a:p>
          <a:p>
            <a:r>
              <a:rPr lang="en-US" sz="2400" dirty="0" smtClean="0">
                <a:latin typeface="Calibri" pitchFamily="34" charset="0"/>
                <a:cs typeface="Calibri" pitchFamily="34" charset="0"/>
              </a:rPr>
              <a:t>When the age of Holy Prophet  Muhammad SAW was 35 years, all the tribes of </a:t>
            </a:r>
            <a:r>
              <a:rPr lang="en-US" sz="2400" dirty="0" err="1" smtClean="0">
                <a:latin typeface="Calibri" pitchFamily="34" charset="0"/>
                <a:cs typeface="Calibri" pitchFamily="34" charset="0"/>
              </a:rPr>
              <a:t>Quraish</a:t>
            </a:r>
            <a:r>
              <a:rPr lang="en-US" sz="2400" dirty="0" smtClean="0">
                <a:latin typeface="Calibri" pitchFamily="34" charset="0"/>
                <a:cs typeface="Calibri" pitchFamily="34" charset="0"/>
              </a:rPr>
              <a:t> started construction of </a:t>
            </a:r>
            <a:r>
              <a:rPr lang="en-US" sz="2400" dirty="0" err="1" smtClean="0">
                <a:latin typeface="Calibri" pitchFamily="34" charset="0"/>
                <a:cs typeface="Calibri" pitchFamily="34" charset="0"/>
              </a:rPr>
              <a:t>Baitullah</a:t>
            </a:r>
            <a:r>
              <a:rPr lang="en-US" sz="2400" dirty="0" smtClean="0">
                <a:latin typeface="Calibri" pitchFamily="34" charset="0"/>
                <a:cs typeface="Calibri" pitchFamily="34" charset="0"/>
              </a:rPr>
              <a:t> </a:t>
            </a:r>
            <a:r>
              <a:rPr lang="en-US" sz="2400" dirty="0" err="1" smtClean="0">
                <a:latin typeface="Calibri" pitchFamily="34" charset="0"/>
                <a:cs typeface="Calibri" pitchFamily="34" charset="0"/>
              </a:rPr>
              <a:t>sharif</a:t>
            </a:r>
            <a:r>
              <a:rPr lang="en-US" sz="2400" dirty="0" smtClean="0">
                <a:latin typeface="Calibri" pitchFamily="34" charset="0"/>
                <a:cs typeface="Calibri" pitchFamily="34" charset="0"/>
              </a:rPr>
              <a:t> and every tribe took part in this construction. There was a huge dispute among the tribes for the placement of </a:t>
            </a:r>
            <a:r>
              <a:rPr lang="en-US" sz="2400" dirty="0" err="1" smtClean="0">
                <a:latin typeface="Calibri" pitchFamily="34" charset="0"/>
                <a:cs typeface="Calibri" pitchFamily="34" charset="0"/>
              </a:rPr>
              <a:t>Hajr</a:t>
            </a:r>
            <a:r>
              <a:rPr lang="en-US" sz="2400" dirty="0" smtClean="0">
                <a:latin typeface="Calibri" pitchFamily="34" charset="0"/>
                <a:cs typeface="Calibri" pitchFamily="34" charset="0"/>
              </a:rPr>
              <a:t>-e-Aswad(Black Stone). This dispute was finished by Holy Prophet Muhammad (S.A.W), When he placed the (black stone) on a sheet  and the chief of every tribe hold the corner of sheet and Holy Prophet Muhammad (S.A.W) placed this stone on its actual place.</a:t>
            </a:r>
            <a:endParaRPr lang="en-US" sz="2400" dirty="0">
              <a:latin typeface="Calibri" pitchFamily="34" charset="0"/>
              <a:cs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143000"/>
            <a:ext cx="7498080" cy="4800600"/>
          </a:xfrm>
        </p:spPr>
        <p:txBody>
          <a:bodyPr>
            <a:normAutofit fontScale="92500" lnSpcReduction="20000"/>
          </a:bodyPr>
          <a:lstStyle/>
          <a:p>
            <a:r>
              <a:rPr lang="en-US" u="sng" dirty="0" smtClean="0">
                <a:latin typeface="Aharoni" pitchFamily="2" charset="-79"/>
                <a:cs typeface="Aharoni" pitchFamily="2" charset="-79"/>
              </a:rPr>
              <a:t>FIRST REVEALATION (WAHY):</a:t>
            </a:r>
          </a:p>
          <a:p>
            <a:pPr algn="just"/>
            <a:r>
              <a:rPr lang="en-US" sz="2600" dirty="0" smtClean="0">
                <a:latin typeface="+mj-lt"/>
                <a:cs typeface="Aharoni" pitchFamily="2" charset="-79"/>
              </a:rPr>
              <a:t>Holy prophet Muhammad (S.A.W) from his age 35 to 40 started to go to a cave named, Hira not far from Makkah for the spiritual meditation/arbitration. As one night when his age was 40 an angel </a:t>
            </a:r>
            <a:r>
              <a:rPr lang="en-US" sz="2600" dirty="0" err="1" smtClean="0">
                <a:latin typeface="+mj-lt"/>
                <a:cs typeface="Aharoni" pitchFamily="2" charset="-79"/>
              </a:rPr>
              <a:t>Hazrat</a:t>
            </a:r>
            <a:r>
              <a:rPr lang="en-US" sz="2600" dirty="0" smtClean="0">
                <a:latin typeface="+mj-lt"/>
                <a:cs typeface="Aharoni" pitchFamily="2" charset="-79"/>
              </a:rPr>
              <a:t>-e-</a:t>
            </a:r>
            <a:r>
              <a:rPr lang="en-US" sz="2600" dirty="0" err="1" smtClean="0">
                <a:latin typeface="+mj-lt"/>
                <a:cs typeface="Aharoni" pitchFamily="2" charset="-79"/>
              </a:rPr>
              <a:t>Jibriel</a:t>
            </a:r>
            <a:r>
              <a:rPr lang="en-US" sz="2600" dirty="0" smtClean="0">
                <a:latin typeface="+mj-lt"/>
                <a:cs typeface="Aharoni" pitchFamily="2" charset="-79"/>
              </a:rPr>
              <a:t> appeared before him and said ‘’Read’’. </a:t>
            </a:r>
            <a:r>
              <a:rPr lang="en-US" sz="2600" dirty="0" err="1" smtClean="0">
                <a:latin typeface="+mj-lt"/>
                <a:cs typeface="Aharoni" pitchFamily="2" charset="-79"/>
              </a:rPr>
              <a:t>Hazrat</a:t>
            </a:r>
            <a:r>
              <a:rPr lang="en-US" sz="2600" dirty="0" smtClean="0">
                <a:latin typeface="+mj-lt"/>
                <a:cs typeface="Aharoni" pitchFamily="2" charset="-79"/>
              </a:rPr>
              <a:t>-e-</a:t>
            </a:r>
            <a:r>
              <a:rPr lang="en-US" sz="2600" dirty="0" err="1" smtClean="0">
                <a:latin typeface="+mj-lt"/>
                <a:cs typeface="Aharoni" pitchFamily="2" charset="-79"/>
              </a:rPr>
              <a:t>Jibriel</a:t>
            </a:r>
            <a:r>
              <a:rPr lang="en-US" sz="2600" dirty="0" smtClean="0">
                <a:latin typeface="+mj-lt"/>
                <a:cs typeface="Aharoni" pitchFamily="2" charset="-79"/>
              </a:rPr>
              <a:t> was in the shape of human being. The Holy Prophet Muhammad (S.A.W) has said ‘’I could not read’’ </a:t>
            </a:r>
            <a:r>
              <a:rPr lang="en-US" sz="2600" dirty="0" err="1" smtClean="0">
                <a:latin typeface="+mj-lt"/>
                <a:cs typeface="Aharoni" pitchFamily="2" charset="-79"/>
              </a:rPr>
              <a:t>Hazrat</a:t>
            </a:r>
            <a:r>
              <a:rPr lang="en-US" sz="2600" dirty="0" smtClean="0">
                <a:latin typeface="+mj-lt"/>
                <a:cs typeface="Aharoni" pitchFamily="2" charset="-79"/>
              </a:rPr>
              <a:t>-e-</a:t>
            </a:r>
            <a:r>
              <a:rPr lang="en-US" sz="2600" dirty="0" err="1" smtClean="0">
                <a:latin typeface="+mj-lt"/>
                <a:cs typeface="Aharoni" pitchFamily="2" charset="-79"/>
              </a:rPr>
              <a:t>Jibriel</a:t>
            </a:r>
            <a:r>
              <a:rPr lang="en-US" sz="2600" dirty="0" smtClean="0">
                <a:latin typeface="+mj-lt"/>
                <a:cs typeface="Aharoni" pitchFamily="2" charset="-79"/>
              </a:rPr>
              <a:t> closed him in his hands and Holy prophet Muhammad ( S.A.W) started to read. This was the first </a:t>
            </a:r>
            <a:r>
              <a:rPr lang="en-US" sz="2600" dirty="0" err="1" smtClean="0">
                <a:latin typeface="+mj-lt"/>
                <a:cs typeface="Aharoni" pitchFamily="2" charset="-79"/>
              </a:rPr>
              <a:t>revealation</a:t>
            </a:r>
            <a:r>
              <a:rPr lang="en-US" sz="2600" dirty="0" smtClean="0">
                <a:latin typeface="+mj-lt"/>
                <a:cs typeface="Aharoni" pitchFamily="2" charset="-79"/>
              </a:rPr>
              <a:t> revealed on Holy Prophet Muhammad (S.A.W). He was very worried and his wife </a:t>
            </a:r>
            <a:r>
              <a:rPr lang="en-US" sz="2600" dirty="0" err="1" smtClean="0">
                <a:latin typeface="+mj-lt"/>
                <a:cs typeface="Aharoni" pitchFamily="2" charset="-79"/>
              </a:rPr>
              <a:t>Syeda</a:t>
            </a:r>
            <a:r>
              <a:rPr lang="en-US" sz="2600" dirty="0" smtClean="0">
                <a:latin typeface="+mj-lt"/>
                <a:cs typeface="Aharoni" pitchFamily="2" charset="-79"/>
              </a:rPr>
              <a:t>-Khadija took him towards his cousin </a:t>
            </a:r>
            <a:r>
              <a:rPr lang="en-US" sz="2600" dirty="0" err="1" smtClean="0">
                <a:latin typeface="+mj-lt"/>
                <a:cs typeface="Aharoni" pitchFamily="2" charset="-79"/>
              </a:rPr>
              <a:t>Warqa</a:t>
            </a:r>
            <a:r>
              <a:rPr lang="en-US" sz="2600" dirty="0" smtClean="0">
                <a:latin typeface="+mj-lt"/>
                <a:cs typeface="Aharoni" pitchFamily="2" charset="-79"/>
              </a:rPr>
              <a:t>-bin-</a:t>
            </a:r>
            <a:r>
              <a:rPr lang="en-US" sz="2600" dirty="0" err="1" smtClean="0">
                <a:latin typeface="+mj-lt"/>
                <a:cs typeface="Aharoni" pitchFamily="2" charset="-79"/>
              </a:rPr>
              <a:t>Nofal</a:t>
            </a:r>
            <a:r>
              <a:rPr lang="en-US" sz="2600" dirty="0" smtClean="0">
                <a:latin typeface="+mj-lt"/>
                <a:cs typeface="Aharoni" pitchFamily="2" charset="-79"/>
              </a:rPr>
              <a:t> who assured him that, He is the last prophet of Allah (SWT) and He will protect him.</a:t>
            </a:r>
          </a:p>
          <a:p>
            <a:pPr algn="just"/>
            <a:endParaRPr lang="en-US" sz="2400" dirty="0">
              <a:latin typeface="+mj-lt"/>
              <a:cs typeface="Aharoni" pitchFamily="2" charset="-79"/>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7943088" cy="6019800"/>
          </a:xfrm>
        </p:spPr>
        <p:txBody>
          <a:bodyPr>
            <a:normAutofit fontScale="92500" lnSpcReduction="20000"/>
          </a:bodyPr>
          <a:lstStyle/>
          <a:p>
            <a:r>
              <a:rPr lang="en-US" sz="3000" b="1" u="sng" dirty="0" smtClean="0"/>
              <a:t>ANNOUNCEMENT  </a:t>
            </a:r>
            <a:r>
              <a:rPr lang="en-US" sz="3000" b="1" u="sng" dirty="0"/>
              <a:t>OF </a:t>
            </a:r>
            <a:r>
              <a:rPr lang="en-US" sz="3000" b="1" u="sng" dirty="0" smtClean="0"/>
              <a:t>PROPHETHOOD</a:t>
            </a:r>
            <a:r>
              <a:rPr lang="en-US" b="1" u="sng" dirty="0" smtClean="0"/>
              <a:t>:</a:t>
            </a:r>
            <a:endParaRPr lang="en-US" b="1" u="sng" dirty="0"/>
          </a:p>
          <a:p>
            <a:pPr>
              <a:buNone/>
            </a:pPr>
            <a:r>
              <a:rPr lang="en-US" b="1" dirty="0"/>
              <a:t>    </a:t>
            </a:r>
            <a:r>
              <a:rPr lang="en-US" dirty="0"/>
              <a:t>At the initial stage, He started his preaching to his close friends and relatives. The first who accepted Islam was his wife </a:t>
            </a:r>
            <a:r>
              <a:rPr lang="en-US" dirty="0" err="1" smtClean="0"/>
              <a:t>Syeda</a:t>
            </a:r>
            <a:r>
              <a:rPr lang="en-US" dirty="0" smtClean="0"/>
              <a:t>-Khadija </a:t>
            </a:r>
            <a:r>
              <a:rPr lang="en-US" dirty="0"/>
              <a:t>(R.A), then </a:t>
            </a:r>
            <a:r>
              <a:rPr lang="en-US" dirty="0" smtClean="0"/>
              <a:t>Syed </a:t>
            </a:r>
            <a:r>
              <a:rPr lang="en-US" dirty="0"/>
              <a:t>Abu Bakr(R.A), then </a:t>
            </a:r>
            <a:r>
              <a:rPr lang="en-US" dirty="0" smtClean="0"/>
              <a:t>Syed </a:t>
            </a:r>
            <a:r>
              <a:rPr lang="en-US" dirty="0"/>
              <a:t>Ali(R.A) and </a:t>
            </a:r>
            <a:r>
              <a:rPr lang="en-US" dirty="0" smtClean="0"/>
              <a:t>Syed </a:t>
            </a:r>
            <a:r>
              <a:rPr lang="en-US" dirty="0"/>
              <a:t>Zaid-bin-</a:t>
            </a:r>
            <a:r>
              <a:rPr lang="en-US" dirty="0" err="1"/>
              <a:t>Haris</a:t>
            </a:r>
            <a:r>
              <a:rPr lang="en-US" dirty="0"/>
              <a:t>(R.A). During next three years, forty persons accepted Islam.</a:t>
            </a:r>
          </a:p>
          <a:p>
            <a:pPr>
              <a:buNone/>
            </a:pPr>
            <a:r>
              <a:rPr lang="en-US" b="1" u="sng" dirty="0"/>
              <a:t>OPEN PREACHING AND DIFFICULTIES: </a:t>
            </a:r>
          </a:p>
          <a:p>
            <a:pPr>
              <a:buNone/>
            </a:pPr>
            <a:r>
              <a:rPr lang="en-US" dirty="0"/>
              <a:t>     On receiving the message of Allah, Muhammad(S.A.W) began to preach his mission among the misguided citizens of </a:t>
            </a:r>
            <a:r>
              <a:rPr lang="en-US" dirty="0" smtClean="0"/>
              <a:t>Makkah Sharif. </a:t>
            </a:r>
            <a:r>
              <a:rPr lang="en-US" dirty="0"/>
              <a:t>His message to the people was that </a:t>
            </a:r>
            <a:r>
              <a:rPr lang="en-US" dirty="0" smtClean="0"/>
              <a:t>Allah(SWT) </a:t>
            </a:r>
            <a:r>
              <a:rPr lang="en-US" dirty="0"/>
              <a:t>is one, he is </a:t>
            </a:r>
            <a:r>
              <a:rPr lang="en-US" dirty="0" smtClean="0"/>
              <a:t>creator. Life and death is in His control. </a:t>
            </a:r>
            <a:endParaRPr lang="en-US" dirty="0"/>
          </a:p>
        </p:txBody>
      </p:sp>
    </p:spTree>
    <p:extLst>
      <p:ext uri="{BB962C8B-B14F-4D97-AF65-F5344CB8AC3E}">
        <p14:creationId xmlns:p14="http://schemas.microsoft.com/office/powerpoint/2010/main" val="499423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33400"/>
            <a:ext cx="7498080" cy="5715000"/>
          </a:xfrm>
        </p:spPr>
        <p:txBody>
          <a:bodyPr>
            <a:normAutofit fontScale="92500"/>
          </a:bodyPr>
          <a:lstStyle/>
          <a:p>
            <a:pPr algn="just"/>
            <a:r>
              <a:rPr lang="en-US" sz="3000" dirty="0"/>
              <a:t>The success of Muhammed (SAW) was unacceptable to the Non-Muslim of </a:t>
            </a:r>
            <a:r>
              <a:rPr lang="en-US" sz="3000" dirty="0" smtClean="0"/>
              <a:t>Makkah Sharif. </a:t>
            </a:r>
            <a:r>
              <a:rPr lang="en-US" sz="3000" dirty="0"/>
              <a:t>At first they laughed at him when he showed his determination in teaching and preaching the message of </a:t>
            </a:r>
            <a:r>
              <a:rPr lang="en-US" sz="3000" dirty="0" smtClean="0"/>
              <a:t>Allah (SWT), </a:t>
            </a:r>
            <a:r>
              <a:rPr lang="en-US" sz="3000" dirty="0"/>
              <a:t>they began to gave torture him and his followers. Their </a:t>
            </a:r>
            <a:r>
              <a:rPr lang="en-US" sz="3000" dirty="0" smtClean="0"/>
              <a:t>anger </a:t>
            </a:r>
            <a:r>
              <a:rPr lang="en-US" sz="3000" dirty="0"/>
              <a:t>fell upon the converted slaves and strangers, weak and poor of the lower classes who had no pattern or protector. These peoples were seized and exposed to the </a:t>
            </a:r>
            <a:r>
              <a:rPr lang="en-US" sz="3000" dirty="0" smtClean="0"/>
              <a:t>burning stones </a:t>
            </a:r>
            <a:r>
              <a:rPr lang="en-US" sz="3000" dirty="0"/>
              <a:t>of the valley to the intense of the midday </a:t>
            </a:r>
            <a:r>
              <a:rPr lang="en-US" sz="3000" dirty="0" smtClean="0"/>
              <a:t>Sun. No </a:t>
            </a:r>
            <a:r>
              <a:rPr lang="en-US" sz="3000" dirty="0"/>
              <a:t>anyone of his follower left Islam due to this extreme torture.    </a:t>
            </a:r>
          </a:p>
          <a:p>
            <a:endParaRPr lang="en-US" dirty="0"/>
          </a:p>
        </p:txBody>
      </p:sp>
    </p:spTree>
    <p:extLst>
      <p:ext uri="{BB962C8B-B14F-4D97-AF65-F5344CB8AC3E}">
        <p14:creationId xmlns:p14="http://schemas.microsoft.com/office/powerpoint/2010/main" val="1471909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498080" cy="5943600"/>
          </a:xfrm>
        </p:spPr>
        <p:txBody>
          <a:bodyPr>
            <a:normAutofit fontScale="70000" lnSpcReduction="20000"/>
          </a:bodyPr>
          <a:lstStyle/>
          <a:p>
            <a:r>
              <a:rPr lang="en-US" b="1" i="1" u="sng" dirty="0"/>
              <a:t>MIGRATION TO </a:t>
            </a:r>
            <a:r>
              <a:rPr lang="en-US" b="1" i="1" u="sng" dirty="0" smtClean="0"/>
              <a:t>HABSHA (ABYSINA);</a:t>
            </a:r>
            <a:endParaRPr lang="en-US" b="1" i="1" u="sng" dirty="0"/>
          </a:p>
          <a:p>
            <a:r>
              <a:rPr lang="en-US" dirty="0"/>
              <a:t>WHEN THE AGE OF Holy Prophet </a:t>
            </a:r>
            <a:r>
              <a:rPr lang="en-US" dirty="0" smtClean="0"/>
              <a:t>Muhammad(SAW</a:t>
            </a:r>
            <a:r>
              <a:rPr lang="en-US" dirty="0"/>
              <a:t>) was 45 years and the 5</a:t>
            </a:r>
            <a:r>
              <a:rPr lang="en-US" baseline="30000" dirty="0"/>
              <a:t>th</a:t>
            </a:r>
            <a:r>
              <a:rPr lang="en-US" dirty="0"/>
              <a:t> year of </a:t>
            </a:r>
            <a:r>
              <a:rPr lang="en-US" dirty="0" err="1" smtClean="0"/>
              <a:t>Prophethood</a:t>
            </a:r>
            <a:r>
              <a:rPr lang="en-US" dirty="0" smtClean="0"/>
              <a:t>, </a:t>
            </a:r>
            <a:r>
              <a:rPr lang="en-US" dirty="0"/>
              <a:t>due to the extreme </a:t>
            </a:r>
            <a:r>
              <a:rPr lang="en-US" dirty="0" err="1" smtClean="0"/>
              <a:t>torture.The</a:t>
            </a:r>
            <a:r>
              <a:rPr lang="en-US" dirty="0" smtClean="0"/>
              <a:t> Holy </a:t>
            </a:r>
            <a:r>
              <a:rPr lang="en-US" dirty="0" err="1" smtClean="0"/>
              <a:t>Prohet</a:t>
            </a:r>
            <a:r>
              <a:rPr lang="en-US" dirty="0" smtClean="0"/>
              <a:t> Muhammad </a:t>
            </a:r>
            <a:r>
              <a:rPr lang="en-US" dirty="0"/>
              <a:t>(SAW) advised his companion to migrate </a:t>
            </a:r>
            <a:r>
              <a:rPr lang="en-US" dirty="0" err="1"/>
              <a:t>Abysinia</a:t>
            </a:r>
            <a:r>
              <a:rPr lang="en-US" dirty="0"/>
              <a:t> where the </a:t>
            </a:r>
            <a:r>
              <a:rPr lang="en-US" dirty="0" err="1"/>
              <a:t>governer</a:t>
            </a:r>
            <a:r>
              <a:rPr lang="en-US" dirty="0"/>
              <a:t> was justice person and his name was </a:t>
            </a:r>
            <a:r>
              <a:rPr lang="en-US" dirty="0" err="1"/>
              <a:t>Najjashi</a:t>
            </a:r>
            <a:r>
              <a:rPr lang="en-US" dirty="0"/>
              <a:t>. Dozens of Muslims migrated to </a:t>
            </a:r>
            <a:r>
              <a:rPr lang="en-US" dirty="0" err="1"/>
              <a:t>Abysina</a:t>
            </a:r>
            <a:r>
              <a:rPr lang="en-US" dirty="0"/>
              <a:t> </a:t>
            </a:r>
            <a:r>
              <a:rPr lang="en-US" dirty="0" smtClean="0"/>
              <a:t>after </a:t>
            </a:r>
            <a:r>
              <a:rPr lang="en-US" dirty="0"/>
              <a:t>the Advise of Holy </a:t>
            </a:r>
            <a:r>
              <a:rPr lang="en-US" dirty="0" smtClean="0"/>
              <a:t>Prophet </a:t>
            </a:r>
            <a:r>
              <a:rPr lang="en-US" dirty="0" err="1" smtClean="0"/>
              <a:t>Mmuhammad</a:t>
            </a:r>
            <a:r>
              <a:rPr lang="en-US" dirty="0" smtClean="0"/>
              <a:t> </a:t>
            </a:r>
            <a:r>
              <a:rPr lang="en-US" dirty="0"/>
              <a:t>(SAW). </a:t>
            </a:r>
          </a:p>
          <a:p>
            <a:endParaRPr lang="en-US" b="1" i="1" u="sng" dirty="0"/>
          </a:p>
          <a:p>
            <a:r>
              <a:rPr lang="en-US" b="1" i="1" u="sng" dirty="0"/>
              <a:t>COMPLETE BOYCOTT OF THE TRIBE OF MUHAMMED (SAW);</a:t>
            </a:r>
          </a:p>
          <a:p>
            <a:r>
              <a:rPr lang="en-US" dirty="0"/>
              <a:t>After the migration to </a:t>
            </a:r>
            <a:r>
              <a:rPr lang="en-US" dirty="0" err="1"/>
              <a:t>Abysinia</a:t>
            </a:r>
            <a:r>
              <a:rPr lang="en-US" dirty="0"/>
              <a:t>, the leaders of non-</a:t>
            </a:r>
            <a:r>
              <a:rPr lang="en-US" dirty="0" err="1"/>
              <a:t>muslims</a:t>
            </a:r>
            <a:r>
              <a:rPr lang="en-US" dirty="0"/>
              <a:t> decided on a complete boycott to the tribe of Holy </a:t>
            </a:r>
            <a:r>
              <a:rPr lang="en-US" dirty="0" smtClean="0"/>
              <a:t>Prophet Muhammad </a:t>
            </a:r>
            <a:r>
              <a:rPr lang="en-US" dirty="0"/>
              <a:t>(SAW). At that time his age was 47</a:t>
            </a:r>
            <a:r>
              <a:rPr lang="en-US" baseline="30000" dirty="0"/>
              <a:t>th</a:t>
            </a:r>
            <a:r>
              <a:rPr lang="en-US" dirty="0"/>
              <a:t> years old. Nobody was talked to them or have commercial and matrimonial relations  with them. This resulted to face a huge difficulties to Holy </a:t>
            </a:r>
            <a:r>
              <a:rPr lang="en-US" dirty="0" smtClean="0"/>
              <a:t>Prophet Muhammad </a:t>
            </a:r>
            <a:r>
              <a:rPr lang="en-US" dirty="0"/>
              <a:t>(SAW) and his tribe. This boycott was continued for full three years.</a:t>
            </a:r>
          </a:p>
          <a:p>
            <a:endParaRPr lang="en-US" dirty="0"/>
          </a:p>
        </p:txBody>
      </p:sp>
    </p:spTree>
    <p:extLst>
      <p:ext uri="{BB962C8B-B14F-4D97-AF65-F5344CB8AC3E}">
        <p14:creationId xmlns:p14="http://schemas.microsoft.com/office/powerpoint/2010/main" val="2281150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435100" y="381000"/>
            <a:ext cx="7499350" cy="5867400"/>
          </a:xfrm>
        </p:spPr>
        <p:txBody>
          <a:bodyPr>
            <a:normAutofit fontScale="85000" lnSpcReduction="20000"/>
          </a:bodyPr>
          <a:lstStyle/>
          <a:p>
            <a:r>
              <a:rPr lang="en-US" b="1" i="1" u="sng" dirty="0" smtClean="0"/>
              <a:t>Journey for preaching to TAIF</a:t>
            </a:r>
            <a:r>
              <a:rPr lang="en-US" b="1" i="1" u="sng" dirty="0"/>
              <a:t>:</a:t>
            </a:r>
          </a:p>
          <a:p>
            <a:r>
              <a:rPr lang="en-US" dirty="0"/>
              <a:t>When </a:t>
            </a:r>
            <a:r>
              <a:rPr lang="en-US" dirty="0" smtClean="0"/>
              <a:t>the age of </a:t>
            </a:r>
            <a:r>
              <a:rPr lang="en-US" dirty="0" err="1" smtClean="0"/>
              <a:t>Prohet</a:t>
            </a:r>
            <a:r>
              <a:rPr lang="en-US" dirty="0" smtClean="0"/>
              <a:t> Muhammad  </a:t>
            </a:r>
            <a:r>
              <a:rPr lang="en-US" dirty="0"/>
              <a:t>was 51 years, He went to </a:t>
            </a:r>
            <a:r>
              <a:rPr lang="en-US" dirty="0" err="1"/>
              <a:t>taif</a:t>
            </a:r>
            <a:r>
              <a:rPr lang="en-US" dirty="0"/>
              <a:t> for preaching His mission but returned  immediately to Makkah, as the wicked people of that town chased the Prophet (</a:t>
            </a:r>
            <a:r>
              <a:rPr lang="en-US" dirty="0" smtClean="0"/>
              <a:t>SAW) </a:t>
            </a:r>
            <a:r>
              <a:rPr lang="en-US" dirty="0"/>
              <a:t>out of their city and wounded Him. They did not accept His mission because they were not ready to leave their native religion. </a:t>
            </a:r>
          </a:p>
          <a:p>
            <a:endParaRPr lang="en-US" b="1" i="1" u="sng" dirty="0"/>
          </a:p>
          <a:p>
            <a:r>
              <a:rPr lang="en-US" b="1" i="1" u="sng" dirty="0"/>
              <a:t>ASCENSION TO SKY (MAIRAJ);</a:t>
            </a:r>
          </a:p>
          <a:p>
            <a:r>
              <a:rPr lang="en-US" dirty="0"/>
              <a:t>When His age was 52 years he was awarded a highest reward that was he has experienced the </a:t>
            </a:r>
            <a:r>
              <a:rPr lang="en-US" dirty="0" err="1"/>
              <a:t>Mairaj</a:t>
            </a:r>
            <a:r>
              <a:rPr lang="en-US" dirty="0"/>
              <a:t>, (Ascension to sky). He had a vision of Allah Almighty and was witnessed to the wonderful things. When He returned from </a:t>
            </a:r>
            <a:r>
              <a:rPr lang="en-US" dirty="0" err="1"/>
              <a:t>Mairaj</a:t>
            </a:r>
            <a:r>
              <a:rPr lang="en-US" dirty="0"/>
              <a:t>, He brought a gift (prayer) for His followers.</a:t>
            </a:r>
          </a:p>
          <a:p>
            <a:endParaRPr lang="en-US" dirty="0"/>
          </a:p>
        </p:txBody>
      </p:sp>
    </p:spTree>
    <p:extLst>
      <p:ext uri="{BB962C8B-B14F-4D97-AF65-F5344CB8AC3E}">
        <p14:creationId xmlns:p14="http://schemas.microsoft.com/office/powerpoint/2010/main" val="32431714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39</TotalTime>
  <Words>929</Words>
  <Application>Microsoft Office PowerPoint</Application>
  <PresentationFormat>On-screen Show (4:3)</PresentationFormat>
  <Paragraphs>35</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Aharoni</vt:lpstr>
      <vt:lpstr>Calibri</vt:lpstr>
      <vt:lpstr>Gill Sans MT</vt:lpstr>
      <vt:lpstr>Verdana</vt:lpstr>
      <vt:lpstr>Wingdings 2</vt:lpstr>
      <vt:lpstr>Solstice</vt:lpstr>
      <vt:lpstr>PowerPoint Presentation</vt:lpstr>
      <vt:lpstr>  LIFE OF HOLY PROPHET MUHAMMAD(S.A.W) AT MAKKAH  Conditions of  Arabs: 1) Forget  the Deen of Ibrahim (A.S) 2) Totally darkness. 3) worshipping of Idols 4) Christian and jews lost their religions and actual books. 5) Tawaf without clothes. Family Background:  Birth, nursing by Halima Sadia (R.A) ,at the Age of six years, eight years. Look after by syed Abu Talib (father of Syedana Ali R.A)   Journey to Syria: At the age of twelve, accompanied with Syed Abu Talib for trade journey to Syria, Christian Monk Buhaira recognized him at Basra by some of his signs as last  messengers of Allah (S.W.T)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ahsanulhaq</dc:creator>
  <cp:lastModifiedBy>Nawaz Sab</cp:lastModifiedBy>
  <cp:revision>26</cp:revision>
  <dcterms:created xsi:type="dcterms:W3CDTF">2017-07-13T09:10:32Z</dcterms:created>
  <dcterms:modified xsi:type="dcterms:W3CDTF">2021-04-07T10:33:37Z</dcterms:modified>
</cp:coreProperties>
</file>