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8" r:id="rId2"/>
    <p:sldId id="269" r:id="rId3"/>
    <p:sldId id="270" r:id="rId4"/>
    <p:sldId id="271" r:id="rId5"/>
    <p:sldId id="272" r:id="rId6"/>
    <p:sldId id="273" r:id="rId7"/>
    <p:sldId id="274" r:id="rId8"/>
    <p:sldId id="275" r:id="rId9"/>
    <p:sldId id="276" r:id="rId10"/>
    <p:sldId id="27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1243"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4EE797-1874-4AF6-A73D-7C15C6582A86}" type="datetimeFigureOut">
              <a:rPr lang="en-US" smtClean="0"/>
              <a:pPr/>
              <a:t>4/20/2021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A51DB7-DA82-4089-BB85-196363462633}" type="slidenum">
              <a:rPr lang="en-US" smtClean="0"/>
              <a:pPr/>
              <a:t>‹#›</a:t>
            </a:fld>
            <a:endParaRPr lang="en-US"/>
          </a:p>
        </p:txBody>
      </p:sp>
    </p:spTree>
    <p:extLst>
      <p:ext uri="{BB962C8B-B14F-4D97-AF65-F5344CB8AC3E}">
        <p14:creationId xmlns:p14="http://schemas.microsoft.com/office/powerpoint/2010/main" val="1662423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A51DB7-DA82-4089-BB85-196363462633}" type="slidenum">
              <a:rPr lang="en-US" smtClean="0"/>
              <a:pPr/>
              <a:t>1</a:t>
            </a:fld>
            <a:endParaRPr lang="en-US"/>
          </a:p>
        </p:txBody>
      </p:sp>
    </p:spTree>
    <p:extLst>
      <p:ext uri="{BB962C8B-B14F-4D97-AF65-F5344CB8AC3E}">
        <p14:creationId xmlns:p14="http://schemas.microsoft.com/office/powerpoint/2010/main" val="170069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E6CAD5DF-9EB4-4D99-8808-8056B2D548C5}" type="datetimeFigureOut">
              <a:rPr lang="en-US" smtClean="0"/>
              <a:pPr/>
              <a:t>4/20/2021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C689EAFF-7CE2-4C2D-9C07-2F12725026B5}"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CAD5DF-9EB4-4D99-8808-8056B2D548C5}" type="datetimeFigureOut">
              <a:rPr lang="en-US" smtClean="0"/>
              <a:pPr/>
              <a:t>4/20/2021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689EAFF-7CE2-4C2D-9C07-2F12725026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CAD5DF-9EB4-4D99-8808-8056B2D548C5}" type="datetimeFigureOut">
              <a:rPr lang="en-US" smtClean="0"/>
              <a:pPr/>
              <a:t>4/20/2021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689EAFF-7CE2-4C2D-9C07-2F12725026B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CAD5DF-9EB4-4D99-8808-8056B2D548C5}" type="datetimeFigureOut">
              <a:rPr lang="en-US" smtClean="0"/>
              <a:pPr/>
              <a:t>4/20/2021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689EAFF-7CE2-4C2D-9C07-2F12725026B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6CAD5DF-9EB4-4D99-8808-8056B2D548C5}" type="datetimeFigureOut">
              <a:rPr lang="en-US" smtClean="0"/>
              <a:pPr/>
              <a:t>4/20/2021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689EAFF-7CE2-4C2D-9C07-2F12725026B5}"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6CAD5DF-9EB4-4D99-8808-8056B2D548C5}" type="datetimeFigureOut">
              <a:rPr lang="en-US" smtClean="0"/>
              <a:pPr/>
              <a:t>4/20/2021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689EAFF-7CE2-4C2D-9C07-2F12725026B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6CAD5DF-9EB4-4D99-8808-8056B2D548C5}" type="datetimeFigureOut">
              <a:rPr lang="en-US" smtClean="0"/>
              <a:pPr/>
              <a:t>4/20/2021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689EAFF-7CE2-4C2D-9C07-2F12725026B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6CAD5DF-9EB4-4D99-8808-8056B2D548C5}" type="datetimeFigureOut">
              <a:rPr lang="en-US" smtClean="0"/>
              <a:pPr/>
              <a:t>4/20/2021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689EAFF-7CE2-4C2D-9C07-2F12725026B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E6CAD5DF-9EB4-4D99-8808-8056B2D548C5}" type="datetimeFigureOut">
              <a:rPr lang="en-US" smtClean="0"/>
              <a:pPr/>
              <a:t>4/20/2021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689EAFF-7CE2-4C2D-9C07-2F12725026B5}"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6CAD5DF-9EB4-4D99-8808-8056B2D548C5}" type="datetimeFigureOut">
              <a:rPr lang="en-US" smtClean="0"/>
              <a:pPr/>
              <a:t>4/20/2021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689EAFF-7CE2-4C2D-9C07-2F12725026B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E6CAD5DF-9EB4-4D99-8808-8056B2D548C5}" type="datetimeFigureOut">
              <a:rPr lang="en-US" smtClean="0"/>
              <a:pPr/>
              <a:t>4/20/2021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689EAFF-7CE2-4C2D-9C07-2F12725026B5}"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6CAD5DF-9EB4-4D99-8808-8056B2D548C5}" type="datetimeFigureOut">
              <a:rPr lang="en-US" smtClean="0"/>
              <a:pPr/>
              <a:t>4/20/2021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689EAFF-7CE2-4C2D-9C07-2F12725026B5}"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82296" indent="0" algn="ctr">
              <a:buNone/>
            </a:pPr>
            <a:r>
              <a:rPr lang="en-US" sz="6000" dirty="0" smtClean="0"/>
              <a:t>Basic concept of Halal and Haram</a:t>
            </a:r>
            <a:endParaRPr lang="en-US" sz="6000" dirty="0"/>
          </a:p>
          <a:p>
            <a:pPr marL="82296" indent="0">
              <a:buNone/>
            </a:pPr>
            <a:endParaRPr lang="en-US" dirty="0" smtClean="0"/>
          </a:p>
          <a:p>
            <a:pPr marL="82296" indent="0" algn="ctr">
              <a:buNone/>
            </a:pPr>
            <a:r>
              <a:rPr lang="en-US" dirty="0" smtClean="0"/>
              <a:t>Course Instructor </a:t>
            </a:r>
          </a:p>
          <a:p>
            <a:pPr marL="82296" indent="0" algn="ctr">
              <a:buNone/>
            </a:pPr>
            <a:r>
              <a:rPr lang="en-US" sz="4400" b="1" dirty="0" smtClean="0"/>
              <a:t>Dr. Muhammad Nawaz</a:t>
            </a:r>
          </a:p>
        </p:txBody>
      </p:sp>
      <p:pic>
        <p:nvPicPr>
          <p:cNvPr id="5" name="Picture 4" descr="http://www.bahria.edu.pk/wp-content/uploads/logo1.png"/>
          <p:cNvPicPr/>
          <p:nvPr/>
        </p:nvPicPr>
        <p:blipFill>
          <a:blip r:embed="rId3" cstate="print"/>
          <a:srcRect/>
          <a:stretch>
            <a:fillRect/>
          </a:stretch>
        </p:blipFill>
        <p:spPr bwMode="auto">
          <a:xfrm>
            <a:off x="3110230" y="381000"/>
            <a:ext cx="3747770" cy="749935"/>
          </a:xfrm>
          <a:prstGeom prst="rect">
            <a:avLst/>
          </a:prstGeom>
          <a:noFill/>
          <a:ln w="9525">
            <a:noFill/>
            <a:miter lim="800000"/>
            <a:headEnd/>
            <a:tailEnd/>
          </a:ln>
        </p:spPr>
      </p:pic>
    </p:spTree>
    <p:extLst>
      <p:ext uri="{BB962C8B-B14F-4D97-AF65-F5344CB8AC3E}">
        <p14:creationId xmlns:p14="http://schemas.microsoft.com/office/powerpoint/2010/main" val="296915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8077200" cy="1143000"/>
          </a:xfrm>
        </p:spPr>
        <p:txBody>
          <a:bodyPr>
            <a:normAutofit fontScale="90000"/>
          </a:bodyPr>
          <a:lstStyle/>
          <a:p>
            <a:pPr algn="ctr"/>
            <a:r>
              <a:rPr lang="en-US" dirty="0" smtClean="0"/>
              <a:t/>
            </a:r>
            <a:br>
              <a:rPr lang="en-US" dirty="0" smtClean="0"/>
            </a:br>
            <a:r>
              <a:rPr lang="en-US" dirty="0" smtClean="0"/>
              <a:t/>
            </a:r>
            <a:br>
              <a:rPr lang="en-US" dirty="0" smtClean="0"/>
            </a:br>
            <a:r>
              <a:rPr lang="en-US" sz="4000" dirty="0" smtClean="0"/>
              <a:t>Selected </a:t>
            </a:r>
            <a:r>
              <a:rPr lang="en-US" sz="4000" dirty="0"/>
              <a:t>text –Surah </a:t>
            </a:r>
            <a:r>
              <a:rPr lang="en-US" sz="4000" dirty="0" smtClean="0"/>
              <a:t>Al-</a:t>
            </a:r>
            <a:r>
              <a:rPr lang="en-US" sz="4000" dirty="0" err="1" smtClean="0"/>
              <a:t>Araf</a:t>
            </a:r>
            <a:r>
              <a:rPr lang="en-US" sz="4000" dirty="0" smtClean="0"/>
              <a:t>  </a:t>
            </a:r>
            <a:r>
              <a:rPr lang="en-US" sz="4000" dirty="0"/>
              <a:t>Verse </a:t>
            </a:r>
            <a:r>
              <a:rPr lang="en-US" sz="4000" dirty="0" smtClean="0"/>
              <a:t>#.32</a:t>
            </a:r>
            <a:r>
              <a:rPr lang="en-US" sz="4000" dirty="0"/>
              <a:t/>
            </a:r>
            <a:br>
              <a:rPr lang="en-US" sz="4000" dirty="0"/>
            </a:br>
            <a:endParaRPr lang="en-US" dirty="0"/>
          </a:p>
        </p:txBody>
      </p:sp>
      <p:sp>
        <p:nvSpPr>
          <p:cNvPr id="3" name="Content Placeholder 2"/>
          <p:cNvSpPr>
            <a:spLocks noGrp="1"/>
          </p:cNvSpPr>
          <p:nvPr>
            <p:ph idx="1"/>
          </p:nvPr>
        </p:nvSpPr>
        <p:spPr/>
        <p:txBody>
          <a:bodyPr/>
          <a:lstStyle/>
          <a:p>
            <a:pPr marL="82296" indent="0" algn="just">
              <a:buNone/>
            </a:pPr>
            <a:endParaRPr lang="en-US" dirty="0" smtClean="0"/>
          </a:p>
          <a:p>
            <a:pPr marL="82296" indent="0" algn="just">
              <a:buNone/>
            </a:pPr>
            <a:endParaRPr lang="en-US" dirty="0"/>
          </a:p>
          <a:p>
            <a:pPr marL="82296" indent="0" algn="just">
              <a:buNone/>
            </a:pPr>
            <a:r>
              <a:rPr lang="en-US" dirty="0" smtClean="0"/>
              <a:t>“ Who has forbidden the decent garments and the good and pure things allowed by Allah (SWT) to His servant. All these things are for believer in this world but on the Dooms day specially for believers.” </a:t>
            </a:r>
            <a:endParaRPr lang="en-US" dirty="0"/>
          </a:p>
        </p:txBody>
      </p:sp>
    </p:spTree>
    <p:extLst>
      <p:ext uri="{BB962C8B-B14F-4D97-AF65-F5344CB8AC3E}">
        <p14:creationId xmlns:p14="http://schemas.microsoft.com/office/powerpoint/2010/main" val="664371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Contents</a:t>
            </a:r>
            <a:br>
              <a:rPr lang="en-US" dirty="0" smtClean="0"/>
            </a:br>
            <a:endParaRPr lang="en-US" dirty="0"/>
          </a:p>
        </p:txBody>
      </p:sp>
      <p:sp>
        <p:nvSpPr>
          <p:cNvPr id="3" name="Content Placeholder 2"/>
          <p:cNvSpPr>
            <a:spLocks noGrp="1"/>
          </p:cNvSpPr>
          <p:nvPr>
            <p:ph idx="1"/>
          </p:nvPr>
        </p:nvSpPr>
        <p:spPr>
          <a:xfrm>
            <a:off x="990600" y="1447800"/>
            <a:ext cx="7943088" cy="4800600"/>
          </a:xfrm>
        </p:spPr>
        <p:txBody>
          <a:bodyPr>
            <a:normAutofit/>
          </a:bodyPr>
          <a:lstStyle/>
          <a:p>
            <a:r>
              <a:rPr lang="en-US" dirty="0" smtClean="0"/>
              <a:t>What is Halal?</a:t>
            </a:r>
          </a:p>
          <a:p>
            <a:r>
              <a:rPr lang="en-US" dirty="0" smtClean="0"/>
              <a:t>What is Haram?</a:t>
            </a:r>
          </a:p>
          <a:p>
            <a:r>
              <a:rPr lang="en-US" dirty="0" err="1" smtClean="0"/>
              <a:t>Kasab</a:t>
            </a:r>
            <a:r>
              <a:rPr lang="en-US" dirty="0" smtClean="0"/>
              <a:t>-e-Halal</a:t>
            </a:r>
            <a:endParaRPr lang="en-US" dirty="0" smtClean="0"/>
          </a:p>
          <a:p>
            <a:r>
              <a:rPr lang="en-US" dirty="0" smtClean="0"/>
              <a:t>Three basic principles</a:t>
            </a:r>
          </a:p>
          <a:p>
            <a:r>
              <a:rPr lang="en-US" dirty="0" smtClean="0"/>
              <a:t>Three important instructions/orders for Halal-lawful earning</a:t>
            </a:r>
          </a:p>
          <a:p>
            <a:r>
              <a:rPr lang="en-US" dirty="0" smtClean="0"/>
              <a:t>Selected text –Surah Al-</a:t>
            </a:r>
            <a:r>
              <a:rPr lang="en-US" dirty="0" err="1" smtClean="0"/>
              <a:t>Anaam</a:t>
            </a:r>
            <a:r>
              <a:rPr lang="en-US" dirty="0" smtClean="0"/>
              <a:t> Verse #.151</a:t>
            </a:r>
          </a:p>
          <a:p>
            <a:pPr marL="82296" indent="0">
              <a:buNone/>
            </a:pPr>
            <a:r>
              <a:rPr lang="en-US" dirty="0" smtClean="0"/>
              <a:t>                       - Surah Al </a:t>
            </a:r>
            <a:r>
              <a:rPr lang="en-US" dirty="0" err="1" smtClean="0"/>
              <a:t>Araf</a:t>
            </a:r>
            <a:r>
              <a:rPr lang="en-US" dirty="0" smtClean="0"/>
              <a:t> Verse #.32</a:t>
            </a:r>
            <a:endParaRPr lang="en-US" dirty="0"/>
          </a:p>
        </p:txBody>
      </p:sp>
    </p:spTree>
    <p:extLst>
      <p:ext uri="{BB962C8B-B14F-4D97-AF65-F5344CB8AC3E}">
        <p14:creationId xmlns:p14="http://schemas.microsoft.com/office/powerpoint/2010/main" val="91777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Halal?	</a:t>
            </a:r>
            <a:endParaRPr lang="en-US" dirty="0"/>
          </a:p>
        </p:txBody>
      </p:sp>
      <p:sp>
        <p:nvSpPr>
          <p:cNvPr id="3" name="Content Placeholder 2"/>
          <p:cNvSpPr>
            <a:spLocks noGrp="1"/>
          </p:cNvSpPr>
          <p:nvPr>
            <p:ph idx="1"/>
          </p:nvPr>
        </p:nvSpPr>
        <p:spPr/>
        <p:txBody>
          <a:bodyPr/>
          <a:lstStyle/>
          <a:p>
            <a:r>
              <a:rPr lang="en-US" dirty="0" smtClean="0"/>
              <a:t>Things allowed to use by Allah (SWT) and His Prophet Muhammad (SAWW) is called Halal.</a:t>
            </a:r>
          </a:p>
          <a:p>
            <a:endParaRPr lang="en-US" dirty="0"/>
          </a:p>
        </p:txBody>
      </p:sp>
    </p:spTree>
    <p:extLst>
      <p:ext uri="{BB962C8B-B14F-4D97-AF65-F5344CB8AC3E}">
        <p14:creationId xmlns:p14="http://schemas.microsoft.com/office/powerpoint/2010/main" val="3446969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Haram?</a:t>
            </a:r>
            <a:endParaRPr lang="en-US" dirty="0"/>
          </a:p>
        </p:txBody>
      </p:sp>
      <p:sp>
        <p:nvSpPr>
          <p:cNvPr id="3" name="Content Placeholder 2"/>
          <p:cNvSpPr>
            <a:spLocks noGrp="1"/>
          </p:cNvSpPr>
          <p:nvPr>
            <p:ph idx="1"/>
          </p:nvPr>
        </p:nvSpPr>
        <p:spPr/>
        <p:txBody>
          <a:bodyPr/>
          <a:lstStyle/>
          <a:p>
            <a:r>
              <a:rPr lang="en-US" dirty="0" smtClean="0"/>
              <a:t>The things that are prohibited by Allah (SWT) and His Prophet Muhammad (SAWW) are known as Haram.</a:t>
            </a:r>
            <a:endParaRPr lang="en-US" dirty="0"/>
          </a:p>
        </p:txBody>
      </p:sp>
    </p:spTree>
    <p:extLst>
      <p:ext uri="{BB962C8B-B14F-4D97-AF65-F5344CB8AC3E}">
        <p14:creationId xmlns:p14="http://schemas.microsoft.com/office/powerpoint/2010/main" val="3204303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Kasb</a:t>
            </a:r>
            <a:r>
              <a:rPr lang="en-US" dirty="0" smtClean="0"/>
              <a:t>-e – Halal(Lawful and Legal)</a:t>
            </a:r>
            <a:endParaRPr lang="en-US" dirty="0"/>
          </a:p>
        </p:txBody>
      </p:sp>
      <p:sp>
        <p:nvSpPr>
          <p:cNvPr id="3" name="Content Placeholder 2"/>
          <p:cNvSpPr>
            <a:spLocks noGrp="1"/>
          </p:cNvSpPr>
          <p:nvPr>
            <p:ph idx="1"/>
          </p:nvPr>
        </p:nvSpPr>
        <p:spPr/>
        <p:txBody>
          <a:bodyPr/>
          <a:lstStyle/>
          <a:p>
            <a:r>
              <a:rPr lang="en-US" dirty="0" err="1" smtClean="0"/>
              <a:t>Rizk</a:t>
            </a:r>
            <a:r>
              <a:rPr lang="en-US" dirty="0" smtClean="0"/>
              <a:t>-e-Halal</a:t>
            </a:r>
          </a:p>
          <a:p>
            <a:r>
              <a:rPr lang="en-US" dirty="0" smtClean="0"/>
              <a:t>To earn Halal and eat /drink Halal</a:t>
            </a:r>
            <a:endParaRPr lang="en-US" dirty="0"/>
          </a:p>
        </p:txBody>
      </p:sp>
    </p:spTree>
    <p:extLst>
      <p:ext uri="{BB962C8B-B14F-4D97-AF65-F5344CB8AC3E}">
        <p14:creationId xmlns:p14="http://schemas.microsoft.com/office/powerpoint/2010/main" val="1868171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Basic Principles</a:t>
            </a:r>
            <a:endParaRPr lang="en-US" dirty="0"/>
          </a:p>
        </p:txBody>
      </p:sp>
      <p:sp>
        <p:nvSpPr>
          <p:cNvPr id="3" name="Content Placeholder 2"/>
          <p:cNvSpPr>
            <a:spLocks noGrp="1"/>
          </p:cNvSpPr>
          <p:nvPr>
            <p:ph idx="1"/>
          </p:nvPr>
        </p:nvSpPr>
        <p:spPr/>
        <p:txBody>
          <a:bodyPr/>
          <a:lstStyle/>
          <a:p>
            <a:pPr marL="653796" indent="-571500">
              <a:buFont typeface="+mj-lt"/>
              <a:buAutoNum type="romanLcPeriod"/>
            </a:pPr>
            <a:r>
              <a:rPr lang="en-US" dirty="0" smtClean="0"/>
              <a:t>Moral value, Business and </a:t>
            </a:r>
            <a:r>
              <a:rPr lang="en-US" dirty="0" err="1" smtClean="0"/>
              <a:t>Deen</a:t>
            </a:r>
            <a:r>
              <a:rPr lang="en-US" dirty="0" smtClean="0"/>
              <a:t> </a:t>
            </a:r>
            <a:r>
              <a:rPr lang="en-US" dirty="0" smtClean="0"/>
              <a:t>interlink with each other.                                </a:t>
            </a:r>
            <a:r>
              <a:rPr lang="en-US" dirty="0" smtClean="0"/>
              <a:t>The Holy Quran : lawful business is </a:t>
            </a:r>
            <a:r>
              <a:rPr lang="en-US" dirty="0" err="1" smtClean="0"/>
              <a:t>Fazrullah</a:t>
            </a:r>
            <a:r>
              <a:rPr lang="en-US" dirty="0" smtClean="0"/>
              <a:t>. (Surah </a:t>
            </a:r>
            <a:r>
              <a:rPr lang="en-US" dirty="0" err="1" smtClean="0"/>
              <a:t>Juma</a:t>
            </a:r>
            <a:r>
              <a:rPr lang="en-US" dirty="0" smtClean="0"/>
              <a:t>)</a:t>
            </a:r>
            <a:endParaRPr lang="en-US" dirty="0" smtClean="0"/>
          </a:p>
          <a:p>
            <a:pPr marL="653796" indent="-571500">
              <a:buFont typeface="+mj-lt"/>
              <a:buAutoNum type="romanLcPeriod"/>
            </a:pPr>
            <a:r>
              <a:rPr lang="en-US" dirty="0" smtClean="0"/>
              <a:t>Hard working and legal struggle (</a:t>
            </a:r>
            <a:r>
              <a:rPr lang="en-US" dirty="0" err="1" smtClean="0"/>
              <a:t>favour</a:t>
            </a:r>
            <a:r>
              <a:rPr lang="en-US" dirty="0" smtClean="0"/>
              <a:t> and blessings)</a:t>
            </a:r>
          </a:p>
          <a:p>
            <a:pPr marL="653796" indent="-571500">
              <a:buFont typeface="+mj-lt"/>
              <a:buAutoNum type="romanLcPeriod"/>
            </a:pPr>
            <a:r>
              <a:rPr lang="en-US" dirty="0" smtClean="0"/>
              <a:t>Process of earning (fair, transparent, clear)</a:t>
            </a:r>
            <a:endParaRPr lang="en-US" dirty="0"/>
          </a:p>
        </p:txBody>
      </p:sp>
    </p:spTree>
    <p:extLst>
      <p:ext uri="{BB962C8B-B14F-4D97-AF65-F5344CB8AC3E}">
        <p14:creationId xmlns:p14="http://schemas.microsoft.com/office/powerpoint/2010/main" val="4112081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65760" lvl="0" indent="-283464" algn="ctr">
              <a:spcBef>
                <a:spcPts val="600"/>
              </a:spcBef>
            </a:pPr>
            <a:r>
              <a:rPr lang="en-US" sz="3200" dirty="0" smtClean="0">
                <a:solidFill>
                  <a:prstClr val="black"/>
                </a:solidFill>
                <a:effectLst/>
                <a:ea typeface="+mn-ea"/>
                <a:cs typeface="+mn-cs"/>
              </a:rPr>
              <a:t/>
            </a:r>
            <a:br>
              <a:rPr lang="en-US" sz="3200" dirty="0" smtClean="0">
                <a:solidFill>
                  <a:prstClr val="black"/>
                </a:solidFill>
                <a:effectLst/>
                <a:ea typeface="+mn-ea"/>
                <a:cs typeface="+mn-cs"/>
              </a:rPr>
            </a:br>
            <a:r>
              <a:rPr lang="en-US" sz="3600" dirty="0" smtClean="0">
                <a:solidFill>
                  <a:prstClr val="black"/>
                </a:solidFill>
                <a:effectLst>
                  <a:outerShdw blurRad="38100" dist="38100" dir="2700000" algn="tl">
                    <a:srgbClr val="000000">
                      <a:alpha val="43137"/>
                    </a:srgbClr>
                  </a:outerShdw>
                </a:effectLst>
                <a:ea typeface="+mn-ea"/>
                <a:cs typeface="+mn-cs"/>
              </a:rPr>
              <a:t>Three </a:t>
            </a:r>
            <a:r>
              <a:rPr lang="en-US" sz="3600" dirty="0">
                <a:solidFill>
                  <a:prstClr val="black"/>
                </a:solidFill>
                <a:effectLst>
                  <a:outerShdw blurRad="38100" dist="38100" dir="2700000" algn="tl">
                    <a:srgbClr val="000000">
                      <a:alpha val="43137"/>
                    </a:srgbClr>
                  </a:outerShdw>
                </a:effectLst>
                <a:ea typeface="+mn-ea"/>
                <a:cs typeface="+mn-cs"/>
              </a:rPr>
              <a:t>important instructions/orders for </a:t>
            </a:r>
            <a:r>
              <a:rPr lang="en-US" sz="3600" dirty="0" smtClean="0">
                <a:solidFill>
                  <a:prstClr val="black"/>
                </a:solidFill>
                <a:effectLst>
                  <a:outerShdw blurRad="38100" dist="38100" dir="2700000" algn="tl">
                    <a:srgbClr val="000000">
                      <a:alpha val="43137"/>
                    </a:srgbClr>
                  </a:outerShdw>
                </a:effectLst>
                <a:ea typeface="+mn-ea"/>
                <a:cs typeface="+mn-cs"/>
              </a:rPr>
              <a:t>Halal-  lawful </a:t>
            </a:r>
            <a:r>
              <a:rPr lang="en-US" sz="3600" dirty="0">
                <a:solidFill>
                  <a:prstClr val="black"/>
                </a:solidFill>
                <a:effectLst>
                  <a:outerShdw blurRad="38100" dist="38100" dir="2700000" algn="tl">
                    <a:srgbClr val="000000">
                      <a:alpha val="43137"/>
                    </a:srgbClr>
                  </a:outerShdw>
                </a:effectLst>
                <a:ea typeface="+mn-ea"/>
                <a:cs typeface="+mn-cs"/>
              </a:rPr>
              <a:t>earning</a:t>
            </a:r>
            <a:br>
              <a:rPr lang="en-US" sz="3600" dirty="0">
                <a:solidFill>
                  <a:prstClr val="black"/>
                </a:solidFill>
                <a:effectLst>
                  <a:outerShdw blurRad="38100" dist="38100" dir="2700000" algn="tl">
                    <a:srgbClr val="000000">
                      <a:alpha val="43137"/>
                    </a:srgbClr>
                  </a:outerShdw>
                </a:effectLst>
                <a:ea typeface="+mn-ea"/>
                <a:cs typeface="+mn-cs"/>
              </a:rPr>
            </a:b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lnSpcReduction="10000"/>
          </a:bodyPr>
          <a:lstStyle/>
          <a:p>
            <a:pPr marL="653796" indent="-571500">
              <a:buFont typeface="+mj-lt"/>
              <a:buAutoNum type="romanLcPeriod"/>
            </a:pPr>
            <a:r>
              <a:rPr lang="en-US" dirty="0" smtClean="0"/>
              <a:t>Common and general order for mankind.                                           “O mankind ,Eat of that which is lawful and good on the Earth” (</a:t>
            </a:r>
            <a:r>
              <a:rPr lang="en-US" dirty="0" smtClean="0">
                <a:solidFill>
                  <a:srgbClr val="FF0000"/>
                </a:solidFill>
              </a:rPr>
              <a:t>Al- </a:t>
            </a:r>
            <a:r>
              <a:rPr lang="en-US" dirty="0" err="1" smtClean="0">
                <a:solidFill>
                  <a:srgbClr val="FF0000"/>
                </a:solidFill>
              </a:rPr>
              <a:t>Baqarah</a:t>
            </a:r>
            <a:r>
              <a:rPr lang="en-US" dirty="0" smtClean="0">
                <a:solidFill>
                  <a:srgbClr val="FF0000"/>
                </a:solidFill>
              </a:rPr>
              <a:t>-</a:t>
            </a:r>
            <a:r>
              <a:rPr lang="en-US" dirty="0">
                <a:solidFill>
                  <a:srgbClr val="FF0000"/>
                </a:solidFill>
              </a:rPr>
              <a:t>Verse </a:t>
            </a:r>
            <a:r>
              <a:rPr lang="en-US" dirty="0" smtClean="0">
                <a:solidFill>
                  <a:srgbClr val="FF0000"/>
                </a:solidFill>
              </a:rPr>
              <a:t>No.168)</a:t>
            </a:r>
          </a:p>
          <a:p>
            <a:pPr marL="653796" indent="-571500">
              <a:buFont typeface="+mj-lt"/>
              <a:buAutoNum type="romanLcPeriod"/>
            </a:pPr>
            <a:r>
              <a:rPr lang="en-US" dirty="0" smtClean="0"/>
              <a:t>Particular order for firm believers:     “O, believers, Eat of the lawful things that we have provided you and be thankful to Allah (SWT)   </a:t>
            </a:r>
            <a:r>
              <a:rPr lang="en-US" dirty="0" smtClean="0">
                <a:solidFill>
                  <a:srgbClr val="FF0000"/>
                </a:solidFill>
              </a:rPr>
              <a:t>Surah </a:t>
            </a:r>
            <a:r>
              <a:rPr lang="en-US" dirty="0" err="1" smtClean="0">
                <a:solidFill>
                  <a:srgbClr val="FF0000"/>
                </a:solidFill>
              </a:rPr>
              <a:t>Baqarah</a:t>
            </a:r>
            <a:r>
              <a:rPr lang="en-US" dirty="0" smtClean="0">
                <a:solidFill>
                  <a:srgbClr val="FF0000"/>
                </a:solidFill>
              </a:rPr>
              <a:t> Verse No.172</a:t>
            </a:r>
            <a:endParaRPr lang="en-US" dirty="0">
              <a:solidFill>
                <a:srgbClr val="FF0000"/>
              </a:solidFill>
            </a:endParaRPr>
          </a:p>
        </p:txBody>
      </p:sp>
    </p:spTree>
    <p:extLst>
      <p:ext uri="{BB962C8B-B14F-4D97-AF65-F5344CB8AC3E}">
        <p14:creationId xmlns:p14="http://schemas.microsoft.com/office/powerpoint/2010/main" val="2955059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smtClean="0">
                <a:solidFill>
                  <a:prstClr val="black"/>
                </a:solidFill>
                <a:effectLst>
                  <a:outerShdw blurRad="38100" dist="38100" dir="2700000" algn="tl">
                    <a:srgbClr val="000000">
                      <a:alpha val="43137"/>
                    </a:srgbClr>
                  </a:outerShdw>
                </a:effectLst>
              </a:rPr>
              <a:t/>
            </a:r>
            <a:br>
              <a:rPr lang="en-US" sz="3600" dirty="0" smtClean="0">
                <a:solidFill>
                  <a:prstClr val="black"/>
                </a:solidFill>
                <a:effectLst>
                  <a:outerShdw blurRad="38100" dist="38100" dir="2700000" algn="tl">
                    <a:srgbClr val="000000">
                      <a:alpha val="43137"/>
                    </a:srgbClr>
                  </a:outerShdw>
                </a:effectLst>
              </a:rPr>
            </a:br>
            <a:r>
              <a:rPr lang="en-US" sz="3600" dirty="0" smtClean="0">
                <a:solidFill>
                  <a:prstClr val="black"/>
                </a:solidFill>
                <a:effectLst>
                  <a:outerShdw blurRad="38100" dist="38100" dir="2700000" algn="tl">
                    <a:srgbClr val="000000">
                      <a:alpha val="43137"/>
                    </a:srgbClr>
                  </a:outerShdw>
                </a:effectLst>
              </a:rPr>
              <a:t>Three </a:t>
            </a:r>
            <a:r>
              <a:rPr lang="en-US" sz="3600" dirty="0">
                <a:solidFill>
                  <a:prstClr val="black"/>
                </a:solidFill>
                <a:effectLst>
                  <a:outerShdw blurRad="38100" dist="38100" dir="2700000" algn="tl">
                    <a:srgbClr val="000000">
                      <a:alpha val="43137"/>
                    </a:srgbClr>
                  </a:outerShdw>
                </a:effectLst>
              </a:rPr>
              <a:t>important instructions/orders for Halal-  lawful earning</a:t>
            </a:r>
            <a:br>
              <a:rPr lang="en-US" sz="3600" dirty="0">
                <a:solidFill>
                  <a:prstClr val="black"/>
                </a:solidFill>
                <a:effectLst>
                  <a:outerShdw blurRad="38100" dist="38100" dir="2700000" algn="tl">
                    <a:srgbClr val="000000">
                      <a:alpha val="43137"/>
                    </a:srgbClr>
                  </a:outerShdw>
                </a:effectLst>
              </a:rPr>
            </a:br>
            <a:endParaRPr lang="en-US" sz="48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82296" indent="0">
              <a:buNone/>
            </a:pPr>
            <a:r>
              <a:rPr lang="en-US" dirty="0" smtClean="0"/>
              <a:t>iii. Special order for Messengers of Allah (SWT)    </a:t>
            </a:r>
          </a:p>
          <a:p>
            <a:pPr marL="82296" indent="0">
              <a:buNone/>
            </a:pPr>
            <a:r>
              <a:rPr lang="en-US" dirty="0" smtClean="0"/>
              <a:t>O, Messengers , Eat the Tayyibat (All kind of Halal food, Meat, Milk   </a:t>
            </a:r>
            <a:r>
              <a:rPr lang="en-US" dirty="0" smtClean="0">
                <a:solidFill>
                  <a:srgbClr val="FF0000"/>
                </a:solidFill>
              </a:rPr>
              <a:t>Al-</a:t>
            </a:r>
            <a:r>
              <a:rPr lang="en-US" dirty="0" err="1" smtClean="0">
                <a:solidFill>
                  <a:srgbClr val="FF0000"/>
                </a:solidFill>
              </a:rPr>
              <a:t>Muminoon</a:t>
            </a:r>
            <a:r>
              <a:rPr lang="en-US" dirty="0" smtClean="0">
                <a:solidFill>
                  <a:srgbClr val="FF0000"/>
                </a:solidFill>
              </a:rPr>
              <a:t> verse No. 51</a:t>
            </a:r>
            <a:r>
              <a:rPr lang="en-US" dirty="0" smtClean="0"/>
              <a:t>)</a:t>
            </a:r>
            <a:endParaRPr lang="en-US" dirty="0"/>
          </a:p>
        </p:txBody>
      </p:sp>
    </p:spTree>
    <p:extLst>
      <p:ext uri="{BB962C8B-B14F-4D97-AF65-F5344CB8AC3E}">
        <p14:creationId xmlns:p14="http://schemas.microsoft.com/office/powerpoint/2010/main" val="1715207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r>
              <a:rPr lang="en-US" sz="3100" dirty="0" smtClean="0"/>
              <a:t>Selected </a:t>
            </a:r>
            <a:r>
              <a:rPr lang="en-US" sz="3100" dirty="0"/>
              <a:t>text –Surah Al-</a:t>
            </a:r>
            <a:r>
              <a:rPr lang="en-US" sz="3100" dirty="0" err="1"/>
              <a:t>Anaam</a:t>
            </a:r>
            <a:r>
              <a:rPr lang="en-US" sz="3100" dirty="0"/>
              <a:t> </a:t>
            </a:r>
            <a:r>
              <a:rPr lang="en-US" sz="3100" dirty="0" smtClean="0"/>
              <a:t>   Verse </a:t>
            </a:r>
            <a:r>
              <a:rPr lang="en-US" sz="3100" dirty="0"/>
              <a:t>#.151</a:t>
            </a:r>
            <a:br>
              <a:rPr lang="en-US" sz="3100" dirty="0"/>
            </a:br>
            <a:endParaRPr lang="en-US" dirty="0"/>
          </a:p>
        </p:txBody>
      </p:sp>
      <p:sp>
        <p:nvSpPr>
          <p:cNvPr id="3" name="Content Placeholder 2"/>
          <p:cNvSpPr>
            <a:spLocks noGrp="1"/>
          </p:cNvSpPr>
          <p:nvPr>
            <p:ph idx="1"/>
          </p:nvPr>
        </p:nvSpPr>
        <p:spPr/>
        <p:txBody>
          <a:bodyPr/>
          <a:lstStyle/>
          <a:p>
            <a:r>
              <a:rPr lang="en-US" dirty="0" smtClean="0"/>
              <a:t>O, Muhammad (SAWW) say to them “Come ,I will recite what limits your Lord has set for you.</a:t>
            </a:r>
          </a:p>
          <a:p>
            <a:pPr marL="653796" indent="-571500">
              <a:buFont typeface="+mj-lt"/>
              <a:buAutoNum type="romanLcPeriod"/>
            </a:pPr>
            <a:r>
              <a:rPr lang="en-US" dirty="0" smtClean="0"/>
              <a:t>Treat your parents kindly</a:t>
            </a:r>
          </a:p>
          <a:p>
            <a:pPr marL="653796" indent="-571500">
              <a:buFont typeface="+mj-lt"/>
              <a:buAutoNum type="romanLcPeriod"/>
            </a:pPr>
            <a:r>
              <a:rPr lang="en-US" dirty="0" smtClean="0"/>
              <a:t>Not kill children for fear of poverty</a:t>
            </a:r>
          </a:p>
          <a:p>
            <a:pPr marL="653796" indent="-571500">
              <a:buFont typeface="+mj-lt"/>
              <a:buAutoNum type="romanLcPeriod"/>
            </a:pPr>
            <a:r>
              <a:rPr lang="en-US" dirty="0" smtClean="0"/>
              <a:t>Not go near indecent things (open or hidden)</a:t>
            </a:r>
          </a:p>
          <a:p>
            <a:pPr marL="653796" indent="-571500">
              <a:buFont typeface="+mj-lt"/>
              <a:buAutoNum type="romanLcPeriod"/>
            </a:pPr>
            <a:r>
              <a:rPr lang="en-US" dirty="0" smtClean="0"/>
              <a:t>No killing (people)except by right.</a:t>
            </a:r>
            <a:endParaRPr lang="en-US" dirty="0"/>
          </a:p>
        </p:txBody>
      </p:sp>
    </p:spTree>
    <p:extLst>
      <p:ext uri="{BB962C8B-B14F-4D97-AF65-F5344CB8AC3E}">
        <p14:creationId xmlns:p14="http://schemas.microsoft.com/office/powerpoint/2010/main" val="28770485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255</TotalTime>
  <Words>349</Words>
  <Application>Microsoft Office PowerPoint</Application>
  <PresentationFormat>On-screen Show (4:3)</PresentationFormat>
  <Paragraphs>40</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Gill Sans MT</vt:lpstr>
      <vt:lpstr>Verdana</vt:lpstr>
      <vt:lpstr>Wingdings 2</vt:lpstr>
      <vt:lpstr>Solstice</vt:lpstr>
      <vt:lpstr>PowerPoint Presentation</vt:lpstr>
      <vt:lpstr>Contents </vt:lpstr>
      <vt:lpstr>What is Halal? </vt:lpstr>
      <vt:lpstr>What is Haram?</vt:lpstr>
      <vt:lpstr>Kasb-e – Halal(Lawful and Legal)</vt:lpstr>
      <vt:lpstr>Three Basic Principles</vt:lpstr>
      <vt:lpstr> Three important instructions/orders for Halal-  lawful earning </vt:lpstr>
      <vt:lpstr> Three important instructions/orders for Halal-  lawful earning </vt:lpstr>
      <vt:lpstr>  Selected text –Surah Al-Anaam    Verse #.151 </vt:lpstr>
      <vt:lpstr>  Selected text –Surah Al-Araf  Verse #.32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ahsanulhaq</dc:creator>
  <cp:lastModifiedBy>Nawaz Sab</cp:lastModifiedBy>
  <cp:revision>83</cp:revision>
  <dcterms:created xsi:type="dcterms:W3CDTF">2017-07-13T09:10:32Z</dcterms:created>
  <dcterms:modified xsi:type="dcterms:W3CDTF">2021-04-20T15:00:36Z</dcterms:modified>
</cp:coreProperties>
</file>