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76" r:id="rId3"/>
    <p:sldId id="259" r:id="rId4"/>
    <p:sldId id="260" r:id="rId5"/>
    <p:sldId id="261" r:id="rId6"/>
    <p:sldId id="262" r:id="rId7"/>
    <p:sldId id="264" r:id="rId8"/>
    <p:sldId id="265" r:id="rId9"/>
    <p:sldId id="266" r:id="rId10"/>
    <p:sldId id="267" r:id="rId11"/>
    <p:sldId id="268" r:id="rId12"/>
    <p:sldId id="269" r:id="rId13"/>
    <p:sldId id="271" r:id="rId14"/>
    <p:sldId id="272" r:id="rId15"/>
    <p:sldId id="273" r:id="rId16"/>
    <p:sldId id="274" r:id="rId17"/>
    <p:sldId id="275" r:id="rId18"/>
    <p:sldId id="280" r:id="rId19"/>
    <p:sldId id="277"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4/21/2021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4/21/2021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sz="5200" dirty="0" smtClean="0"/>
              <a:t>8. </a:t>
            </a:r>
            <a:r>
              <a:rPr lang="en-US" b="1" dirty="0" smtClean="0"/>
              <a:t>Basic </a:t>
            </a:r>
            <a:r>
              <a:rPr lang="en-US" b="1" dirty="0"/>
              <a:t>Concepts of Islamic Law &amp; </a:t>
            </a:r>
            <a:r>
              <a:rPr lang="en-US" b="1" dirty="0" smtClean="0"/>
              <a:t>Jurisprudence</a:t>
            </a:r>
            <a:endParaRPr lang="en-US" sz="6000" b="1" dirty="0"/>
          </a:p>
          <a:p>
            <a:pPr marL="82296" indent="0" algn="ctr">
              <a:buNone/>
            </a:pPr>
            <a:r>
              <a:rPr lang="en-US" sz="6000" dirty="0" smtClean="0"/>
              <a:t>(</a:t>
            </a:r>
            <a:r>
              <a:rPr lang="en-US" sz="2600" b="1" dirty="0"/>
              <a:t>Introduction to Islamic Law &amp; </a:t>
            </a:r>
            <a:r>
              <a:rPr lang="en-US" sz="2600" b="1" dirty="0" smtClean="0"/>
              <a:t>Jurisprudence</a:t>
            </a:r>
            <a:r>
              <a:rPr lang="en-US" sz="6000" b="1" dirty="0" smtClean="0"/>
              <a:t>)</a:t>
            </a:r>
            <a:endParaRPr lang="en-US" sz="6000" dirty="0"/>
          </a:p>
          <a:p>
            <a:pPr marL="82296" indent="0">
              <a:buNone/>
            </a:pPr>
            <a:endParaRPr lang="en-US" dirty="0" smtClean="0"/>
          </a:p>
          <a:p>
            <a:pPr marL="82296" indent="0" algn="ctr">
              <a:buNone/>
            </a:pPr>
            <a:r>
              <a:rPr lang="en-US" dirty="0" smtClean="0"/>
              <a:t>Course Instructor </a:t>
            </a:r>
          </a:p>
          <a:p>
            <a:pPr marL="82296" indent="0" algn="ctr">
              <a:buNone/>
            </a:pPr>
            <a:r>
              <a:rPr lang="en-US" sz="4400" b="1" dirty="0" smtClean="0"/>
              <a:t>Dr. Muhammad Nawaz</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35608" y="838200"/>
            <a:ext cx="7498080" cy="5410200"/>
          </a:xfrm>
        </p:spPr>
        <p:txBody>
          <a:bodyPr>
            <a:normAutofit/>
          </a:bodyPr>
          <a:lstStyle/>
          <a:p>
            <a:pPr algn="ctr"/>
            <a:r>
              <a:rPr lang="en-US" sz="2400" b="1" u="sng" dirty="0" smtClean="0"/>
              <a:t> </a:t>
            </a:r>
            <a:r>
              <a:rPr lang="en-US" sz="3600" b="1" u="sng" dirty="0" smtClean="0"/>
              <a:t>IMPORTANCE OF HADITH:</a:t>
            </a:r>
          </a:p>
          <a:p>
            <a:pPr marL="539496" indent="-457200">
              <a:buFont typeface="+mj-lt"/>
              <a:buAutoNum type="arabicParenR"/>
            </a:pPr>
            <a:r>
              <a:rPr lang="en-US" sz="4600" dirty="0" smtClean="0">
                <a:latin typeface="Calibri" pitchFamily="34" charset="0"/>
                <a:cs typeface="Calibri" pitchFamily="34" charset="0"/>
              </a:rPr>
              <a:t>Practicable as Quran.</a:t>
            </a:r>
          </a:p>
          <a:p>
            <a:pPr marL="539496" indent="-457200">
              <a:buFont typeface="+mj-lt"/>
              <a:buAutoNum type="arabicParenR"/>
            </a:pPr>
            <a:r>
              <a:rPr lang="en-US" sz="4600" dirty="0" smtClean="0">
                <a:latin typeface="Calibri" pitchFamily="34" charset="0"/>
                <a:cs typeface="Calibri" pitchFamily="34" charset="0"/>
              </a:rPr>
              <a:t>Does not say by  his own will.</a:t>
            </a:r>
          </a:p>
          <a:p>
            <a:pPr marL="539496" indent="-457200">
              <a:buFont typeface="+mj-lt"/>
              <a:buAutoNum type="arabicParenR"/>
            </a:pPr>
            <a:r>
              <a:rPr lang="en-US" sz="4600" dirty="0" smtClean="0">
                <a:latin typeface="Calibri" pitchFamily="34" charset="0"/>
                <a:cs typeface="Calibri" pitchFamily="34" charset="0"/>
              </a:rPr>
              <a:t>Explain what so ever revealed.</a:t>
            </a:r>
          </a:p>
          <a:p>
            <a:pPr marL="539496" indent="-457200">
              <a:buFont typeface="+mj-lt"/>
              <a:buAutoNum type="arabicParenR"/>
            </a:pPr>
            <a:r>
              <a:rPr lang="en-US" sz="4600" dirty="0" smtClean="0">
                <a:latin typeface="Calibri" pitchFamily="34" charset="0"/>
                <a:cs typeface="Calibri" pitchFamily="34" charset="0"/>
              </a:rPr>
              <a:t>If you want to love Allah.</a:t>
            </a:r>
          </a:p>
          <a:p>
            <a:pPr marL="539496" indent="-457200">
              <a:buNone/>
            </a:pPr>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359099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43000"/>
            <a:ext cx="7498080" cy="5486400"/>
          </a:xfrm>
        </p:spPr>
        <p:txBody>
          <a:bodyPr>
            <a:normAutofit fontScale="85000" lnSpcReduction="20000"/>
          </a:bodyPr>
          <a:lstStyle/>
          <a:p>
            <a:pPr marL="539496" indent="-457200"/>
            <a:r>
              <a:rPr lang="en-US" b="1" u="sng" dirty="0" smtClean="0">
                <a:cs typeface="Calibri" pitchFamily="34" charset="0"/>
              </a:rPr>
              <a:t>COMPILATION OF HADITH:</a:t>
            </a:r>
          </a:p>
          <a:p>
            <a:pPr marL="539496" indent="-457200">
              <a:buFont typeface="+mj-lt"/>
              <a:buAutoNum type="arabicParenR"/>
            </a:pPr>
            <a:endParaRPr lang="en-US" dirty="0" smtClean="0">
              <a:latin typeface="Calibri" pitchFamily="34" charset="0"/>
              <a:cs typeface="Calibri" pitchFamily="34" charset="0"/>
            </a:endParaRPr>
          </a:p>
          <a:p>
            <a:pPr marL="539496" indent="-457200">
              <a:buFont typeface="+mj-lt"/>
              <a:buAutoNum type="arabicParenR"/>
            </a:pPr>
            <a:r>
              <a:rPr lang="en-US" dirty="0" smtClean="0">
                <a:latin typeface="Calibri" pitchFamily="34" charset="0"/>
                <a:cs typeface="Calibri" pitchFamily="34" charset="0"/>
              </a:rPr>
              <a:t>During the period of Holy Prophet ,</a:t>
            </a:r>
            <a:r>
              <a:rPr lang="en-US" dirty="0" err="1" smtClean="0">
                <a:latin typeface="Calibri" pitchFamily="34" charset="0"/>
                <a:cs typeface="Calibri" pitchFamily="34" charset="0"/>
              </a:rPr>
              <a:t>Hazrat</a:t>
            </a:r>
            <a:r>
              <a:rPr lang="en-US" dirty="0" smtClean="0">
                <a:latin typeface="Calibri" pitchFamily="34" charset="0"/>
                <a:cs typeface="Calibri" pitchFamily="34" charset="0"/>
              </a:rPr>
              <a:t> Abdullah-</a:t>
            </a:r>
            <a:r>
              <a:rPr lang="en-US" dirty="0" err="1" smtClean="0">
                <a:latin typeface="Calibri" pitchFamily="34" charset="0"/>
                <a:cs typeface="Calibri" pitchFamily="34" charset="0"/>
              </a:rPr>
              <a:t>ebne</a:t>
            </a:r>
            <a:r>
              <a:rPr lang="en-US" dirty="0" smtClean="0">
                <a:latin typeface="Calibri" pitchFamily="34" charset="0"/>
                <a:cs typeface="Calibri" pitchFamily="34" charset="0"/>
              </a:rPr>
              <a:t>-</a:t>
            </a:r>
            <a:r>
              <a:rPr lang="en-US" dirty="0" err="1" smtClean="0">
                <a:latin typeface="Calibri" pitchFamily="34" charset="0"/>
                <a:cs typeface="Calibri" pitchFamily="34" charset="0"/>
              </a:rPr>
              <a:t>Amar</a:t>
            </a:r>
            <a:r>
              <a:rPr lang="en-US" dirty="0" smtClean="0">
                <a:latin typeface="Calibri" pitchFamily="34" charset="0"/>
                <a:cs typeface="Calibri" pitchFamily="34" charset="0"/>
              </a:rPr>
              <a:t>, Abu </a:t>
            </a:r>
            <a:r>
              <a:rPr lang="en-US" dirty="0" err="1" smtClean="0">
                <a:latin typeface="Calibri" pitchFamily="34" charset="0"/>
                <a:cs typeface="Calibri" pitchFamily="34" charset="0"/>
              </a:rPr>
              <a:t>Huraira</a:t>
            </a:r>
            <a:r>
              <a:rPr lang="en-US" dirty="0" smtClean="0">
                <a:latin typeface="Calibri" pitchFamily="34" charset="0"/>
                <a:cs typeface="Calibri" pitchFamily="34" charset="0"/>
              </a:rPr>
              <a:t> 5374, Ali and  </a:t>
            </a:r>
            <a:r>
              <a:rPr lang="en-US" dirty="0" err="1" smtClean="0">
                <a:latin typeface="Calibri" pitchFamily="34" charset="0"/>
                <a:cs typeface="Calibri" pitchFamily="34" charset="0"/>
              </a:rPr>
              <a:t>Anas</a:t>
            </a:r>
            <a:r>
              <a:rPr lang="en-US" dirty="0" smtClean="0">
                <a:latin typeface="Calibri" pitchFamily="34" charset="0"/>
                <a:cs typeface="Calibri" pitchFamily="34" charset="0"/>
              </a:rPr>
              <a:t> were writing </a:t>
            </a:r>
            <a:r>
              <a:rPr lang="en-US" dirty="0" err="1" smtClean="0">
                <a:latin typeface="Calibri" pitchFamily="34" charset="0"/>
                <a:cs typeface="Calibri" pitchFamily="34" charset="0"/>
              </a:rPr>
              <a:t>Ahadith</a:t>
            </a:r>
            <a:r>
              <a:rPr lang="en-US" dirty="0" smtClean="0">
                <a:latin typeface="Calibri" pitchFamily="34" charset="0"/>
                <a:cs typeface="Calibri" pitchFamily="34" charset="0"/>
              </a:rPr>
              <a:t> of Holy prophet(saw). </a:t>
            </a:r>
          </a:p>
          <a:p>
            <a:pPr marL="539496" indent="-457200">
              <a:buFont typeface="+mj-lt"/>
              <a:buAutoNum type="arabicParenR"/>
            </a:pPr>
            <a:r>
              <a:rPr lang="en-US" dirty="0" smtClean="0">
                <a:latin typeface="Calibri" pitchFamily="34" charset="0"/>
                <a:cs typeface="Calibri" pitchFamily="34" charset="0"/>
              </a:rPr>
              <a:t>In 99 </a:t>
            </a:r>
            <a:r>
              <a:rPr lang="en-US" dirty="0" err="1" smtClean="0">
                <a:latin typeface="Calibri" pitchFamily="34" charset="0"/>
                <a:cs typeface="Calibri" pitchFamily="34" charset="0"/>
              </a:rPr>
              <a:t>Hijrah</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Hazrat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Umer</a:t>
            </a:r>
            <a:r>
              <a:rPr lang="en-US" dirty="0" smtClean="0">
                <a:latin typeface="Calibri" pitchFamily="34" charset="0"/>
                <a:cs typeface="Calibri" pitchFamily="34" charset="0"/>
              </a:rPr>
              <a:t> bin  </a:t>
            </a:r>
            <a:r>
              <a:rPr lang="en-US" dirty="0" err="1" smtClean="0">
                <a:latin typeface="Calibri" pitchFamily="34" charset="0"/>
                <a:cs typeface="Calibri" pitchFamily="34" charset="0"/>
              </a:rPr>
              <a:t>Abdulaziz</a:t>
            </a:r>
            <a:r>
              <a:rPr lang="en-US" dirty="0" smtClean="0">
                <a:latin typeface="Calibri" pitchFamily="34" charset="0"/>
                <a:cs typeface="Calibri" pitchFamily="34" charset="0"/>
              </a:rPr>
              <a:t> gave order to </a:t>
            </a:r>
            <a:r>
              <a:rPr lang="en-US" dirty="0" err="1" smtClean="0">
                <a:latin typeface="Calibri" pitchFamily="34" charset="0"/>
                <a:cs typeface="Calibri" pitchFamily="34" charset="0"/>
              </a:rPr>
              <a:t>Hazrat</a:t>
            </a:r>
            <a:r>
              <a:rPr lang="en-US" dirty="0" smtClean="0">
                <a:latin typeface="Calibri" pitchFamily="34" charset="0"/>
                <a:cs typeface="Calibri" pitchFamily="34" charset="0"/>
              </a:rPr>
              <a:t> imam </a:t>
            </a:r>
            <a:r>
              <a:rPr lang="en-US" dirty="0" err="1" smtClean="0">
                <a:latin typeface="Calibri" pitchFamily="34" charset="0"/>
                <a:cs typeface="Calibri" pitchFamily="34" charset="0"/>
              </a:rPr>
              <a:t>Zohri</a:t>
            </a:r>
            <a:r>
              <a:rPr lang="en-US" dirty="0" smtClean="0">
                <a:latin typeface="Calibri" pitchFamily="34" charset="0"/>
                <a:cs typeface="Calibri" pitchFamily="34" charset="0"/>
              </a:rPr>
              <a:t>.</a:t>
            </a:r>
          </a:p>
          <a:p>
            <a:pPr marL="539496" indent="-457200">
              <a:buFont typeface="+mj-lt"/>
              <a:buAutoNum type="arabicParenR"/>
            </a:pPr>
            <a:r>
              <a:rPr lang="en-US" dirty="0" smtClean="0">
                <a:latin typeface="Calibri" pitchFamily="34" charset="0"/>
                <a:cs typeface="Calibri" pitchFamily="34" charset="0"/>
              </a:rPr>
              <a:t>Imam Malik(</a:t>
            </a:r>
            <a:r>
              <a:rPr lang="en-US" dirty="0" err="1" smtClean="0">
                <a:latin typeface="Calibri" pitchFamily="34" charset="0"/>
                <a:cs typeface="Calibri" pitchFamily="34" charset="0"/>
              </a:rPr>
              <a:t>muatta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Sufyan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sorri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kitabul</a:t>
            </a:r>
            <a:r>
              <a:rPr lang="en-US" dirty="0" smtClean="0">
                <a:latin typeface="Calibri" pitchFamily="34" charset="0"/>
                <a:cs typeface="Calibri" pitchFamily="34" charset="0"/>
              </a:rPr>
              <a:t> </a:t>
            </a:r>
            <a:r>
              <a:rPr lang="en-US" dirty="0" err="1" smtClean="0">
                <a:latin typeface="Calibri" pitchFamily="34" charset="0"/>
                <a:cs typeface="Calibri" pitchFamily="34" charset="0"/>
              </a:rPr>
              <a:t>jamay</a:t>
            </a:r>
            <a:r>
              <a:rPr lang="en-US" dirty="0" smtClean="0">
                <a:latin typeface="Calibri" pitchFamily="34" charset="0"/>
                <a:cs typeface="Calibri" pitchFamily="34" charset="0"/>
              </a:rPr>
              <a:t>).</a:t>
            </a:r>
          </a:p>
          <a:p>
            <a:pPr marL="539496" indent="-457200">
              <a:buFont typeface="+mj-lt"/>
              <a:buAutoNum type="arabicParenR"/>
            </a:pPr>
            <a:r>
              <a:rPr lang="en-US" dirty="0" err="1" smtClean="0">
                <a:latin typeface="Calibri" pitchFamily="34" charset="0"/>
                <a:cs typeface="Calibri" pitchFamily="34" charset="0"/>
              </a:rPr>
              <a:t>Saheh</a:t>
            </a:r>
            <a:r>
              <a:rPr lang="en-US" dirty="0" smtClean="0">
                <a:latin typeface="Calibri" pitchFamily="34" charset="0"/>
                <a:cs typeface="Calibri" pitchFamily="34" charset="0"/>
              </a:rPr>
              <a:t> </a:t>
            </a:r>
            <a:r>
              <a:rPr lang="en-US" dirty="0" err="1" smtClean="0">
                <a:latin typeface="Calibri" pitchFamily="34" charset="0"/>
                <a:cs typeface="Calibri" pitchFamily="34" charset="0"/>
              </a:rPr>
              <a:t>Bukhari</a:t>
            </a:r>
            <a:r>
              <a:rPr lang="en-US" dirty="0" smtClean="0">
                <a:latin typeface="Calibri" pitchFamily="34" charset="0"/>
                <a:cs typeface="Calibri" pitchFamily="34" charset="0"/>
              </a:rPr>
              <a:t> by imam </a:t>
            </a:r>
            <a:r>
              <a:rPr lang="en-US" dirty="0" err="1" smtClean="0">
                <a:latin typeface="Calibri" pitchFamily="34" charset="0"/>
                <a:cs typeface="Calibri" pitchFamily="34" charset="0"/>
              </a:rPr>
              <a:t>Bukhari</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Saheh</a:t>
            </a:r>
            <a:r>
              <a:rPr lang="en-US" dirty="0" smtClean="0">
                <a:latin typeface="Calibri" pitchFamily="34" charset="0"/>
                <a:cs typeface="Calibri" pitchFamily="34" charset="0"/>
              </a:rPr>
              <a:t> Muslim by Imam Muslim, </a:t>
            </a:r>
            <a:r>
              <a:rPr lang="en-US" dirty="0" err="1" smtClean="0">
                <a:latin typeface="Calibri" pitchFamily="34" charset="0"/>
                <a:cs typeface="Calibri" pitchFamily="34" charset="0"/>
              </a:rPr>
              <a:t>Sunan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Tirmazi</a:t>
            </a:r>
            <a:r>
              <a:rPr lang="en-US" dirty="0" smtClean="0">
                <a:latin typeface="Calibri" pitchFamily="34" charset="0"/>
                <a:cs typeface="Calibri" pitchFamily="34" charset="0"/>
              </a:rPr>
              <a:t> by Imam </a:t>
            </a:r>
            <a:r>
              <a:rPr lang="en-US" dirty="0" err="1" smtClean="0">
                <a:latin typeface="Calibri" pitchFamily="34" charset="0"/>
                <a:cs typeface="Calibri" pitchFamily="34" charset="0"/>
              </a:rPr>
              <a:t>Tirmazi</a:t>
            </a:r>
            <a:r>
              <a:rPr lang="en-US" dirty="0" smtClean="0">
                <a:latin typeface="Calibri" pitchFamily="34" charset="0"/>
                <a:cs typeface="Calibri" pitchFamily="34" charset="0"/>
              </a:rPr>
              <a:t>, </a:t>
            </a:r>
            <a:r>
              <a:rPr lang="en-US" dirty="0" err="1" smtClean="0">
                <a:latin typeface="Calibri" pitchFamily="34" charset="0"/>
                <a:cs typeface="Calibri" pitchFamily="34" charset="0"/>
              </a:rPr>
              <a:t>sunan</a:t>
            </a:r>
            <a:r>
              <a:rPr lang="en-US" dirty="0" smtClean="0">
                <a:latin typeface="Calibri" pitchFamily="34" charset="0"/>
                <a:cs typeface="Calibri" pitchFamily="34" charset="0"/>
              </a:rPr>
              <a:t> Abu </a:t>
            </a:r>
            <a:r>
              <a:rPr lang="en-US" dirty="0" err="1" smtClean="0">
                <a:latin typeface="Calibri" pitchFamily="34" charset="0"/>
                <a:cs typeface="Calibri" pitchFamily="34" charset="0"/>
              </a:rPr>
              <a:t>dawood</a:t>
            </a:r>
            <a:r>
              <a:rPr lang="en-US" dirty="0" smtClean="0">
                <a:latin typeface="Calibri" pitchFamily="34" charset="0"/>
                <a:cs typeface="Calibri" pitchFamily="34" charset="0"/>
              </a:rPr>
              <a:t> by Imam </a:t>
            </a:r>
            <a:r>
              <a:rPr lang="en-US" dirty="0" err="1" smtClean="0">
                <a:latin typeface="Calibri" pitchFamily="34" charset="0"/>
                <a:cs typeface="Calibri" pitchFamily="34" charset="0"/>
              </a:rPr>
              <a:t>dawood</a:t>
            </a:r>
            <a:r>
              <a:rPr lang="en-US" dirty="0" smtClean="0">
                <a:latin typeface="Calibri" pitchFamily="34" charset="0"/>
                <a:cs typeface="Calibri" pitchFamily="34" charset="0"/>
              </a:rPr>
              <a:t>, </a:t>
            </a:r>
            <a:r>
              <a:rPr lang="en-US" dirty="0" err="1" smtClean="0">
                <a:latin typeface="Calibri" pitchFamily="34" charset="0"/>
                <a:cs typeface="Calibri" pitchFamily="34" charset="0"/>
              </a:rPr>
              <a:t>Sunan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Nissae</a:t>
            </a:r>
            <a:r>
              <a:rPr lang="en-US" dirty="0" smtClean="0">
                <a:latin typeface="Calibri" pitchFamily="34" charset="0"/>
                <a:cs typeface="Calibri" pitchFamily="34" charset="0"/>
              </a:rPr>
              <a:t> by Imam </a:t>
            </a:r>
            <a:r>
              <a:rPr lang="en-US" dirty="0" err="1" smtClean="0">
                <a:latin typeface="Calibri" pitchFamily="34" charset="0"/>
                <a:cs typeface="Calibri" pitchFamily="34" charset="0"/>
              </a:rPr>
              <a:t>Nisaae</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Sunan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Ibne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Maja</a:t>
            </a:r>
            <a:r>
              <a:rPr lang="en-US" dirty="0" smtClean="0">
                <a:latin typeface="Calibri" pitchFamily="34" charset="0"/>
                <a:cs typeface="Calibri" pitchFamily="34" charset="0"/>
              </a:rPr>
              <a:t> by Imam </a:t>
            </a:r>
            <a:r>
              <a:rPr lang="en-US" dirty="0" err="1" smtClean="0">
                <a:latin typeface="Calibri" pitchFamily="34" charset="0"/>
                <a:cs typeface="Calibri" pitchFamily="34" charset="0"/>
              </a:rPr>
              <a:t>Maja</a:t>
            </a:r>
            <a:r>
              <a:rPr lang="en-US" dirty="0" smtClean="0">
                <a:latin typeface="Calibri" pitchFamily="34" charset="0"/>
                <a:cs typeface="Calibri" pitchFamily="34" charset="0"/>
              </a:rPr>
              <a:t>. (</a:t>
            </a:r>
            <a:r>
              <a:rPr lang="en-US" dirty="0" err="1" smtClean="0">
                <a:latin typeface="Calibri" pitchFamily="34" charset="0"/>
                <a:cs typeface="Calibri" pitchFamily="34" charset="0"/>
              </a:rPr>
              <a:t>Sahahey</a:t>
            </a:r>
            <a:r>
              <a:rPr lang="en-US" dirty="0" smtClean="0">
                <a:latin typeface="Calibri" pitchFamily="34" charset="0"/>
                <a:cs typeface="Calibri" pitchFamily="34" charset="0"/>
              </a:rPr>
              <a:t> </a:t>
            </a:r>
            <a:r>
              <a:rPr lang="en-US" dirty="0" err="1" smtClean="0">
                <a:latin typeface="Calibri" pitchFamily="34" charset="0"/>
                <a:cs typeface="Calibri" pitchFamily="34" charset="0"/>
              </a:rPr>
              <a:t>Sittah</a:t>
            </a:r>
            <a:r>
              <a:rPr lang="en-US" dirty="0" smtClean="0">
                <a:latin typeface="Calibri" pitchFamily="34" charset="0"/>
                <a:cs typeface="Calibri" pitchFamily="34" charset="0"/>
              </a:rPr>
              <a:t>) </a:t>
            </a:r>
          </a:p>
          <a:p>
            <a:endParaRPr lang="en-US" dirty="0"/>
          </a:p>
        </p:txBody>
      </p:sp>
    </p:spTree>
    <p:extLst>
      <p:ext uri="{BB962C8B-B14F-4D97-AF65-F5344CB8AC3E}">
        <p14:creationId xmlns:p14="http://schemas.microsoft.com/office/powerpoint/2010/main" val="2376031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09600"/>
            <a:ext cx="7498080" cy="5181600"/>
          </a:xfrm>
        </p:spPr>
        <p:txBody>
          <a:bodyPr>
            <a:normAutofit fontScale="92500" lnSpcReduction="20000"/>
          </a:bodyPr>
          <a:lstStyle/>
          <a:p>
            <a:pPr algn="ctr">
              <a:buNone/>
            </a:pPr>
            <a:r>
              <a:rPr lang="en-US" b="1" u="sng" dirty="0" smtClean="0"/>
              <a:t>Secondary sources of Law               </a:t>
            </a:r>
          </a:p>
          <a:p>
            <a:pPr>
              <a:buNone/>
            </a:pPr>
            <a:r>
              <a:rPr lang="en-US" sz="2600" u="sng" dirty="0" smtClean="0"/>
              <a:t>IJMA(CONSENSUS)</a:t>
            </a:r>
          </a:p>
          <a:p>
            <a:pPr>
              <a:buNone/>
            </a:pPr>
            <a:r>
              <a:rPr lang="en-US" sz="2800" b="1" u="sng" dirty="0" smtClean="0"/>
              <a:t>Definition</a:t>
            </a:r>
            <a:r>
              <a:rPr lang="en-US" b="1" u="sng" dirty="0" smtClean="0"/>
              <a:t>:</a:t>
            </a:r>
          </a:p>
          <a:p>
            <a:pPr marL="539496" indent="-457200">
              <a:buFont typeface="+mj-lt"/>
              <a:buAutoNum type="arabicParenR"/>
            </a:pPr>
            <a:r>
              <a:rPr lang="en-US" sz="2800" dirty="0" smtClean="0">
                <a:latin typeface="Calibri" pitchFamily="34" charset="0"/>
                <a:cs typeface="Calibri" pitchFamily="34" charset="0"/>
              </a:rPr>
              <a:t>Consensus of opinions of Muslim jurists.</a:t>
            </a:r>
          </a:p>
          <a:p>
            <a:pPr marL="539496" indent="-457200">
              <a:buFont typeface="+mj-lt"/>
              <a:buAutoNum type="arabicParenR"/>
            </a:pPr>
            <a:r>
              <a:rPr lang="en-US" sz="2800" dirty="0" smtClean="0">
                <a:latin typeface="Calibri" pitchFamily="34" charset="0"/>
                <a:cs typeface="Calibri" pitchFamily="34" charset="0"/>
              </a:rPr>
              <a:t>Sayings of Islamic  Scholars.</a:t>
            </a:r>
          </a:p>
          <a:p>
            <a:pPr marL="539496" indent="-457200">
              <a:buFont typeface="+mj-lt"/>
              <a:buAutoNum type="arabicParenR"/>
            </a:pPr>
            <a:r>
              <a:rPr lang="en-US" sz="2800" dirty="0" smtClean="0">
                <a:latin typeface="Calibri" pitchFamily="34" charset="0"/>
                <a:cs typeface="Calibri" pitchFamily="34" charset="0"/>
              </a:rPr>
              <a:t>Muslim jurist on the question of law.</a:t>
            </a:r>
          </a:p>
          <a:p>
            <a:pPr>
              <a:buNone/>
            </a:pPr>
            <a:r>
              <a:rPr lang="en-US" sz="2800" b="1" u="sng" dirty="0" smtClean="0">
                <a:latin typeface="Calibri" pitchFamily="34" charset="0"/>
                <a:cs typeface="Calibri" pitchFamily="34" charset="0"/>
              </a:rPr>
              <a:t>THREE WAYS</a:t>
            </a:r>
          </a:p>
          <a:p>
            <a:pPr marL="539496" indent="-457200">
              <a:buFont typeface="+mj-lt"/>
              <a:buAutoNum type="arabicPeriod"/>
            </a:pPr>
            <a:r>
              <a:rPr lang="en-US" sz="2800" dirty="0" smtClean="0">
                <a:latin typeface="Calibri" pitchFamily="34" charset="0"/>
                <a:cs typeface="Calibri" pitchFamily="34" charset="0"/>
              </a:rPr>
              <a:t>First, </a:t>
            </a:r>
            <a:r>
              <a:rPr lang="en-US" sz="2800" dirty="0" err="1" smtClean="0">
                <a:latin typeface="Calibri" pitchFamily="34" charset="0"/>
                <a:cs typeface="Calibri" pitchFamily="34" charset="0"/>
              </a:rPr>
              <a:t>Quoly</a:t>
            </a:r>
            <a:r>
              <a:rPr lang="en-US" sz="2800" dirty="0" smtClean="0">
                <a:latin typeface="Calibri" pitchFamily="34" charset="0"/>
                <a:cs typeface="Calibri" pitchFamily="34" charset="0"/>
              </a:rPr>
              <a:t>- means, jurist express his opinion by tongue .                               </a:t>
            </a:r>
            <a:endParaRPr lang="en-US" sz="2800" b="1" dirty="0" smtClean="0">
              <a:latin typeface="Calibri" pitchFamily="34" charset="0"/>
              <a:cs typeface="Calibri" pitchFamily="34" charset="0"/>
            </a:endParaRPr>
          </a:p>
          <a:p>
            <a:pPr marL="539496" indent="-457200">
              <a:buFont typeface="+mj-lt"/>
              <a:buAutoNum type="arabicPeriod"/>
            </a:pPr>
            <a:r>
              <a:rPr lang="en-US" sz="2800" dirty="0" smtClean="0">
                <a:latin typeface="Calibri" pitchFamily="34" charset="0"/>
                <a:cs typeface="Calibri" pitchFamily="34" charset="0"/>
              </a:rPr>
              <a:t>Second, </a:t>
            </a:r>
            <a:r>
              <a:rPr lang="en-US" sz="2800" dirty="0" err="1" smtClean="0">
                <a:latin typeface="Calibri" pitchFamily="34" charset="0"/>
                <a:cs typeface="Calibri" pitchFamily="34" charset="0"/>
              </a:rPr>
              <a:t>Faily</a:t>
            </a:r>
            <a:r>
              <a:rPr lang="en-US" sz="2800" dirty="0" smtClean="0">
                <a:latin typeface="Calibri" pitchFamily="34" charset="0"/>
                <a:cs typeface="Calibri" pitchFamily="34" charset="0"/>
              </a:rPr>
              <a:t>- means, when there is unanimity in practice.</a:t>
            </a:r>
          </a:p>
          <a:p>
            <a:pPr marL="539496" indent="-457200">
              <a:buFont typeface="+mj-lt"/>
              <a:buAutoNum type="arabicPeriod"/>
            </a:pPr>
            <a:r>
              <a:rPr lang="en-US" sz="2800" dirty="0" smtClean="0">
                <a:latin typeface="Calibri" pitchFamily="34" charset="0"/>
                <a:cs typeface="Calibri" pitchFamily="34" charset="0"/>
              </a:rPr>
              <a:t>Third, </a:t>
            </a:r>
            <a:r>
              <a:rPr lang="en-US" sz="2800" dirty="0" err="1" smtClean="0">
                <a:latin typeface="Calibri" pitchFamily="34" charset="0"/>
                <a:cs typeface="Calibri" pitchFamily="34" charset="0"/>
              </a:rPr>
              <a:t>Sukuty</a:t>
            </a:r>
            <a:r>
              <a:rPr lang="en-US" sz="2800" dirty="0" smtClean="0">
                <a:latin typeface="Calibri" pitchFamily="34" charset="0"/>
                <a:cs typeface="Calibri" pitchFamily="34" charset="0"/>
              </a:rPr>
              <a:t>(silence) -means, when the jurist is not agree with the opinion.</a:t>
            </a:r>
          </a:p>
          <a:p>
            <a:pPr marL="539496" indent="-457200">
              <a:buAutoNum type="arabicPeriod"/>
            </a:pPr>
            <a:endParaRPr lang="en-US" sz="2800" dirty="0">
              <a:latin typeface="Calibri" pitchFamily="34" charset="0"/>
              <a:cs typeface="Calibri" pitchFamily="34" charset="0"/>
            </a:endParaRPr>
          </a:p>
        </p:txBody>
      </p:sp>
    </p:spTree>
    <p:extLst>
      <p:ext uri="{BB962C8B-B14F-4D97-AF65-F5344CB8AC3E}">
        <p14:creationId xmlns:p14="http://schemas.microsoft.com/office/powerpoint/2010/main" val="102169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4000" b="1" u="sng" dirty="0" smtClean="0">
                <a:latin typeface="Calibri" pitchFamily="34" charset="0"/>
                <a:cs typeface="Calibri" pitchFamily="34" charset="0"/>
              </a:rPr>
              <a:t>IMPORTANCE OF IJMA</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1) Difference of opinion regarding the place and position of IJMA, some Scholars say’s that IJMA is confined for particular people but the majority of Scholars and Jurists say’s that IJMA should not be confined to any age or generation or country</a:t>
            </a:r>
            <a:br>
              <a:rPr lang="en-US" dirty="0" smtClean="0">
                <a:latin typeface="Calibri" pitchFamily="34" charset="0"/>
                <a:cs typeface="Calibri" pitchFamily="34" charset="0"/>
              </a:rPr>
            </a:br>
            <a:r>
              <a:rPr lang="en-US" dirty="0" smtClean="0">
                <a:latin typeface="Calibri" pitchFamily="34" charset="0"/>
                <a:cs typeface="Calibri" pitchFamily="34" charset="0"/>
              </a:rPr>
              <a:t>2) IJMA came into being after the death of The Holy Prophet(S.A.W).</a:t>
            </a:r>
            <a:endParaRPr lang="en-US" dirty="0"/>
          </a:p>
        </p:txBody>
      </p:sp>
    </p:spTree>
    <p:extLst>
      <p:ext uri="{BB962C8B-B14F-4D97-AF65-F5344CB8AC3E}">
        <p14:creationId xmlns:p14="http://schemas.microsoft.com/office/powerpoint/2010/main" val="150612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320"/>
            <a:ext cx="7943088" cy="5974080"/>
          </a:xfrm>
        </p:spPr>
        <p:txBody>
          <a:bodyPr>
            <a:normAutofit/>
          </a:bodyPr>
          <a:lstStyle/>
          <a:p>
            <a:pPr algn="just"/>
            <a:r>
              <a:rPr lang="en-US" sz="3600" dirty="0" smtClean="0">
                <a:latin typeface="Calibri" pitchFamily="34" charset="0"/>
                <a:cs typeface="Calibri" pitchFamily="34" charset="0"/>
              </a:rPr>
              <a:t> 3) </a:t>
            </a:r>
            <a:r>
              <a:rPr lang="en-US" sz="3200" dirty="0" smtClean="0">
                <a:latin typeface="Calibri" pitchFamily="34" charset="0"/>
                <a:cs typeface="Calibri" pitchFamily="34" charset="0"/>
              </a:rPr>
              <a:t>After the demise of </a:t>
            </a:r>
            <a:r>
              <a:rPr lang="en-US" sz="3200" dirty="0" smtClean="0">
                <a:latin typeface="Calibri" pitchFamily="34" charset="0"/>
                <a:cs typeface="Calibri" pitchFamily="34" charset="0"/>
              </a:rPr>
              <a:t>Holy Prophet(S.A.W</a:t>
            </a:r>
            <a:r>
              <a:rPr lang="en-US" sz="3200" dirty="0" smtClean="0">
                <a:latin typeface="Calibri" pitchFamily="34" charset="0"/>
                <a:cs typeface="Calibri" pitchFamily="34" charset="0"/>
              </a:rPr>
              <a:t>) , when any dispute arose on any question, for which there were no  directions in The Quran or in The Hadith, the companions of the Prophet or The Jurists of that age were deciding those question in accordance with the laws of the Holy Quran and Hadith. </a:t>
            </a:r>
            <a:r>
              <a:rPr lang="en-US" sz="3200" b="1" u="sng" dirty="0" smtClean="0">
                <a:latin typeface="Calibri" pitchFamily="34" charset="0"/>
                <a:cs typeface="Calibri" pitchFamily="34" charset="0"/>
              </a:rPr>
              <a:t/>
            </a:r>
            <a:br>
              <a:rPr lang="en-US" sz="3200" b="1" u="sng" dirty="0" smtClean="0">
                <a:latin typeface="Calibri" pitchFamily="34" charset="0"/>
                <a:cs typeface="Calibri" pitchFamily="34" charset="0"/>
              </a:rPr>
            </a:br>
            <a:endParaRPr lang="en-US" sz="3200" dirty="0"/>
          </a:p>
        </p:txBody>
      </p:sp>
    </p:spTree>
    <p:extLst>
      <p:ext uri="{BB962C8B-B14F-4D97-AF65-F5344CB8AC3E}">
        <p14:creationId xmlns:p14="http://schemas.microsoft.com/office/powerpoint/2010/main" val="274212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5608" y="228600"/>
            <a:ext cx="7498080" cy="6019800"/>
          </a:xfrm>
        </p:spPr>
        <p:txBody>
          <a:bodyPr>
            <a:normAutofit fontScale="77500" lnSpcReduction="20000"/>
          </a:bodyPr>
          <a:lstStyle/>
          <a:p>
            <a:r>
              <a:rPr lang="en-US" sz="5100" b="1" u="sng" dirty="0" smtClean="0">
                <a:latin typeface="Calibri" pitchFamily="34" charset="0"/>
                <a:cs typeface="Calibri" pitchFamily="34" charset="0"/>
              </a:rPr>
              <a:t>LEGAL STATUS</a:t>
            </a:r>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smtClean="0">
              <a:latin typeface="Calibri" pitchFamily="34" charset="0"/>
              <a:cs typeface="Calibri" pitchFamily="34" charset="0"/>
            </a:endParaRPr>
          </a:p>
          <a:p>
            <a:r>
              <a:rPr lang="en-US" sz="3800" dirty="0" err="1" smtClean="0">
                <a:latin typeface="Calibri" pitchFamily="34" charset="0"/>
                <a:cs typeface="Calibri" pitchFamily="34" charset="0"/>
              </a:rPr>
              <a:t>Ijma</a:t>
            </a:r>
            <a:r>
              <a:rPr lang="en-US" sz="3800" dirty="0" smtClean="0">
                <a:latin typeface="Calibri" pitchFamily="34" charset="0"/>
                <a:cs typeface="Calibri" pitchFamily="34" charset="0"/>
              </a:rPr>
              <a:t> is based on the verses of Holy Quran and traditions of Holy Prophet(S.A.W).Quran say’s “Do not like those who separated and divided after they had received the clear proofs”. Again Quran say’s “Obey The Prophet(S.A.W) and obey those who have authority among you”.</a:t>
            </a:r>
            <a:br>
              <a:rPr lang="en-US" sz="3800" dirty="0" smtClean="0">
                <a:latin typeface="Calibri" pitchFamily="34" charset="0"/>
                <a:cs typeface="Calibri" pitchFamily="34" charset="0"/>
              </a:rPr>
            </a:br>
            <a:r>
              <a:rPr lang="en-US" sz="3800" dirty="0" smtClean="0">
                <a:latin typeface="Calibri" pitchFamily="34" charset="0"/>
                <a:cs typeface="Calibri" pitchFamily="34" charset="0"/>
              </a:rPr>
              <a:t>Holy Prophet(S.A.W) has said “It is compulsory upon you to follow the most numerous </a:t>
            </a:r>
            <a:r>
              <a:rPr lang="en-US" sz="3800" dirty="0" err="1" smtClean="0">
                <a:latin typeface="Calibri" pitchFamily="34" charset="0"/>
                <a:cs typeface="Calibri" pitchFamily="34" charset="0"/>
              </a:rPr>
              <a:t>body”.Again</a:t>
            </a:r>
            <a:r>
              <a:rPr lang="en-US" sz="3800" dirty="0" smtClean="0">
                <a:latin typeface="Calibri" pitchFamily="34" charset="0"/>
                <a:cs typeface="Calibri" pitchFamily="34" charset="0"/>
              </a:rPr>
              <a:t> He said “Whoever separates himself from the main body will go to hell”.</a:t>
            </a:r>
            <a:r>
              <a:rPr lang="en-US" sz="3800" b="1" u="sng" dirty="0" smtClean="0">
                <a:latin typeface="Calibri" pitchFamily="34" charset="0"/>
                <a:cs typeface="Calibri" pitchFamily="34" charset="0"/>
              </a:rPr>
              <a:t/>
            </a:r>
            <a:br>
              <a:rPr lang="en-US" sz="3800" b="1" u="sng" dirty="0" smtClean="0">
                <a:latin typeface="Calibri" pitchFamily="34" charset="0"/>
                <a:cs typeface="Calibri" pitchFamily="34" charset="0"/>
              </a:rPr>
            </a:br>
            <a:r>
              <a:rPr lang="en-US" sz="3800" b="1" u="sng" dirty="0" smtClean="0">
                <a:latin typeface="Calibri" pitchFamily="34" charset="0"/>
                <a:cs typeface="Calibri" pitchFamily="34" charset="0"/>
              </a:rPr>
              <a:t>EXAMPLES </a:t>
            </a:r>
            <a:br>
              <a:rPr lang="en-US" sz="3800" b="1" u="sng" dirty="0" smtClean="0">
                <a:latin typeface="Calibri" pitchFamily="34" charset="0"/>
                <a:cs typeface="Calibri" pitchFamily="34" charset="0"/>
              </a:rPr>
            </a:br>
            <a:r>
              <a:rPr lang="en-US" sz="3800" dirty="0" smtClean="0">
                <a:latin typeface="Calibri" pitchFamily="34" charset="0"/>
                <a:cs typeface="Calibri" pitchFamily="34" charset="0"/>
              </a:rPr>
              <a:t>Compilation of Quran, </a:t>
            </a:r>
            <a:r>
              <a:rPr lang="en-US" sz="3800" dirty="0" err="1" smtClean="0">
                <a:latin typeface="Calibri" pitchFamily="34" charset="0"/>
                <a:cs typeface="Calibri" pitchFamily="34" charset="0"/>
              </a:rPr>
              <a:t>Taravee</a:t>
            </a:r>
            <a:r>
              <a:rPr lang="en-US" sz="3800" dirty="0" smtClean="0">
                <a:latin typeface="Calibri" pitchFamily="34" charset="0"/>
                <a:cs typeface="Calibri" pitchFamily="34" charset="0"/>
              </a:rPr>
              <a:t>, wine, </a:t>
            </a:r>
            <a:r>
              <a:rPr lang="en-US" sz="3800" dirty="0" err="1" smtClean="0">
                <a:latin typeface="Calibri" pitchFamily="34" charset="0"/>
                <a:cs typeface="Calibri" pitchFamily="34" charset="0"/>
              </a:rPr>
              <a:t>Khatam</a:t>
            </a:r>
            <a:r>
              <a:rPr lang="en-US" sz="3800" dirty="0" smtClean="0">
                <a:latin typeface="Calibri" pitchFamily="34" charset="0"/>
                <a:cs typeface="Calibri" pitchFamily="34" charset="0"/>
              </a:rPr>
              <a:t>-e-</a:t>
            </a:r>
            <a:r>
              <a:rPr lang="en-US" sz="3800" dirty="0" err="1" smtClean="0">
                <a:latin typeface="Calibri" pitchFamily="34" charset="0"/>
                <a:cs typeface="Calibri" pitchFamily="34" charset="0"/>
              </a:rPr>
              <a:t>naboat</a:t>
            </a:r>
            <a:endParaRPr lang="en-US" sz="3800" dirty="0"/>
          </a:p>
        </p:txBody>
      </p:sp>
    </p:spTree>
    <p:extLst>
      <p:ext uri="{BB962C8B-B14F-4D97-AF65-F5344CB8AC3E}">
        <p14:creationId xmlns:p14="http://schemas.microsoft.com/office/powerpoint/2010/main" val="470621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866888" cy="6477000"/>
          </a:xfrm>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b="1" u="sng" dirty="0" smtClean="0"/>
              <a:t>QIYAS:</a:t>
            </a:r>
            <a:r>
              <a:rPr lang="en-US" sz="2200" dirty="0" smtClean="0"/>
              <a:t/>
            </a:r>
            <a:br>
              <a:rPr lang="en-US" sz="2200" dirty="0" smtClean="0"/>
            </a:br>
            <a:r>
              <a:rPr lang="en-US" sz="2200" dirty="0" smtClean="0"/>
              <a:t>1</a:t>
            </a:r>
            <a:r>
              <a:rPr lang="en-US" sz="2700" dirty="0" smtClean="0">
                <a:effectLst/>
              </a:rPr>
              <a:t>) Source of Islamic law</a:t>
            </a:r>
            <a:br>
              <a:rPr lang="en-US" sz="2700" dirty="0" smtClean="0">
                <a:effectLst/>
              </a:rPr>
            </a:br>
            <a:r>
              <a:rPr lang="en-US" sz="2700" dirty="0" smtClean="0">
                <a:effectLst/>
              </a:rPr>
              <a:t>2) </a:t>
            </a:r>
            <a:r>
              <a:rPr lang="en-US" sz="2700" dirty="0" err="1" smtClean="0">
                <a:effectLst/>
              </a:rPr>
              <a:t>Qiyas</a:t>
            </a:r>
            <a:r>
              <a:rPr lang="en-US" sz="2700" dirty="0" smtClean="0">
                <a:effectLst/>
              </a:rPr>
              <a:t> means “comparing with” or “judging by comparing with a thing</a:t>
            </a:r>
            <a:r>
              <a:rPr lang="en-US" sz="2700" dirty="0" smtClean="0">
                <a:effectLst/>
              </a:rPr>
              <a:t>” . (Analogy)</a:t>
            </a:r>
            <a:r>
              <a:rPr lang="en-US" sz="2700" dirty="0" smtClean="0">
                <a:effectLst/>
              </a:rPr>
              <a:t/>
            </a:r>
            <a:br>
              <a:rPr lang="en-US" sz="2700" dirty="0" smtClean="0">
                <a:effectLst/>
              </a:rPr>
            </a:br>
            <a:r>
              <a:rPr lang="en-US" sz="2700" dirty="0" smtClean="0">
                <a:effectLst/>
              </a:rPr>
              <a:t>3) </a:t>
            </a:r>
            <a:r>
              <a:rPr lang="en-US" sz="2700" dirty="0" err="1" smtClean="0">
                <a:effectLst/>
              </a:rPr>
              <a:t>Qiyas</a:t>
            </a:r>
            <a:r>
              <a:rPr lang="en-US" sz="2700" dirty="0" smtClean="0">
                <a:effectLst/>
              </a:rPr>
              <a:t> is an analogical deduction from the three sources of law, namely Quran,  Sunnah and </a:t>
            </a:r>
            <a:r>
              <a:rPr lang="en-US" sz="2700" dirty="0" err="1" smtClean="0">
                <a:effectLst/>
              </a:rPr>
              <a:t>Ijma</a:t>
            </a:r>
            <a:r>
              <a:rPr lang="en-US" sz="2700" dirty="0" smtClean="0">
                <a:effectLst/>
              </a:rPr>
              <a:t>.</a:t>
            </a:r>
            <a:br>
              <a:rPr lang="en-US" sz="2700" dirty="0" smtClean="0">
                <a:effectLst/>
              </a:rPr>
            </a:br>
            <a:r>
              <a:rPr lang="en-US" sz="2700" dirty="0" smtClean="0">
                <a:effectLst/>
              </a:rPr>
              <a:t>4)When Holy prophet(SAW) sent </a:t>
            </a:r>
            <a:r>
              <a:rPr lang="en-US" sz="2700" dirty="0" err="1" smtClean="0">
                <a:effectLst/>
              </a:rPr>
              <a:t>Hazrat</a:t>
            </a:r>
            <a:r>
              <a:rPr lang="en-US" sz="2700" dirty="0" smtClean="0">
                <a:effectLst/>
              </a:rPr>
              <a:t> </a:t>
            </a:r>
            <a:r>
              <a:rPr lang="en-US" sz="2700" dirty="0" err="1" smtClean="0">
                <a:effectLst/>
              </a:rPr>
              <a:t>Muaz</a:t>
            </a:r>
            <a:r>
              <a:rPr lang="en-US" sz="2700" dirty="0" smtClean="0">
                <a:effectLst/>
              </a:rPr>
              <a:t> bin </a:t>
            </a:r>
            <a:r>
              <a:rPr lang="en-US" sz="2700" dirty="0" err="1" smtClean="0">
                <a:effectLst/>
              </a:rPr>
              <a:t>Jabal</a:t>
            </a:r>
            <a:r>
              <a:rPr lang="en-US" sz="2700" dirty="0" smtClean="0">
                <a:effectLst/>
              </a:rPr>
              <a:t> as Governor, He asked him as to what he would do if a new problem arose, he said that he would follow the Quran, if it is not clear in holy Quran, he would follow the </a:t>
            </a:r>
            <a:r>
              <a:rPr lang="en-US" sz="2700" dirty="0" err="1" smtClean="0">
                <a:effectLst/>
              </a:rPr>
              <a:t>sunnah</a:t>
            </a:r>
            <a:r>
              <a:rPr lang="en-US" sz="2700" dirty="0" smtClean="0">
                <a:effectLst/>
              </a:rPr>
              <a:t>, if it is not clear in </a:t>
            </a:r>
            <a:r>
              <a:rPr lang="en-US" sz="2700" dirty="0" err="1" smtClean="0">
                <a:effectLst/>
              </a:rPr>
              <a:t>sunnah</a:t>
            </a:r>
            <a:r>
              <a:rPr lang="en-US" sz="2700" dirty="0" smtClean="0">
                <a:effectLst/>
              </a:rPr>
              <a:t>, I would follow the </a:t>
            </a:r>
            <a:r>
              <a:rPr lang="en-US" sz="2700" dirty="0" err="1" smtClean="0">
                <a:effectLst/>
              </a:rPr>
              <a:t>ijma</a:t>
            </a:r>
            <a:r>
              <a:rPr lang="en-US" sz="2700" dirty="0" smtClean="0">
                <a:effectLst/>
              </a:rPr>
              <a:t>, if it is not clear in </a:t>
            </a:r>
            <a:r>
              <a:rPr lang="en-US" sz="2700" dirty="0" err="1" smtClean="0">
                <a:effectLst/>
              </a:rPr>
              <a:t>ijma</a:t>
            </a:r>
            <a:r>
              <a:rPr lang="en-US" sz="2700" dirty="0" smtClean="0">
                <a:effectLst/>
              </a:rPr>
              <a:t> than he would use the </a:t>
            </a:r>
            <a:r>
              <a:rPr lang="en-US" sz="2700" dirty="0" err="1" smtClean="0">
                <a:effectLst/>
              </a:rPr>
              <a:t>qiyas</a:t>
            </a:r>
            <a:r>
              <a:rPr lang="en-US" sz="2700" dirty="0" smtClean="0">
                <a:effectLst/>
              </a:rPr>
              <a:t>. (Analogy) , Holy prophet (SAW) appreciated his reply and encouraged him. </a:t>
            </a:r>
            <a:br>
              <a:rPr lang="en-US" sz="2700" dirty="0" smtClean="0">
                <a:effectLst/>
              </a:rPr>
            </a:br>
            <a:r>
              <a:rPr lang="en-US" sz="3100" b="1" u="sng" dirty="0" smtClean="0"/>
              <a:t/>
            </a:r>
            <a:br>
              <a:rPr lang="en-US" sz="3100" b="1" u="sng" dirty="0" smtClean="0"/>
            </a:br>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endParaRPr lang="en-US" b="1" u="sng" dirty="0"/>
          </a:p>
        </p:txBody>
      </p:sp>
    </p:spTree>
    <p:extLst>
      <p:ext uri="{BB962C8B-B14F-4D97-AF65-F5344CB8AC3E}">
        <p14:creationId xmlns:p14="http://schemas.microsoft.com/office/powerpoint/2010/main" val="1354504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5) In another </a:t>
            </a:r>
            <a:r>
              <a:rPr lang="en-US" dirty="0" err="1" smtClean="0"/>
              <a:t>Hadith</a:t>
            </a:r>
            <a:r>
              <a:rPr lang="en-US" dirty="0" smtClean="0"/>
              <a:t>  Holy prophet (SAW) has told </a:t>
            </a:r>
            <a:r>
              <a:rPr lang="en-US" dirty="0" err="1" smtClean="0"/>
              <a:t>Hazrat</a:t>
            </a:r>
            <a:r>
              <a:rPr lang="en-US" dirty="0" smtClean="0"/>
              <a:t> </a:t>
            </a:r>
            <a:r>
              <a:rPr lang="en-US" dirty="0" err="1" smtClean="0"/>
              <a:t>abu</a:t>
            </a:r>
            <a:r>
              <a:rPr lang="en-US" dirty="0" smtClean="0"/>
              <a:t> Musa-al-</a:t>
            </a:r>
            <a:r>
              <a:rPr lang="en-US" dirty="0" err="1" smtClean="0"/>
              <a:t>Ashari</a:t>
            </a:r>
            <a:r>
              <a:rPr lang="en-US" dirty="0" smtClean="0"/>
              <a:t> :  “judge upon the book of Allah, if you do not find in Holy Quran what you need, judge upon the </a:t>
            </a:r>
            <a:r>
              <a:rPr lang="en-US" dirty="0" err="1" smtClean="0"/>
              <a:t>sunnah</a:t>
            </a:r>
            <a:r>
              <a:rPr lang="en-US" dirty="0" smtClean="0"/>
              <a:t> of the Prophet, if you </a:t>
            </a:r>
            <a:r>
              <a:rPr lang="en-US" dirty="0" err="1" smtClean="0"/>
              <a:t>donot</a:t>
            </a:r>
            <a:r>
              <a:rPr lang="en-US" dirty="0" smtClean="0"/>
              <a:t> find in the </a:t>
            </a:r>
            <a:r>
              <a:rPr lang="en-US" dirty="0" err="1" smtClean="0"/>
              <a:t>sunnah</a:t>
            </a:r>
            <a:r>
              <a:rPr lang="en-US" dirty="0" smtClean="0"/>
              <a:t>, then find it in the </a:t>
            </a:r>
            <a:r>
              <a:rPr lang="en-US" dirty="0" err="1" smtClean="0"/>
              <a:t>ijma</a:t>
            </a:r>
            <a:r>
              <a:rPr lang="en-US" dirty="0" smtClean="0"/>
              <a:t>, if it is not in </a:t>
            </a:r>
            <a:r>
              <a:rPr lang="en-US" dirty="0" err="1" smtClean="0"/>
              <a:t>ijma</a:t>
            </a:r>
            <a:r>
              <a:rPr lang="en-US" dirty="0" smtClean="0"/>
              <a:t> than use your personal opinion(</a:t>
            </a:r>
            <a:r>
              <a:rPr lang="en-US" dirty="0" err="1" smtClean="0"/>
              <a:t>Qiyas</a:t>
            </a:r>
            <a:r>
              <a:rPr lang="en-US" dirty="0" smtClean="0"/>
              <a:t>)”</a:t>
            </a:r>
          </a:p>
          <a:p>
            <a:endParaRPr lang="en-US" dirty="0"/>
          </a:p>
        </p:txBody>
      </p:sp>
    </p:spTree>
    <p:extLst>
      <p:ext uri="{BB962C8B-B14F-4D97-AF65-F5344CB8AC3E}">
        <p14:creationId xmlns:p14="http://schemas.microsoft.com/office/powerpoint/2010/main" val="1627006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Ijtihad</a:t>
            </a:r>
            <a:endParaRPr lang="en-US" dirty="0"/>
          </a:p>
        </p:txBody>
      </p:sp>
      <p:sp>
        <p:nvSpPr>
          <p:cNvPr id="3" name="Content Placeholder 2"/>
          <p:cNvSpPr>
            <a:spLocks noGrp="1"/>
          </p:cNvSpPr>
          <p:nvPr>
            <p:ph idx="1"/>
          </p:nvPr>
        </p:nvSpPr>
        <p:spPr/>
        <p:txBody>
          <a:bodyPr/>
          <a:lstStyle/>
          <a:p>
            <a:r>
              <a:rPr lang="en-US" dirty="0" smtClean="0"/>
              <a:t>Ijtihad means struggle and efforts</a:t>
            </a:r>
          </a:p>
          <a:p>
            <a:r>
              <a:rPr lang="en-US" dirty="0" smtClean="0"/>
              <a:t>When an issue is not found in the Holy Quran and in the Holy Hadith then ijtihad will be carried out.</a:t>
            </a:r>
          </a:p>
          <a:p>
            <a:r>
              <a:rPr lang="en-US" dirty="0" smtClean="0"/>
              <a:t>It is applicable on the new issues.</a:t>
            </a:r>
          </a:p>
          <a:p>
            <a:r>
              <a:rPr lang="en-US" dirty="0" smtClean="0"/>
              <a:t>Example: </a:t>
            </a:r>
            <a:r>
              <a:rPr lang="en-US" dirty="0" err="1" smtClean="0"/>
              <a:t>Hazrat</a:t>
            </a:r>
            <a:r>
              <a:rPr lang="en-US" dirty="0" smtClean="0"/>
              <a:t> </a:t>
            </a:r>
            <a:r>
              <a:rPr lang="en-US" dirty="0" err="1" smtClean="0"/>
              <a:t>Maaz</a:t>
            </a:r>
            <a:r>
              <a:rPr lang="en-US" dirty="0" smtClean="0"/>
              <a:t> Bin </a:t>
            </a:r>
            <a:r>
              <a:rPr lang="en-US" dirty="0" err="1" smtClean="0"/>
              <a:t>Jabal</a:t>
            </a:r>
            <a:r>
              <a:rPr lang="en-US" dirty="0" smtClean="0"/>
              <a:t> appointed as a governor of Yemen. He used Ijtihad when the solution of issue not available in Holy Quran and Hadith.</a:t>
            </a:r>
            <a:endParaRPr lang="en-US" dirty="0"/>
          </a:p>
        </p:txBody>
      </p:sp>
    </p:spTree>
    <p:extLst>
      <p:ext uri="{BB962C8B-B14F-4D97-AF65-F5344CB8AC3E}">
        <p14:creationId xmlns:p14="http://schemas.microsoft.com/office/powerpoint/2010/main" val="338720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Historical Development of Islamic Law</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The Period of the Prophet (PBUH)</a:t>
            </a:r>
            <a:endParaRPr lang="en-US" dirty="0" smtClean="0"/>
          </a:p>
          <a:p>
            <a:r>
              <a:rPr lang="en-US" dirty="0" smtClean="0"/>
              <a:t>To understand this period it is worthy to know about the life of the Prophet Mohammed (PBUH) very briefly. The Prophet was born in 570 A.D.  He lost his father and mother at his child hood. For that reason he was looked after by his grandfather who died when the Prophet was eight. In spite of all those lose the Prophet was strong hearted</a:t>
            </a:r>
            <a:r>
              <a:rPr lang="en-US" b="1" dirty="0" smtClean="0"/>
              <a:t>.</a:t>
            </a:r>
            <a:endParaRPr lang="en-US" dirty="0" smtClean="0"/>
          </a:p>
          <a:p>
            <a:r>
              <a:rPr lang="en-US" dirty="0" smtClean="0"/>
              <a:t>In 595 AD at the age of 25 he married a rich widow named </a:t>
            </a:r>
            <a:r>
              <a:rPr lang="en-US" dirty="0" err="1" smtClean="0"/>
              <a:t>Khadijah</a:t>
            </a:r>
            <a:r>
              <a:rPr lang="en-US" dirty="0" smtClean="0"/>
              <a:t> who was not simply a wife. Rather she was a disciple. Another woman who played an important role in Islam was Aisha. It seems why </a:t>
            </a:r>
            <a:r>
              <a:rPr lang="en-US" dirty="0" err="1" smtClean="0"/>
              <a:t>Attallah</a:t>
            </a:r>
            <a:r>
              <a:rPr lang="en-US" dirty="0" smtClean="0"/>
              <a:t>. N. wrote” Central to the Story of the birth of Islam are two remarkable women; </a:t>
            </a:r>
            <a:r>
              <a:rPr lang="en-US" dirty="0" err="1" smtClean="0"/>
              <a:t>Khadijah</a:t>
            </a:r>
            <a:r>
              <a:rPr lang="en-US" dirty="0" smtClean="0"/>
              <a:t>, the Prophet’s first wife and disciple, and Aisha, the girl who became his youngest wife and the source for much of </a:t>
            </a:r>
            <a:r>
              <a:rPr lang="en-US" dirty="0" err="1" smtClean="0"/>
              <a:t>hadith</a:t>
            </a:r>
            <a:r>
              <a:rPr lang="en-US" dirty="0" smtClean="0"/>
              <a:t>”</a:t>
            </a:r>
          </a:p>
          <a:p>
            <a:r>
              <a:rPr lang="en-US" dirty="0" smtClean="0"/>
              <a:t>Prophet Mohammed received the first revelation through the Angel </a:t>
            </a:r>
            <a:r>
              <a:rPr lang="en-US" dirty="0" err="1" smtClean="0"/>
              <a:t>Jibril</a:t>
            </a:r>
            <a:r>
              <a:rPr lang="en-US" dirty="0" smtClean="0"/>
              <a:t> (Gabriel) in 610A.D. First he started teaching Islam to his friends and family. Then in 613 A.D he started teaching in public. This brought him opposition which led to the boy-</a:t>
            </a:r>
            <a:r>
              <a:rPr lang="en-US" dirty="0" err="1" smtClean="0"/>
              <a:t>cott</a:t>
            </a:r>
            <a:r>
              <a:rPr lang="en-US" dirty="0" smtClean="0"/>
              <a:t> of the </a:t>
            </a:r>
            <a:r>
              <a:rPr lang="en-US" dirty="0" err="1" smtClean="0"/>
              <a:t>Hashim</a:t>
            </a:r>
            <a:r>
              <a:rPr lang="en-US" dirty="0" smtClean="0"/>
              <a:t>, </a:t>
            </a:r>
            <a:r>
              <a:rPr lang="en-US" dirty="0" err="1" smtClean="0"/>
              <a:t>Muhammed’s</a:t>
            </a:r>
            <a:r>
              <a:rPr lang="en-US" dirty="0" smtClean="0"/>
              <a:t> clan. The purpose of that boy-</a:t>
            </a:r>
            <a:r>
              <a:rPr lang="en-US" dirty="0" err="1" smtClean="0"/>
              <a:t>cott</a:t>
            </a:r>
            <a:r>
              <a:rPr lang="en-US" dirty="0" smtClean="0"/>
              <a:t> was organized to isolate him and expose him for attack.</a:t>
            </a:r>
          </a:p>
          <a:p>
            <a:r>
              <a:rPr lang="en-US" dirty="0" smtClean="0"/>
              <a:t>This led him to seek a suitable place to spread the message without obstacles. Therefore in 620 A.D, he began consultation with clans in Medina to facilitate his move there. Consequently he was visited by 12 men from Medina in 621 A.D. Again in 622 A.D he was visited by a group of 75 persons who declared their support for him and his message.  This resulted in his migration from Mecca to Medina in 622 A.D. This period of departure and emigration of Mohammed and his followers from Mecca to Medina is known as </a:t>
            </a:r>
            <a:r>
              <a:rPr lang="en-US" dirty="0" err="1" smtClean="0"/>
              <a:t>the</a:t>
            </a:r>
            <a:r>
              <a:rPr lang="en-US" i="1" dirty="0" err="1" smtClean="0"/>
              <a:t>hijirah</a:t>
            </a:r>
            <a:r>
              <a:rPr lang="en-US" dirty="0" err="1" smtClean="0"/>
              <a:t>to</a:t>
            </a:r>
            <a:r>
              <a:rPr lang="en-US" dirty="0" smtClean="0"/>
              <a:t> Muslims [PBUH], and is the starting point of Islamic history.</a:t>
            </a:r>
          </a:p>
          <a:p>
            <a:endParaRPr lang="en-US" dirty="0"/>
          </a:p>
        </p:txBody>
      </p:sp>
    </p:spTree>
    <p:extLst>
      <p:ext uri="{BB962C8B-B14F-4D97-AF65-F5344CB8AC3E}">
        <p14:creationId xmlns:p14="http://schemas.microsoft.com/office/powerpoint/2010/main" val="119548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lnSpcReduction="10000"/>
          </a:bodyPr>
          <a:lstStyle/>
          <a:p>
            <a:pPr algn="r"/>
            <a:r>
              <a:rPr lang="ur-PK" dirty="0" smtClean="0"/>
              <a:t>وَمَا كَانَ الْمُؤْمِنُونَ لِيَنفِرُواْ كَآفَّةً فَلَوْلاَ نَفَرَ مِن كُلِّ فِرْقَةٍ مِّنْهُمْ طَآئِفَةٌ لِّيَتَفَقَّهُواْ فِي الدِّينِ وَلِيُنذِرُواْ قَوْمَهُمْ إِذَا رَجَعُواْ إِلَيْهِمْ لَعَلَّهُمْ يَحْذَرُونَ</a:t>
            </a:r>
          </a:p>
          <a:p>
            <a:r>
              <a:rPr lang="en-US" b="1" i="1" dirty="0" smtClean="0"/>
              <a:t>Nor should the Believers all go forth together; if a contingent from every expedition remained behind, they could devote themselves to studies in religion, and admonish the people when they return to them, that thus they (may learn) to guard themselves (against evil)</a:t>
            </a:r>
            <a:r>
              <a:rPr lang="en-US" dirty="0" smtClean="0"/>
              <a:t>. (Surah </a:t>
            </a:r>
            <a:r>
              <a:rPr lang="en-US" dirty="0" err="1" smtClean="0"/>
              <a:t>Tauba</a:t>
            </a:r>
            <a:r>
              <a:rPr lang="en-US" dirty="0" smtClean="0"/>
              <a:t> verse No.122)</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8095488" cy="6324600"/>
          </a:xfrm>
        </p:spPr>
        <p:txBody>
          <a:bodyPr>
            <a:normAutofit fontScale="70000" lnSpcReduction="20000"/>
          </a:bodyPr>
          <a:lstStyle/>
          <a:p>
            <a:r>
              <a:rPr lang="en-US" b="1" dirty="0" smtClean="0"/>
              <a:t>The Period of the Caliphs (</a:t>
            </a:r>
            <a:r>
              <a:rPr lang="en-US" b="1" dirty="0" err="1" smtClean="0"/>
              <a:t>Khalifs</a:t>
            </a:r>
            <a:r>
              <a:rPr lang="en-US" b="1" dirty="0" smtClean="0"/>
              <a:t>)</a:t>
            </a:r>
            <a:endParaRPr lang="en-US" dirty="0" smtClean="0"/>
          </a:p>
          <a:p>
            <a:r>
              <a:rPr lang="en-US" dirty="0" smtClean="0"/>
              <a:t>The prophet (PBUH) died in 632. The period of the caliphs followed. It was between 632-661 A.D. Four caliphs accessed the Prophet (PBUH). They were Abu baker (573-634 AD), </a:t>
            </a:r>
            <a:r>
              <a:rPr lang="en-US" dirty="0" err="1" smtClean="0"/>
              <a:t>Umar</a:t>
            </a:r>
            <a:r>
              <a:rPr lang="en-US" dirty="0" smtClean="0"/>
              <a:t> (584-644 AD), </a:t>
            </a:r>
            <a:r>
              <a:rPr lang="en-US" dirty="0" err="1" smtClean="0"/>
              <a:t>Uthman</a:t>
            </a:r>
            <a:r>
              <a:rPr lang="en-US" dirty="0" smtClean="0"/>
              <a:t> (577-656 AD) and Ali (600-661 AD).</a:t>
            </a:r>
          </a:p>
          <a:p>
            <a:r>
              <a:rPr lang="en-US" b="1" dirty="0" smtClean="0"/>
              <a:t>The Period of Umayyad</a:t>
            </a:r>
            <a:endParaRPr lang="en-US" dirty="0" smtClean="0"/>
          </a:p>
          <a:p>
            <a:r>
              <a:rPr lang="en-US" dirty="0" smtClean="0"/>
              <a:t>In the previous sections we have seen how Islam brought its domain into vast areas during the caliphate period. Thus, people within the Islamic Empire became aware of the importance, force and wielding that political power could bring. Among many factors, that was then one that led to the establishment of the Umayyad governance which was first established by </a:t>
            </a:r>
            <a:r>
              <a:rPr lang="en-US" dirty="0" err="1" smtClean="0"/>
              <a:t>Mu’a</a:t>
            </a:r>
            <a:r>
              <a:rPr lang="en-US" dirty="0" smtClean="0"/>
              <a:t> </a:t>
            </a:r>
            <a:r>
              <a:rPr lang="en-US" dirty="0" err="1" smtClean="0"/>
              <a:t>Wiyah</a:t>
            </a:r>
            <a:r>
              <a:rPr lang="en-US" dirty="0" smtClean="0"/>
              <a:t>. The Umayyad dynasty stayed on power from 661 AD to 750AD.</a:t>
            </a:r>
          </a:p>
          <a:p>
            <a:r>
              <a:rPr lang="en-US" dirty="0" smtClean="0"/>
              <a:t>During this period significant progress was made in Islamic Law. The public law sphere was standardized, codified and established while the private law spheres remained diverse. The first Islamic Jurisprudence schools, whose main purposes were to spread and teach the message of Islam, were established</a:t>
            </a:r>
          </a:p>
          <a:p>
            <a:endParaRPr lang="en-US" dirty="0"/>
          </a:p>
        </p:txBody>
      </p:sp>
    </p:spTree>
    <p:extLst>
      <p:ext uri="{BB962C8B-B14F-4D97-AF65-F5344CB8AC3E}">
        <p14:creationId xmlns:p14="http://schemas.microsoft.com/office/powerpoint/2010/main" val="2955970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867400"/>
          </a:xfrm>
        </p:spPr>
        <p:txBody>
          <a:bodyPr>
            <a:normAutofit fontScale="47500" lnSpcReduction="20000"/>
          </a:bodyPr>
          <a:lstStyle/>
          <a:p>
            <a:r>
              <a:rPr lang="en-US" b="1" dirty="0" smtClean="0"/>
              <a:t>The Period of the Abbasids</a:t>
            </a:r>
            <a:endParaRPr lang="en-US" dirty="0" smtClean="0"/>
          </a:p>
          <a:p>
            <a:r>
              <a:rPr lang="en-US" dirty="0" smtClean="0"/>
              <a:t>The Abbasids, who are the Prophet’s (PBUH) cousins, came to the throne in 750 AD. They did that with the help of the Persians. They accused the Umayyad for distortion and dilution of the Islamic Law to suit the exigencies of the times without a proper consideration and due regard to the basic tenets of Islam. What are the achievements in Islam?</a:t>
            </a:r>
          </a:p>
          <a:p>
            <a:r>
              <a:rPr lang="en-US" dirty="0" smtClean="0"/>
              <a:t>A scholarly theology evolved where in the articles and principles of Islamic faith and the Attributes of Allah were examined and conversed about, in order to ascertain the Unity of Allah the Most High.</a:t>
            </a:r>
          </a:p>
          <a:p>
            <a:r>
              <a:rPr lang="en-US" dirty="0" smtClean="0"/>
              <a:t>The doctrine of constitutionalism was created. Thus every community was represented by a council of state.</a:t>
            </a:r>
          </a:p>
          <a:p>
            <a:r>
              <a:rPr lang="en-US" dirty="0" smtClean="0"/>
              <a:t>Legal scholars were encouraged to respect, examine and deduce the mode of operation of the law within the Muslim Community,</a:t>
            </a:r>
          </a:p>
          <a:p>
            <a:r>
              <a:rPr lang="en-US" dirty="0" smtClean="0"/>
              <a:t>Traditions of the Prophet (PBUH) were collected and the jurisprudence of the sources of Islamic Law were codified and written.</a:t>
            </a:r>
          </a:p>
          <a:p>
            <a:r>
              <a:rPr lang="en-US" dirty="0" smtClean="0"/>
              <a:t>The Quran was analyzed.</a:t>
            </a:r>
          </a:p>
          <a:p>
            <a:r>
              <a:rPr lang="en-US" dirty="0" smtClean="0"/>
              <a:t>This resulted in the birth of four notable Sunni schools of legal thoughts. These are:</a:t>
            </a:r>
          </a:p>
          <a:p>
            <a:r>
              <a:rPr lang="en-US" dirty="0" smtClean="0"/>
              <a:t>The school of Abu Haifa (700-795 Ad)</a:t>
            </a:r>
          </a:p>
          <a:p>
            <a:r>
              <a:rPr lang="en-US" dirty="0" smtClean="0"/>
              <a:t>The school of </a:t>
            </a:r>
            <a:r>
              <a:rPr lang="en-US" dirty="0" err="1" smtClean="0"/>
              <a:t>Malik</a:t>
            </a:r>
            <a:r>
              <a:rPr lang="en-US" dirty="0" smtClean="0"/>
              <a:t> </a:t>
            </a:r>
            <a:r>
              <a:rPr lang="en-US" dirty="0" err="1" smtClean="0"/>
              <a:t>ibn</a:t>
            </a:r>
            <a:r>
              <a:rPr lang="en-US" dirty="0" smtClean="0"/>
              <a:t> </a:t>
            </a:r>
            <a:r>
              <a:rPr lang="en-US" dirty="0" err="1" smtClean="0"/>
              <a:t>Anas</a:t>
            </a:r>
            <a:r>
              <a:rPr lang="en-US" dirty="0" smtClean="0"/>
              <a:t> (713-795AD)</a:t>
            </a:r>
          </a:p>
          <a:p>
            <a:r>
              <a:rPr lang="en-US" dirty="0" smtClean="0"/>
              <a:t>The school of Mohammed </a:t>
            </a:r>
            <a:r>
              <a:rPr lang="en-US" dirty="0" err="1" smtClean="0"/>
              <a:t>ibn-Idris</a:t>
            </a:r>
            <a:r>
              <a:rPr lang="en-US" dirty="0" smtClean="0"/>
              <a:t> Ash </a:t>
            </a:r>
            <a:r>
              <a:rPr lang="en-US" dirty="0" err="1" smtClean="0"/>
              <a:t>Shafi</a:t>
            </a:r>
            <a:r>
              <a:rPr lang="en-US" dirty="0" smtClean="0"/>
              <a:t> (767-820Ad)</a:t>
            </a:r>
          </a:p>
          <a:p>
            <a:r>
              <a:rPr lang="en-US" dirty="0" smtClean="0"/>
              <a:t>The school of Ahmad </a:t>
            </a:r>
            <a:r>
              <a:rPr lang="en-US" dirty="0" err="1" smtClean="0"/>
              <a:t>Ibn-Hanbli</a:t>
            </a:r>
            <a:r>
              <a:rPr lang="en-US" dirty="0" smtClean="0"/>
              <a:t> (780-855Ad)</a:t>
            </a:r>
          </a:p>
          <a:p>
            <a:r>
              <a:rPr lang="en-US" dirty="0" smtClean="0"/>
              <a:t>In the next two consecutive chapters we will discuss the Sources of Islamic Law and then the school of legal thoughts.</a:t>
            </a:r>
          </a:p>
          <a:p>
            <a:endParaRPr lang="en-US" dirty="0"/>
          </a:p>
        </p:txBody>
      </p:sp>
    </p:spTree>
    <p:extLst>
      <p:ext uri="{BB962C8B-B14F-4D97-AF65-F5344CB8AC3E}">
        <p14:creationId xmlns:p14="http://schemas.microsoft.com/office/powerpoint/2010/main" val="3429200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1892"/>
            <a:ext cx="7620000" cy="6583362"/>
          </a:xfrm>
        </p:spPr>
        <p:txBody>
          <a:bodyPr>
            <a:normAutofit/>
          </a:bodyPr>
          <a:lstStyle/>
          <a:p>
            <a:pPr marL="742950" indent="-742950" algn="l"/>
            <a:r>
              <a:rPr lang="en-US" sz="4900" b="1" dirty="0" smtClean="0"/>
              <a:t>      </a:t>
            </a:r>
            <a:r>
              <a:rPr lang="en-US" sz="3200" b="1" u="sng" dirty="0" smtClean="0">
                <a:latin typeface="Arial Black" pitchFamily="34" charset="0"/>
              </a:rPr>
              <a:t>SOURCES OF ISLAMIC LAW</a:t>
            </a:r>
            <a:r>
              <a:rPr lang="en-US" dirty="0" smtClean="0"/>
              <a:t/>
            </a:r>
            <a:br>
              <a:rPr lang="en-US" dirty="0" smtClean="0"/>
            </a:br>
            <a:r>
              <a:rPr lang="en-US" dirty="0" smtClean="0"/>
              <a:t>           </a:t>
            </a:r>
            <a:r>
              <a:rPr lang="en-US" dirty="0" smtClean="0"/>
              <a:t>1.</a:t>
            </a:r>
            <a:r>
              <a:rPr lang="en-US" sz="3600" b="1" dirty="0" smtClean="0">
                <a:effectLst>
                  <a:outerShdw blurRad="38100" dist="38100" dir="2700000" algn="tl">
                    <a:srgbClr val="000000">
                      <a:alpha val="43137"/>
                    </a:srgbClr>
                  </a:outerShdw>
                </a:effectLst>
              </a:rPr>
              <a:t>Holy </a:t>
            </a:r>
            <a:r>
              <a:rPr lang="en-US" sz="3600" b="1" dirty="0" smtClean="0">
                <a:effectLst>
                  <a:outerShdw blurRad="38100" dist="38100" dir="2700000" algn="tl">
                    <a:srgbClr val="000000">
                      <a:alpha val="43137"/>
                    </a:srgbClr>
                  </a:outerShdw>
                </a:effectLst>
              </a:rPr>
              <a:t>Quran </a:t>
            </a:r>
            <a:r>
              <a:rPr lang="en-US" sz="4000" dirty="0" smtClean="0">
                <a:effectLst>
                  <a:outerShdw blurRad="38100" dist="38100" dir="2700000" algn="tl">
                    <a:srgbClr val="000000">
                      <a:alpha val="43137"/>
                    </a:srgbClr>
                  </a:outerShdw>
                </a:effectLst>
              </a:rP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
            </a:r>
            <a:br>
              <a:rPr lang="en-US" sz="4000" dirty="0" smtClean="0">
                <a:effectLst>
                  <a:outerShdw blurRad="38100" dist="38100" dir="2700000" algn="tl">
                    <a:srgbClr val="000000">
                      <a:alpha val="43137"/>
                    </a:srgbClr>
                  </a:outerShdw>
                </a:effectLst>
              </a:rPr>
            </a:br>
            <a:r>
              <a:rPr lang="en-US" sz="3200" b="1" u="sng" dirty="0" smtClean="0"/>
              <a:t>Definition: </a:t>
            </a:r>
            <a:r>
              <a:rPr lang="en-US" sz="3200" dirty="0" smtClean="0"/>
              <a:t/>
            </a:r>
            <a:br>
              <a:rPr lang="en-US" sz="3200" dirty="0" smtClean="0"/>
            </a:br>
            <a:r>
              <a:rPr lang="en-US" sz="2800" dirty="0" smtClean="0"/>
              <a:t>Quran is the last book revealed by ALLAH Almighty for the guidance of human being. It is the greatest  miracle of Holy Prophet (S.A.W).</a:t>
            </a:r>
            <a:endParaRPr lang="en-US" dirty="0"/>
          </a:p>
        </p:txBody>
      </p:sp>
    </p:spTree>
    <p:extLst>
      <p:ext uri="{BB962C8B-B14F-4D97-AF65-F5344CB8AC3E}">
        <p14:creationId xmlns:p14="http://schemas.microsoft.com/office/powerpoint/2010/main" val="585969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8078" y="685800"/>
            <a:ext cx="7620000" cy="4832092"/>
          </a:xfrm>
          <a:prstGeom prst="rect">
            <a:avLst/>
          </a:prstGeom>
        </p:spPr>
        <p:txBody>
          <a:bodyPr wrap="square">
            <a:spAutoFit/>
          </a:bodyPr>
          <a:lstStyle/>
          <a:p>
            <a:r>
              <a:rPr lang="en-US" sz="2800" b="1" u="sng" dirty="0" smtClean="0"/>
              <a:t>CATEGORIES OF  ISLAMIC </a:t>
            </a:r>
            <a:r>
              <a:rPr lang="en-US" sz="2800" b="1" u="sng" dirty="0" smtClean="0"/>
              <a:t>LAW: </a:t>
            </a:r>
            <a:r>
              <a:rPr lang="en-US" sz="2800" dirty="0" smtClean="0"/>
              <a:t/>
            </a:r>
            <a:br>
              <a:rPr lang="en-US" sz="2800" dirty="0" smtClean="0"/>
            </a:br>
            <a:r>
              <a:rPr lang="en-US" sz="2800" dirty="0" smtClean="0"/>
              <a:t>Because the Islamic law has been made in many categories some are the following:</a:t>
            </a:r>
          </a:p>
          <a:p>
            <a:r>
              <a:rPr lang="en-US" sz="2800" dirty="0" smtClean="0"/>
              <a:t/>
            </a:r>
            <a:br>
              <a:rPr lang="en-US" sz="2800" dirty="0" smtClean="0"/>
            </a:br>
            <a:r>
              <a:rPr lang="en-US" sz="2800" dirty="0" smtClean="0"/>
              <a:t> Faith,</a:t>
            </a:r>
            <a:br>
              <a:rPr lang="en-US" sz="2800" dirty="0" smtClean="0"/>
            </a:br>
            <a:r>
              <a:rPr lang="en-US" sz="2800" dirty="0" smtClean="0"/>
              <a:t> Ethics </a:t>
            </a:r>
            <a:br>
              <a:rPr lang="en-US" sz="2800" dirty="0" smtClean="0"/>
            </a:br>
            <a:r>
              <a:rPr lang="en-US" sz="2800" dirty="0" smtClean="0"/>
              <a:t> History</a:t>
            </a:r>
            <a:br>
              <a:rPr lang="en-US" sz="2800" dirty="0" smtClean="0"/>
            </a:br>
            <a:r>
              <a:rPr lang="en-US" sz="2800" dirty="0" smtClean="0"/>
              <a:t> Orders about unlawful </a:t>
            </a:r>
            <a:r>
              <a:rPr lang="en-US" sz="2800" dirty="0" err="1" smtClean="0"/>
              <a:t>things,marrige</a:t>
            </a:r>
            <a:r>
              <a:rPr lang="en-US" sz="2800" dirty="0" smtClean="0"/>
              <a:t>, social life internal external matters ,</a:t>
            </a:r>
            <a:r>
              <a:rPr lang="en-US" sz="2800" dirty="0" err="1" smtClean="0"/>
              <a:t>inheritance,economical</a:t>
            </a:r>
            <a:r>
              <a:rPr lang="en-US" sz="2800" dirty="0" smtClean="0"/>
              <a:t> rule ,social rule</a:t>
            </a:r>
            <a:r>
              <a:rPr lang="en-US" sz="2800" dirty="0" smtClean="0"/>
              <a:t>, political </a:t>
            </a:r>
            <a:r>
              <a:rPr lang="en-US" sz="2800" dirty="0" err="1" smtClean="0"/>
              <a:t>rule,judicial</a:t>
            </a:r>
            <a:r>
              <a:rPr lang="en-US" sz="2800" dirty="0" smtClean="0"/>
              <a:t> rule and educational rule.</a:t>
            </a:r>
            <a:endParaRPr lang="en-US" sz="2800" dirty="0"/>
          </a:p>
        </p:txBody>
      </p:sp>
    </p:spTree>
    <p:extLst>
      <p:ext uri="{BB962C8B-B14F-4D97-AF65-F5344CB8AC3E}">
        <p14:creationId xmlns:p14="http://schemas.microsoft.com/office/powerpoint/2010/main" val="983785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6430962"/>
          </a:xfrm>
        </p:spPr>
        <p:txBody>
          <a:bodyPr>
            <a:normAutofit/>
          </a:bodyPr>
          <a:lstStyle/>
          <a:p>
            <a:pPr algn="l"/>
            <a:r>
              <a:rPr lang="en-US" sz="3600" b="1" u="sng" dirty="0" smtClean="0"/>
              <a:t>IMPORTANCE OF HOLY QURAN:</a:t>
            </a:r>
            <a:r>
              <a:rPr lang="en-US" sz="3600" b="1" dirty="0" smtClean="0"/>
              <a:t/>
            </a:r>
            <a:br>
              <a:rPr lang="en-US" sz="3600" b="1" dirty="0" smtClean="0"/>
            </a:br>
            <a:r>
              <a:rPr lang="en-US" sz="3100" b="1" u="sng" dirty="0" smtClean="0"/>
              <a:t>Names of Holy Quran:</a:t>
            </a:r>
            <a:br>
              <a:rPr lang="en-US" sz="3100" b="1" u="sng" dirty="0" smtClean="0"/>
            </a:br>
            <a:r>
              <a:rPr lang="en-US" sz="3600" dirty="0" smtClean="0"/>
              <a:t/>
            </a:r>
            <a:br>
              <a:rPr lang="en-US" sz="3600" dirty="0" smtClean="0"/>
            </a:br>
            <a:r>
              <a:rPr lang="en-US" sz="2600" dirty="0" smtClean="0"/>
              <a:t>Al-</a:t>
            </a:r>
            <a:r>
              <a:rPr lang="en-US" sz="2600" dirty="0" err="1" smtClean="0"/>
              <a:t>Kitab</a:t>
            </a:r>
            <a:r>
              <a:rPr lang="en-US" sz="2600" dirty="0" smtClean="0"/>
              <a:t>, Al-</a:t>
            </a:r>
            <a:r>
              <a:rPr lang="en-US" sz="2600" dirty="0" err="1" smtClean="0"/>
              <a:t>Furqan</a:t>
            </a:r>
            <a:r>
              <a:rPr lang="en-US" sz="2600" dirty="0" smtClean="0"/>
              <a:t>, Al-Noor, Al-</a:t>
            </a:r>
            <a:r>
              <a:rPr lang="en-US" sz="2600" dirty="0" err="1" smtClean="0"/>
              <a:t>Shifah</a:t>
            </a:r>
            <a:r>
              <a:rPr lang="en-US" sz="2600" dirty="0" smtClean="0"/>
              <a:t>, Al-</a:t>
            </a:r>
            <a:r>
              <a:rPr lang="en-US" sz="2600" dirty="0" err="1" smtClean="0"/>
              <a:t>tazkirah</a:t>
            </a:r>
            <a:r>
              <a:rPr lang="en-US" sz="2600" dirty="0" smtClean="0"/>
              <a:t>.</a:t>
            </a:r>
            <a:br>
              <a:rPr lang="en-US" sz="2600" dirty="0" smtClean="0"/>
            </a:br>
            <a:r>
              <a:rPr lang="en-US" sz="2600" dirty="0" smtClean="0"/>
              <a:t/>
            </a:r>
            <a:br>
              <a:rPr lang="en-US" sz="2600" dirty="0" smtClean="0"/>
            </a:br>
            <a:r>
              <a:rPr lang="en-US" sz="2600" dirty="0" smtClean="0"/>
              <a:t>Quran revealed as it is in our hands ,revealed in intervals during the period of 23 years, it is a truthful book ,free</a:t>
            </a:r>
            <a:br>
              <a:rPr lang="en-US" sz="2600" dirty="0" smtClean="0"/>
            </a:br>
            <a:r>
              <a:rPr lang="en-US" sz="2600" dirty="0" smtClean="0"/>
              <a:t> from doubt and a great  guidance for the humanity.</a:t>
            </a:r>
            <a:br>
              <a:rPr lang="en-US" sz="2600" dirty="0" smtClean="0"/>
            </a:br>
            <a:r>
              <a:rPr lang="en-US" sz="2600" dirty="0" smtClean="0"/>
              <a:t/>
            </a:r>
            <a:br>
              <a:rPr lang="en-US" sz="2600" dirty="0" smtClean="0"/>
            </a:br>
            <a:endParaRPr lang="en-US" dirty="0"/>
          </a:p>
        </p:txBody>
      </p:sp>
    </p:spTree>
    <p:extLst>
      <p:ext uri="{BB962C8B-B14F-4D97-AF65-F5344CB8AC3E}">
        <p14:creationId xmlns:p14="http://schemas.microsoft.com/office/powerpoint/2010/main" val="181436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66799"/>
            <a:ext cx="6248400" cy="1077218"/>
          </a:xfrm>
          <a:prstGeom prst="rect">
            <a:avLst/>
          </a:prstGeom>
        </p:spPr>
        <p:txBody>
          <a:bodyPr wrap="square">
            <a:spAutoFit/>
          </a:bodyPr>
          <a:lstStyle/>
          <a:p>
            <a:endParaRPr lang="en-US" sz="2800" dirty="0" smtClean="0"/>
          </a:p>
          <a:p>
            <a:r>
              <a:rPr lang="en-US" dirty="0" smtClean="0"/>
              <a:t/>
            </a:r>
            <a:br>
              <a:rPr lang="en-US" dirty="0" smtClean="0"/>
            </a:br>
            <a:endParaRPr lang="en-US" dirty="0"/>
          </a:p>
        </p:txBody>
      </p:sp>
      <p:sp>
        <p:nvSpPr>
          <p:cNvPr id="5" name="Content Placeholder 4"/>
          <p:cNvSpPr>
            <a:spLocks noGrp="1"/>
          </p:cNvSpPr>
          <p:nvPr>
            <p:ph idx="1"/>
          </p:nvPr>
        </p:nvSpPr>
        <p:spPr/>
        <p:txBody>
          <a:bodyPr>
            <a:normAutofit/>
          </a:bodyPr>
          <a:lstStyle/>
          <a:p>
            <a:pPr marL="82296" indent="0">
              <a:buNone/>
            </a:pPr>
            <a:r>
              <a:rPr lang="en-US" b="1" dirty="0" smtClean="0"/>
              <a:t>Complete code of Life:</a:t>
            </a:r>
          </a:p>
          <a:p>
            <a:r>
              <a:rPr lang="en-US" dirty="0" smtClean="0"/>
              <a:t>Collective book which covers every aspect of human life. Everything discussed by Holy Quran as tenets, deeds, ethics, spiritual life, historical stories, their judicial, political, social, educational, economical and religious life.</a:t>
            </a:r>
          </a:p>
        </p:txBody>
      </p:sp>
    </p:spTree>
    <p:extLst>
      <p:ext uri="{BB962C8B-B14F-4D97-AF65-F5344CB8AC3E}">
        <p14:creationId xmlns:p14="http://schemas.microsoft.com/office/powerpoint/2010/main" val="481000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sz="4000" b="1" u="sng" dirty="0" smtClean="0">
                <a:latin typeface="Calibri" pitchFamily="34" charset="0"/>
                <a:cs typeface="Calibri" pitchFamily="34" charset="0"/>
              </a:rPr>
              <a:t>Second source of Islamic Law:</a:t>
            </a:r>
          </a:p>
          <a:p>
            <a:pPr>
              <a:buNone/>
            </a:pPr>
            <a:endParaRPr lang="en-US" sz="4000" b="1" u="sng" dirty="0" smtClean="0">
              <a:latin typeface="Calibri" pitchFamily="34" charset="0"/>
              <a:cs typeface="Calibri" pitchFamily="34" charset="0"/>
            </a:endParaRPr>
          </a:p>
          <a:p>
            <a:pPr>
              <a:buNone/>
            </a:pPr>
            <a:r>
              <a:rPr lang="en-US" sz="4000" b="1" u="sng" dirty="0" smtClean="0">
                <a:latin typeface="Calibri" pitchFamily="34" charset="0"/>
                <a:cs typeface="Calibri" pitchFamily="34" charset="0"/>
              </a:rPr>
              <a:t>HADITH &amp; SUNNAH:</a:t>
            </a:r>
          </a:p>
          <a:p>
            <a:pPr>
              <a:buNone/>
            </a:pPr>
            <a:r>
              <a:rPr lang="en-US" b="1" u="sng" dirty="0" smtClean="0">
                <a:latin typeface="Calibri" pitchFamily="34" charset="0"/>
                <a:cs typeface="Calibri" pitchFamily="34" charset="0"/>
              </a:rPr>
              <a:t>DEFINITION:</a:t>
            </a:r>
          </a:p>
          <a:p>
            <a:pPr>
              <a:buNone/>
            </a:pPr>
            <a:r>
              <a:rPr lang="en-US" dirty="0" err="1" smtClean="0">
                <a:latin typeface="Calibri" pitchFamily="34" charset="0"/>
                <a:cs typeface="Calibri" pitchFamily="34" charset="0"/>
              </a:rPr>
              <a:t>Hadith</a:t>
            </a:r>
            <a:r>
              <a:rPr lang="en-US" dirty="0" smtClean="0">
                <a:latin typeface="Calibri" pitchFamily="34" charset="0"/>
                <a:cs typeface="Calibri" pitchFamily="34" charset="0"/>
              </a:rPr>
              <a:t> is the second source of Islamic law and in Islamic</a:t>
            </a:r>
          </a:p>
          <a:p>
            <a:pPr>
              <a:buNone/>
            </a:pPr>
            <a:r>
              <a:rPr lang="en-US" dirty="0" smtClean="0">
                <a:latin typeface="Calibri" pitchFamily="34" charset="0"/>
                <a:cs typeface="Calibri" pitchFamily="34" charset="0"/>
              </a:rPr>
              <a:t>terminology  every deed, saying and sermon delivered or any</a:t>
            </a:r>
          </a:p>
          <a:p>
            <a:pPr>
              <a:buNone/>
            </a:pPr>
            <a:r>
              <a:rPr lang="en-US" dirty="0" smtClean="0">
                <a:latin typeface="Calibri" pitchFamily="34" charset="0"/>
                <a:cs typeface="Calibri" pitchFamily="34" charset="0"/>
              </a:rPr>
              <a:t>act done in the presence or knowledge of Holy Prophet (SAW)</a:t>
            </a:r>
          </a:p>
          <a:p>
            <a:pPr>
              <a:buNone/>
            </a:pPr>
            <a:r>
              <a:rPr lang="en-US" dirty="0" smtClean="0">
                <a:latin typeface="Calibri" pitchFamily="34" charset="0"/>
                <a:cs typeface="Calibri" pitchFamily="34" charset="0"/>
              </a:rPr>
              <a:t>and to which he did not express his dislike is called </a:t>
            </a:r>
            <a:r>
              <a:rPr lang="en-US" dirty="0" err="1" smtClean="0">
                <a:latin typeface="Calibri" pitchFamily="34" charset="0"/>
                <a:cs typeface="Calibri" pitchFamily="34" charset="0"/>
              </a:rPr>
              <a:t>Hadith</a:t>
            </a:r>
            <a:r>
              <a:rPr lang="en-US" dirty="0" smtClean="0">
                <a:latin typeface="Calibri" pitchFamily="34" charset="0"/>
                <a:cs typeface="Calibri" pitchFamily="34" charset="0"/>
              </a:rPr>
              <a:t>.</a:t>
            </a:r>
            <a:br>
              <a:rPr lang="en-US" dirty="0" smtClean="0">
                <a:latin typeface="Calibri" pitchFamily="34" charset="0"/>
                <a:cs typeface="Calibri" pitchFamily="34" charset="0"/>
              </a:rPr>
            </a:br>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a:p>
        </p:txBody>
      </p:sp>
    </p:spTree>
    <p:extLst>
      <p:ext uri="{BB962C8B-B14F-4D97-AF65-F5344CB8AC3E}">
        <p14:creationId xmlns:p14="http://schemas.microsoft.com/office/powerpoint/2010/main" val="2829320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371600" y="1752600"/>
            <a:ext cx="3657600" cy="4953000"/>
          </a:xfrm>
        </p:spPr>
        <p:txBody>
          <a:bodyPr>
            <a:normAutofit fontScale="77500" lnSpcReduction="20000"/>
          </a:bodyPr>
          <a:lstStyle/>
          <a:p>
            <a:r>
              <a:rPr lang="en-US" sz="4600" u="sng" dirty="0" smtClean="0"/>
              <a:t>HADITH</a:t>
            </a:r>
          </a:p>
          <a:p>
            <a:pPr marL="539496" indent="-457200">
              <a:buFont typeface="+mj-lt"/>
              <a:buAutoNum type="alphaLcParenR"/>
            </a:pPr>
            <a:r>
              <a:rPr lang="en-US" sz="3600" b="1" dirty="0" smtClean="0">
                <a:latin typeface="Calibri" pitchFamily="34" charset="0"/>
                <a:cs typeface="Calibri" pitchFamily="34" charset="0"/>
              </a:rPr>
              <a:t>Every saying of Holy Prophet.</a:t>
            </a:r>
          </a:p>
          <a:p>
            <a:pPr marL="539496" indent="-457200">
              <a:buFont typeface="+mj-lt"/>
              <a:buAutoNum type="alphaLcParenR"/>
            </a:pPr>
            <a:r>
              <a:rPr lang="en-US" sz="3600" b="1" dirty="0" smtClean="0">
                <a:latin typeface="Calibri" pitchFamily="34" charset="0"/>
                <a:cs typeface="Calibri" pitchFamily="34" charset="0"/>
              </a:rPr>
              <a:t>Record of </a:t>
            </a:r>
            <a:r>
              <a:rPr lang="en-US" sz="3600" b="1" dirty="0" err="1" smtClean="0">
                <a:latin typeface="Calibri" pitchFamily="34" charset="0"/>
                <a:cs typeface="Calibri" pitchFamily="34" charset="0"/>
              </a:rPr>
              <a:t>Sunnah</a:t>
            </a:r>
            <a:r>
              <a:rPr lang="en-US" sz="3600" b="1" dirty="0" smtClean="0">
                <a:latin typeface="Calibri" pitchFamily="34" charset="0"/>
                <a:cs typeface="Calibri" pitchFamily="34" charset="0"/>
              </a:rPr>
              <a:t>, and historical elements.</a:t>
            </a:r>
          </a:p>
          <a:p>
            <a:pPr marL="539496" indent="-457200">
              <a:buFont typeface="+mj-lt"/>
              <a:buAutoNum type="alphaLcParenR"/>
            </a:pPr>
            <a:r>
              <a:rPr lang="en-US" sz="3600" b="1" dirty="0" err="1" smtClean="0">
                <a:latin typeface="Calibri" pitchFamily="34" charset="0"/>
                <a:cs typeface="Calibri" pitchFamily="34" charset="0"/>
              </a:rPr>
              <a:t>Khabar</a:t>
            </a:r>
            <a:r>
              <a:rPr lang="en-US" sz="3600" b="1" dirty="0" smtClean="0">
                <a:latin typeface="Calibri" pitchFamily="34" charset="0"/>
                <a:cs typeface="Calibri" pitchFamily="34" charset="0"/>
              </a:rPr>
              <a:t> or information.</a:t>
            </a:r>
          </a:p>
          <a:p>
            <a:pPr marL="539496" indent="-457200">
              <a:buFont typeface="+mj-lt"/>
              <a:buAutoNum type="alphaLcParenR"/>
            </a:pPr>
            <a:r>
              <a:rPr lang="en-US" sz="3600" b="1" dirty="0" smtClean="0">
                <a:latin typeface="Calibri" pitchFamily="34" charset="0"/>
                <a:cs typeface="Calibri" pitchFamily="34" charset="0"/>
              </a:rPr>
              <a:t>Every </a:t>
            </a:r>
            <a:r>
              <a:rPr lang="en-US" sz="3600" b="1" dirty="0" err="1" smtClean="0">
                <a:latin typeface="Calibri" pitchFamily="34" charset="0"/>
                <a:cs typeface="Calibri" pitchFamily="34" charset="0"/>
              </a:rPr>
              <a:t>hadith</a:t>
            </a:r>
            <a:r>
              <a:rPr lang="en-US" sz="3600" b="1" dirty="0" smtClean="0">
                <a:latin typeface="Calibri" pitchFamily="34" charset="0"/>
                <a:cs typeface="Calibri" pitchFamily="34" charset="0"/>
              </a:rPr>
              <a:t> is piece of information but every information is not </a:t>
            </a:r>
            <a:r>
              <a:rPr lang="en-US" sz="3600" b="1" dirty="0" err="1" smtClean="0">
                <a:latin typeface="Calibri" pitchFamily="34" charset="0"/>
                <a:cs typeface="Calibri" pitchFamily="34" charset="0"/>
              </a:rPr>
              <a:t>hadith</a:t>
            </a:r>
            <a:r>
              <a:rPr lang="en-US" sz="3600" b="1" dirty="0" smtClean="0">
                <a:latin typeface="Calibri" pitchFamily="34" charset="0"/>
                <a:cs typeface="Calibri" pitchFamily="34" charset="0"/>
              </a:rPr>
              <a:t>.</a:t>
            </a:r>
          </a:p>
          <a:p>
            <a:pPr marL="539496" indent="-457200">
              <a:buFont typeface="+mj-lt"/>
              <a:buAutoNum type="alphaLcParenR"/>
            </a:pPr>
            <a:endParaRPr lang="en-US" sz="2400" dirty="0" smtClean="0">
              <a:latin typeface="Calibri" pitchFamily="34" charset="0"/>
              <a:cs typeface="Calibri" pitchFamily="34" charset="0"/>
            </a:endParaRPr>
          </a:p>
          <a:p>
            <a:pPr marL="596646" indent="-514350">
              <a:buFont typeface="+mj-lt"/>
              <a:buAutoNum type="alphaLcParenR"/>
            </a:pPr>
            <a:endParaRPr lang="en-US" dirty="0"/>
          </a:p>
        </p:txBody>
      </p:sp>
      <p:sp>
        <p:nvSpPr>
          <p:cNvPr id="5" name="Content Placeholder 4"/>
          <p:cNvSpPr>
            <a:spLocks noGrp="1"/>
          </p:cNvSpPr>
          <p:nvPr>
            <p:ph sz="half" idx="2"/>
          </p:nvPr>
        </p:nvSpPr>
        <p:spPr>
          <a:xfrm>
            <a:off x="5181600" y="1676400"/>
            <a:ext cx="3657600" cy="5029200"/>
          </a:xfrm>
        </p:spPr>
        <p:txBody>
          <a:bodyPr>
            <a:normAutofit fontScale="77500" lnSpcReduction="20000"/>
          </a:bodyPr>
          <a:lstStyle/>
          <a:p>
            <a:r>
              <a:rPr lang="en-US" sz="4600" b="1" u="sng" dirty="0" smtClean="0"/>
              <a:t>SUNNAH</a:t>
            </a:r>
          </a:p>
          <a:p>
            <a:endParaRPr lang="en-US" dirty="0" smtClean="0"/>
          </a:p>
          <a:p>
            <a:pPr marL="539496" indent="-457200">
              <a:buFont typeface="+mj-lt"/>
              <a:buAutoNum type="alphaLcParenR"/>
            </a:pPr>
            <a:r>
              <a:rPr lang="en-US" sz="3600" b="1" dirty="0" smtClean="0">
                <a:latin typeface="Calibri" pitchFamily="34" charset="0"/>
                <a:cs typeface="Calibri" pitchFamily="34" charset="0"/>
              </a:rPr>
              <a:t>Every deed or doing of Holy Prophet.</a:t>
            </a:r>
          </a:p>
          <a:p>
            <a:pPr marL="539496" indent="-457200">
              <a:buFont typeface="+mj-lt"/>
              <a:buAutoNum type="alphaLcParenR"/>
            </a:pPr>
            <a:r>
              <a:rPr lang="en-US" sz="3600" b="1" dirty="0" smtClean="0">
                <a:latin typeface="Calibri" pitchFamily="34" charset="0"/>
                <a:cs typeface="Calibri" pitchFamily="34" charset="0"/>
              </a:rPr>
              <a:t>Unspoken approval of Holy  Prophet(SAW).</a:t>
            </a:r>
          </a:p>
          <a:p>
            <a:pPr marL="539496" indent="-457200">
              <a:buFont typeface="+mj-lt"/>
              <a:buAutoNum type="alphaLcParenR"/>
            </a:pPr>
            <a:r>
              <a:rPr lang="en-US" sz="3600" b="1" dirty="0" smtClean="0">
                <a:latin typeface="Calibri" pitchFamily="34" charset="0"/>
                <a:cs typeface="Calibri" pitchFamily="34" charset="0"/>
              </a:rPr>
              <a:t>Customs, methods and ways of Holy Prophet SAW.</a:t>
            </a:r>
          </a:p>
          <a:p>
            <a:pPr marL="539496" indent="-457200">
              <a:buFont typeface="+mj-lt"/>
              <a:buAutoNum type="alphaLcParenR"/>
            </a:pPr>
            <a:r>
              <a:rPr lang="en-US" sz="3600" b="1" dirty="0" smtClean="0">
                <a:latin typeface="Calibri" pitchFamily="34" charset="0"/>
                <a:cs typeface="Calibri" pitchFamily="34" charset="0"/>
              </a:rPr>
              <a:t>Religious and spiritual color.</a:t>
            </a:r>
          </a:p>
          <a:p>
            <a:endParaRPr lang="en-US" sz="3600" b="1" dirty="0">
              <a:latin typeface="Calibri" pitchFamily="34" charset="0"/>
              <a:cs typeface="Calibri" pitchFamily="34" charset="0"/>
            </a:endParaRPr>
          </a:p>
        </p:txBody>
      </p:sp>
      <p:sp>
        <p:nvSpPr>
          <p:cNvPr id="6" name="Rectangle 5"/>
          <p:cNvSpPr/>
          <p:nvPr/>
        </p:nvSpPr>
        <p:spPr>
          <a:xfrm>
            <a:off x="1447800" y="685800"/>
            <a:ext cx="6858000" cy="1077218"/>
          </a:xfrm>
          <a:prstGeom prst="rect">
            <a:avLst/>
          </a:prstGeom>
        </p:spPr>
        <p:txBody>
          <a:bodyPr wrap="square">
            <a:spAutoFit/>
          </a:bodyPr>
          <a:lstStyle/>
          <a:p>
            <a:r>
              <a:rPr lang="en-US" sz="3200" b="1" u="sng" dirty="0" smtClean="0">
                <a:latin typeface="Calibri" pitchFamily="34" charset="0"/>
                <a:cs typeface="Calibri" pitchFamily="34" charset="0"/>
              </a:rPr>
              <a:t>DIFFERENCE BETWEEN HADITH AND             SUNNAH: </a:t>
            </a:r>
            <a:endParaRPr lang="en-US" sz="3200" dirty="0"/>
          </a:p>
        </p:txBody>
      </p:sp>
    </p:spTree>
    <p:extLst>
      <p:ext uri="{BB962C8B-B14F-4D97-AF65-F5344CB8AC3E}">
        <p14:creationId xmlns:p14="http://schemas.microsoft.com/office/powerpoint/2010/main" val="763419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62500" lnSpcReduction="20000"/>
          </a:bodyPr>
          <a:lstStyle/>
          <a:p>
            <a:r>
              <a:rPr lang="en-US" sz="4500" b="1" u="sng" dirty="0" smtClean="0">
                <a:latin typeface="+mj-lt"/>
              </a:rPr>
              <a:t>RIWAYAT</a:t>
            </a:r>
          </a:p>
          <a:p>
            <a:endParaRPr lang="en-US" dirty="0" smtClean="0"/>
          </a:p>
          <a:p>
            <a:pPr marL="539496" indent="-457200">
              <a:buFont typeface="+mj-lt"/>
              <a:buAutoNum type="arabicPeriod"/>
            </a:pPr>
            <a:r>
              <a:rPr lang="en-US" sz="3800" b="1" dirty="0" smtClean="0">
                <a:latin typeface="Calibri" pitchFamily="34" charset="0"/>
                <a:cs typeface="Calibri" pitchFamily="34" charset="0"/>
              </a:rPr>
              <a:t>Discuss with </a:t>
            </a:r>
            <a:r>
              <a:rPr lang="en-US" sz="3800" b="1" dirty="0" err="1" smtClean="0">
                <a:latin typeface="Calibri" pitchFamily="34" charset="0"/>
                <a:cs typeface="Calibri" pitchFamily="34" charset="0"/>
              </a:rPr>
              <a:t>sanad</a:t>
            </a:r>
            <a:r>
              <a:rPr lang="en-US" sz="3800" b="1" dirty="0" smtClean="0">
                <a:latin typeface="Calibri" pitchFamily="34" charset="0"/>
                <a:cs typeface="Calibri" pitchFamily="34" charset="0"/>
              </a:rPr>
              <a:t>.</a:t>
            </a:r>
          </a:p>
          <a:p>
            <a:pPr marL="539496" indent="-457200">
              <a:buFont typeface="+mj-lt"/>
              <a:buAutoNum type="arabicPeriod"/>
            </a:pPr>
            <a:r>
              <a:rPr lang="en-US" sz="3800" b="1" dirty="0" smtClean="0">
                <a:latin typeface="Calibri" pitchFamily="34" charset="0"/>
                <a:cs typeface="Calibri" pitchFamily="34" charset="0"/>
              </a:rPr>
              <a:t>Reporter of </a:t>
            </a:r>
            <a:r>
              <a:rPr lang="en-US" sz="3800" b="1" dirty="0" err="1" smtClean="0">
                <a:latin typeface="Calibri" pitchFamily="34" charset="0"/>
                <a:cs typeface="Calibri" pitchFamily="34" charset="0"/>
              </a:rPr>
              <a:t>Hadith</a:t>
            </a:r>
            <a:r>
              <a:rPr lang="en-US" sz="3800" b="1" dirty="0" smtClean="0">
                <a:latin typeface="Calibri" pitchFamily="34" charset="0"/>
                <a:cs typeface="Calibri" pitchFamily="34" charset="0"/>
              </a:rPr>
              <a:t>.</a:t>
            </a:r>
          </a:p>
          <a:p>
            <a:pPr marL="539496" indent="-457200">
              <a:buFont typeface="+mj-lt"/>
              <a:buAutoNum type="arabicPeriod"/>
            </a:pPr>
            <a:r>
              <a:rPr lang="en-US" sz="3800" b="1" dirty="0" smtClean="0">
                <a:latin typeface="Calibri" pitchFamily="34" charset="0"/>
                <a:cs typeface="Calibri" pitchFamily="34" charset="0"/>
              </a:rPr>
              <a:t>Discuss with screening of reporter as his education, piety, power of memory, self control, patience, internal &amp; external relation with others.</a:t>
            </a:r>
          </a:p>
          <a:p>
            <a:endParaRPr lang="en-US" sz="3300" b="1" dirty="0">
              <a:latin typeface="Calibri" pitchFamily="34" charset="0"/>
              <a:cs typeface="Calibri" pitchFamily="34" charset="0"/>
            </a:endParaRPr>
          </a:p>
        </p:txBody>
      </p:sp>
      <p:sp>
        <p:nvSpPr>
          <p:cNvPr id="4" name="Content Placeholder 3"/>
          <p:cNvSpPr>
            <a:spLocks noGrp="1"/>
          </p:cNvSpPr>
          <p:nvPr>
            <p:ph sz="half" idx="2"/>
          </p:nvPr>
        </p:nvSpPr>
        <p:spPr/>
        <p:txBody>
          <a:bodyPr>
            <a:normAutofit fontScale="62500" lnSpcReduction="20000"/>
          </a:bodyPr>
          <a:lstStyle/>
          <a:p>
            <a:r>
              <a:rPr lang="en-US" sz="4500" b="1" u="sng" dirty="0" smtClean="0"/>
              <a:t>DERAYAT</a:t>
            </a:r>
          </a:p>
          <a:p>
            <a:endParaRPr lang="en-US" dirty="0" smtClean="0"/>
          </a:p>
          <a:p>
            <a:pPr marL="539496" indent="-457200">
              <a:buFont typeface="+mj-lt"/>
              <a:buAutoNum type="arabicPeriod"/>
            </a:pPr>
            <a:r>
              <a:rPr lang="en-US" sz="3800" b="1" dirty="0" smtClean="0">
                <a:latin typeface="Calibri" pitchFamily="34" charset="0"/>
                <a:cs typeface="Calibri" pitchFamily="34" charset="0"/>
              </a:rPr>
              <a:t>Verification of material.</a:t>
            </a:r>
          </a:p>
          <a:p>
            <a:pPr marL="539496" indent="-457200">
              <a:buFont typeface="+mj-lt"/>
              <a:buAutoNum type="arabicPeriod"/>
            </a:pPr>
            <a:r>
              <a:rPr lang="en-US" sz="3800" b="1" dirty="0" smtClean="0">
                <a:latin typeface="Calibri" pitchFamily="34" charset="0"/>
                <a:cs typeface="Calibri" pitchFamily="34" charset="0"/>
              </a:rPr>
              <a:t>Verification of Arabic grammar.</a:t>
            </a:r>
          </a:p>
          <a:p>
            <a:pPr marL="539496" indent="-457200">
              <a:buFont typeface="+mj-lt"/>
              <a:buAutoNum type="arabicPeriod"/>
            </a:pPr>
            <a:r>
              <a:rPr lang="en-US" sz="3800" b="1" dirty="0" smtClean="0">
                <a:latin typeface="Calibri" pitchFamily="34" charset="0"/>
                <a:cs typeface="Calibri" pitchFamily="34" charset="0"/>
              </a:rPr>
              <a:t>If one hadith showing huge reward like </a:t>
            </a:r>
            <a:r>
              <a:rPr lang="en-US" sz="3800" b="1" dirty="0" err="1" smtClean="0">
                <a:latin typeface="Calibri" pitchFamily="34" charset="0"/>
                <a:cs typeface="Calibri" pitchFamily="34" charset="0"/>
              </a:rPr>
              <a:t>jannat</a:t>
            </a:r>
            <a:r>
              <a:rPr lang="en-US" sz="3800" b="1" dirty="0" smtClean="0">
                <a:latin typeface="Calibri" pitchFamily="34" charset="0"/>
                <a:cs typeface="Calibri" pitchFamily="34" charset="0"/>
              </a:rPr>
              <a:t> on a ordinary action or huge punishment like hell on a ordinary sin, hadith is weak a/c to the law of </a:t>
            </a:r>
            <a:r>
              <a:rPr lang="en-US" sz="3800" b="1" dirty="0" err="1" smtClean="0">
                <a:latin typeface="Calibri" pitchFamily="34" charset="0"/>
                <a:cs typeface="Calibri" pitchFamily="34" charset="0"/>
              </a:rPr>
              <a:t>dirayat</a:t>
            </a:r>
            <a:r>
              <a:rPr lang="en-US" sz="3800" b="1" dirty="0" smtClean="0">
                <a:latin typeface="Calibri" pitchFamily="34" charset="0"/>
                <a:cs typeface="Calibri" pitchFamily="34" charset="0"/>
              </a:rPr>
              <a:t>.</a:t>
            </a:r>
            <a:endParaRPr lang="en-US" sz="3800" b="1" dirty="0" smtClean="0">
              <a:latin typeface="Calibri" pitchFamily="34" charset="0"/>
              <a:cs typeface="Calibri" pitchFamily="34" charset="0"/>
            </a:endParaRPr>
          </a:p>
        </p:txBody>
      </p:sp>
    </p:spTree>
    <p:extLst>
      <p:ext uri="{BB962C8B-B14F-4D97-AF65-F5344CB8AC3E}">
        <p14:creationId xmlns:p14="http://schemas.microsoft.com/office/powerpoint/2010/main" val="1836424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111</TotalTime>
  <Words>1258</Words>
  <Application>Microsoft Office PowerPoint</Application>
  <PresentationFormat>On-screen Show (4:3)</PresentationFormat>
  <Paragraphs>102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Black</vt:lpstr>
      <vt:lpstr>Calibri</vt:lpstr>
      <vt:lpstr>Gill Sans MT</vt:lpstr>
      <vt:lpstr>Majalla UI</vt:lpstr>
      <vt:lpstr>Verdana</vt:lpstr>
      <vt:lpstr>Wingdings 2</vt:lpstr>
      <vt:lpstr>Solstice</vt:lpstr>
      <vt:lpstr>PowerPoint Presentation</vt:lpstr>
      <vt:lpstr>PowerPoint Presentation</vt:lpstr>
      <vt:lpstr>      SOURCES OF ISLAMIC LAW            1.Holy Quran   Definition:  Quran is the last book revealed by ALLAH Almighty for the guidance of human being. It is the greatest  miracle of Holy Prophet (S.A.W).</vt:lpstr>
      <vt:lpstr>PowerPoint Presentation</vt:lpstr>
      <vt:lpstr>IMPORTANCE OF HOLY QURAN: Names of Holy Quran:  Al-Kitab, Al-Furqan, Al-Noor, Al-Shifah, Al-tazkirah.  Quran revealed as it is in our hands ,revealed in intervals during the period of 23 years, it is a truthful book ,free  from doubt and a great  guidance for the humanity.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 After the demise of Holy Prophet(S.A.W) , when any dispute arose on any question, for which there were no  directions in The Quran or in The Hadith, the companions of the Prophet or The Jurists of that age were deciding those question in accordance with the laws of the Holy Quran and Hadith.  </vt:lpstr>
      <vt:lpstr>PowerPoint Presentation</vt:lpstr>
      <vt:lpstr>   QIYAS: 1) Source of Islamic law 2) Qiyas means “comparing with” or “judging by comparing with a thing” . (Analogy) 3) Qiyas is an analogical deduction from the three sources of law, namely Quran,  Sunnah and Ijma. 4)When Holy prophet(SAW) sent Hazrat Muaz bin Jabal as Governor, He asked him as to what he would do if a new problem arose, he said that he would follow the Quran, if it is not clear in holy Quran, he would follow the sunnah, if it is not clear in sunnah, I would follow the ijma, if it is not clear in ijma than he would use the qiyas. (Analogy) , Holy prophet (SAW) appreciated his reply and encouraged him.      </vt:lpstr>
      <vt:lpstr>PowerPoint Presentation</vt:lpstr>
      <vt:lpstr>Ijtihad</vt:lpstr>
      <vt:lpstr>The Historical Development of Islamic Law</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20</cp:revision>
  <dcterms:created xsi:type="dcterms:W3CDTF">2017-07-13T09:10:32Z</dcterms:created>
  <dcterms:modified xsi:type="dcterms:W3CDTF">2021-04-21T15:07:34Z</dcterms:modified>
</cp:coreProperties>
</file>