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75" r:id="rId5"/>
    <p:sldId id="276" r:id="rId6"/>
    <p:sldId id="27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Object Oriented Programming</a:t>
            </a:r>
            <a:br>
              <a:rPr lang="en-US" dirty="0"/>
            </a:br>
            <a:r>
              <a:rPr lang="en-US" dirty="0"/>
              <a:t>LAB # 02</a:t>
            </a:r>
            <a:br>
              <a:rPr lang="en-US" dirty="0"/>
            </a:br>
            <a:r>
              <a:rPr lang="en-US" sz="4000" dirty="0"/>
              <a:t>In-Depth Understanding Of Classes and Objects</a:t>
            </a:r>
            <a:endParaRPr lang="en-US" sz="4000" dirty="0"/>
          </a:p>
        </p:txBody>
      </p:sp>
      <p:sp>
        <p:nvSpPr>
          <p:cNvPr id="3" name="Subtitle 2"/>
          <p:cNvSpPr>
            <a:spLocks noGrp="1"/>
          </p:cNvSpPr>
          <p:nvPr>
            <p:ph type="subTitle" idx="1"/>
          </p:nvPr>
        </p:nvSpPr>
        <p:spPr/>
        <p:txBody>
          <a:bodyPr/>
          <a:lstStyle/>
          <a:p>
            <a:r>
              <a:rPr lang="en-US"/>
              <a:t>ENGR SANIYA SARIM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Multiple Classes</a:t>
            </a:r>
            <a:endParaRPr lang="en-US"/>
          </a:p>
        </p:txBody>
      </p:sp>
      <p:pic>
        <p:nvPicPr>
          <p:cNvPr id="4" name="Content Placeholder 3"/>
          <p:cNvPicPr>
            <a:picLocks noChangeAspect="1"/>
          </p:cNvPicPr>
          <p:nvPr>
            <p:ph sz="half" idx="1"/>
          </p:nvPr>
        </p:nvPicPr>
        <p:blipFill>
          <a:blip r:embed="rId1"/>
          <a:stretch>
            <a:fillRect/>
          </a:stretch>
        </p:blipFill>
        <p:spPr>
          <a:xfrm>
            <a:off x="837565" y="2404110"/>
            <a:ext cx="4598670" cy="2981960"/>
          </a:xfrm>
          <a:prstGeom prst="rect">
            <a:avLst/>
          </a:prstGeom>
        </p:spPr>
      </p:pic>
      <p:pic>
        <p:nvPicPr>
          <p:cNvPr id="5" name="Content Placeholder 4"/>
          <p:cNvPicPr>
            <a:picLocks noChangeAspect="1"/>
          </p:cNvPicPr>
          <p:nvPr>
            <p:ph sz="half" idx="2"/>
          </p:nvPr>
        </p:nvPicPr>
        <p:blipFill>
          <a:blip r:embed="rId2"/>
          <a:stretch>
            <a:fillRect/>
          </a:stretch>
        </p:blipFill>
        <p:spPr>
          <a:xfrm>
            <a:off x="6066155" y="2403475"/>
            <a:ext cx="4124325" cy="2874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Exercise</a:t>
            </a:r>
            <a:endParaRPr lang="en-US"/>
          </a:p>
        </p:txBody>
      </p:sp>
      <p:sp>
        <p:nvSpPr>
          <p:cNvPr id="6" name="Content Placeholder 5"/>
          <p:cNvSpPr>
            <a:spLocks noGrp="1"/>
          </p:cNvSpPr>
          <p:nvPr>
            <p:ph idx="1"/>
          </p:nvPr>
        </p:nvSpPr>
        <p:spPr/>
        <p:txBody>
          <a:bodyPr/>
          <a:p>
            <a:r>
              <a:rPr lang="en-US"/>
              <a:t>Create an Animal class with name , speed and weight states and behaviours to change them and another that print that states. Create an AnimalDemo class that can be run as an application and create two objects of the Animal class.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Animal Class</a:t>
            </a:r>
            <a:endParaRPr lang="en-US"/>
          </a:p>
        </p:txBody>
      </p:sp>
      <p:pic>
        <p:nvPicPr>
          <p:cNvPr id="4" name="Content Placeholder 3"/>
          <p:cNvPicPr>
            <a:picLocks noChangeAspect="1"/>
          </p:cNvPicPr>
          <p:nvPr>
            <p:ph idx="1"/>
          </p:nvPr>
        </p:nvPicPr>
        <p:blipFill>
          <a:blip r:embed="rId1"/>
          <a:stretch>
            <a:fillRect/>
          </a:stretch>
        </p:blipFill>
        <p:spPr>
          <a:xfrm>
            <a:off x="1659890" y="1319530"/>
            <a:ext cx="8373745" cy="5120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Animal Demo (Main Method)</a:t>
            </a:r>
            <a:endParaRPr lang="en-US"/>
          </a:p>
        </p:txBody>
      </p:sp>
      <p:pic>
        <p:nvPicPr>
          <p:cNvPr id="4" name="Content Placeholder 3"/>
          <p:cNvPicPr>
            <a:picLocks noChangeAspect="1"/>
          </p:cNvPicPr>
          <p:nvPr>
            <p:ph idx="1"/>
          </p:nvPr>
        </p:nvPicPr>
        <p:blipFill>
          <a:blip r:embed="rId1"/>
          <a:stretch>
            <a:fillRect/>
          </a:stretch>
        </p:blipFill>
        <p:spPr>
          <a:xfrm>
            <a:off x="1668145" y="1691005"/>
            <a:ext cx="8190230" cy="4458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Basic Concepts Of OOP</a:t>
            </a:r>
            <a:br>
              <a:rPr lang="en-US"/>
            </a:br>
            <a:r>
              <a:rPr lang="en-US"/>
              <a:t>Object</a:t>
            </a:r>
            <a:endParaRPr lang="en-US"/>
          </a:p>
        </p:txBody>
      </p:sp>
      <p:sp>
        <p:nvSpPr>
          <p:cNvPr id="3" name="Content Placeholder 2"/>
          <p:cNvSpPr>
            <a:spLocks noGrp="1"/>
          </p:cNvSpPr>
          <p:nvPr>
            <p:ph idx="1"/>
          </p:nvPr>
        </p:nvSpPr>
        <p:spPr/>
        <p:txBody>
          <a:bodyPr/>
          <a:p>
            <a:r>
              <a:rPr lang="en-US"/>
              <a:t> An Object represents an entity either physical (box), conceptual (chemical process), or software (list).</a:t>
            </a:r>
            <a:endParaRPr lang="en-US"/>
          </a:p>
          <a:p>
            <a:r>
              <a:rPr lang="en-US"/>
              <a:t>An Object is a concept, an abstraction, a thing with sharp boundaries and meaning for an application. It has</a:t>
            </a:r>
            <a:endParaRPr lang="en-US"/>
          </a:p>
          <a:p>
            <a:r>
              <a:rPr lang="en-US"/>
              <a:t>Identity - a name</a:t>
            </a:r>
            <a:endParaRPr lang="en-US"/>
          </a:p>
          <a:p>
            <a:r>
              <a:rPr lang="en-US"/>
              <a:t>State - determined by the values of its attributes</a:t>
            </a:r>
            <a:endParaRPr lang="en-US"/>
          </a:p>
          <a:p>
            <a:r>
              <a:rPr lang="en-US"/>
              <a:t>Behavior - determined by how the object acts or reacts to requests (messages) from other objects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a:t>
            </a:r>
            <a:endParaRPr lang="en-US"/>
          </a:p>
        </p:txBody>
      </p:sp>
      <p:sp>
        <p:nvSpPr>
          <p:cNvPr id="3" name="Content Placeholder 2"/>
          <p:cNvSpPr>
            <a:spLocks noGrp="1"/>
          </p:cNvSpPr>
          <p:nvPr>
            <p:ph idx="1"/>
          </p:nvPr>
        </p:nvSpPr>
        <p:spPr/>
        <p:txBody>
          <a:bodyPr/>
          <a:p>
            <a:r>
              <a:rPr lang="en-US"/>
              <a:t>A Class is a description of a group of objects with common properties (attributes), behavior (operations), relationships, and semantics</a:t>
            </a:r>
            <a:endParaRPr lang="en-US"/>
          </a:p>
          <a:p>
            <a:endParaRPr lang="en-US"/>
          </a:p>
          <a:p>
            <a:r>
              <a:rPr lang="en-US"/>
              <a:t>A class is an abstraction. An object is an instance of a class.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Of Class</a:t>
            </a:r>
            <a:endParaRPr lang="en-US"/>
          </a:p>
        </p:txBody>
      </p:sp>
      <p:sp>
        <p:nvSpPr>
          <p:cNvPr id="3" name="Content Placeholder 2"/>
          <p:cNvSpPr>
            <a:spLocks noGrp="1"/>
          </p:cNvSpPr>
          <p:nvPr>
            <p:ph idx="1"/>
          </p:nvPr>
        </p:nvSpPr>
        <p:spPr/>
        <p:txBody>
          <a:bodyPr/>
          <a:p>
            <a:r>
              <a:rPr lang="en-US"/>
              <a:t>Class: Course</a:t>
            </a:r>
            <a:endParaRPr lang="en-US"/>
          </a:p>
          <a:p>
            <a:r>
              <a:rPr lang="en-US"/>
              <a:t>Properties: Name, Location, Days Offered, Credit Hours, Professor</a:t>
            </a:r>
            <a:endParaRPr lang="en-US"/>
          </a:p>
          <a:p>
            <a:r>
              <a:rPr lang="en-US"/>
              <a:t>Behavior: Add Student, Delete Student, Get Course Roster, Determine If Full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 Concepts Of OOP</a:t>
            </a:r>
            <a:endParaRPr lang="en-US"/>
          </a:p>
        </p:txBody>
      </p:sp>
      <p:sp>
        <p:nvSpPr>
          <p:cNvPr id="3" name="Content Placeholder 2"/>
          <p:cNvSpPr>
            <a:spLocks noGrp="1"/>
          </p:cNvSpPr>
          <p:nvPr>
            <p:ph idx="1"/>
          </p:nvPr>
        </p:nvSpPr>
        <p:spPr/>
        <p:txBody>
          <a:bodyPr/>
          <a:p>
            <a:r>
              <a:rPr lang="en-US"/>
              <a:t>What is an Attribute?</a:t>
            </a:r>
            <a:endParaRPr lang="en-US"/>
          </a:p>
          <a:p>
            <a:r>
              <a:rPr lang="en-US"/>
              <a:t>An Attribute is a named property of a class. It has a type. It describes the range of values that that property may hold.</a:t>
            </a:r>
            <a:endParaRPr lang="en-US"/>
          </a:p>
          <a:p>
            <a:r>
              <a:rPr lang="en-US"/>
              <a:t>What is an Operation (Function)?</a:t>
            </a:r>
            <a:endParaRPr lang="en-US"/>
          </a:p>
          <a:p>
            <a:r>
              <a:rPr lang="en-US"/>
              <a:t>An Operation is a service that can be requested from any object of the Class to affect behavior. An Operation can either be a command or a question. A question should never change the state of the object only a command can. The outcome of the Operation depends on the current state of the object.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a Class</a:t>
            </a:r>
            <a:endParaRPr lang="en-US"/>
          </a:p>
        </p:txBody>
      </p:sp>
      <p:sp>
        <p:nvSpPr>
          <p:cNvPr id="3" name="Content Placeholder 2"/>
          <p:cNvSpPr>
            <a:spLocks noGrp="1"/>
          </p:cNvSpPr>
          <p:nvPr>
            <p:ph sz="half" idx="1"/>
          </p:nvPr>
        </p:nvSpPr>
        <p:spPr/>
        <p:txBody>
          <a:bodyPr/>
          <a:p>
            <a:r>
              <a:rPr lang="en-US"/>
              <a:t>To create a class, use the keyword class:</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5466715" y="2037715"/>
            <a:ext cx="5624830" cy="2400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Create an Object</a:t>
            </a:r>
            <a:endParaRPr lang="en-US"/>
          </a:p>
        </p:txBody>
      </p:sp>
      <p:sp>
        <p:nvSpPr>
          <p:cNvPr id="6" name="Content Placeholder 5"/>
          <p:cNvSpPr>
            <a:spLocks noGrp="1"/>
          </p:cNvSpPr>
          <p:nvPr>
            <p:ph sz="half" idx="1"/>
          </p:nvPr>
        </p:nvSpPr>
        <p:spPr/>
        <p:txBody>
          <a:bodyPr/>
          <a:p>
            <a:r>
              <a:rPr lang="en-US"/>
              <a:t>In Java, an object is created from a class. We have already created the class named MyClass, so now we can use this to create objects.</a:t>
            </a:r>
            <a:endParaRPr lang="en-US"/>
          </a:p>
          <a:p>
            <a:r>
              <a:rPr lang="en-US"/>
              <a:t>To create an object of MyClass, specify the class name, followed by the object name, and use the keyword new:</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6019165" y="1825625"/>
            <a:ext cx="5819140" cy="3917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Multiple Objects</a:t>
            </a:r>
            <a:endParaRPr lang="en-US"/>
          </a:p>
        </p:txBody>
      </p:sp>
      <p:sp>
        <p:nvSpPr>
          <p:cNvPr id="6" name="Content Placeholder 5"/>
          <p:cNvSpPr>
            <a:spLocks noGrp="1"/>
          </p:cNvSpPr>
          <p:nvPr>
            <p:ph idx="1"/>
          </p:nvPr>
        </p:nvSpPr>
        <p:spPr/>
        <p:txBody>
          <a:bodyPr/>
          <a:p>
            <a:r>
              <a:rPr lang="en-US"/>
              <a:t>You can create multiple objects of one class:</a:t>
            </a:r>
            <a:endParaRPr lang="en-US"/>
          </a:p>
          <a:p>
            <a:endParaRPr lang="en-US"/>
          </a:p>
        </p:txBody>
      </p:sp>
      <p:pic>
        <p:nvPicPr>
          <p:cNvPr id="7" name="Content Placeholder 6"/>
          <p:cNvPicPr>
            <a:picLocks noChangeAspect="1"/>
          </p:cNvPicPr>
          <p:nvPr>
            <p:ph sz="half" idx="4294967295"/>
          </p:nvPr>
        </p:nvPicPr>
        <p:blipFill>
          <a:blip r:embed="rId1"/>
          <a:stretch>
            <a:fillRect/>
          </a:stretch>
        </p:blipFill>
        <p:spPr>
          <a:xfrm>
            <a:off x="1798320" y="2612390"/>
            <a:ext cx="8398510" cy="3564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Using Multiple Classes</a:t>
            </a:r>
            <a:endParaRPr lang="en-US"/>
          </a:p>
        </p:txBody>
      </p:sp>
      <p:sp>
        <p:nvSpPr>
          <p:cNvPr id="3" name="Content Placeholder 2"/>
          <p:cNvSpPr>
            <a:spLocks noGrp="1"/>
          </p:cNvSpPr>
          <p:nvPr>
            <p:ph idx="1"/>
          </p:nvPr>
        </p:nvSpPr>
        <p:spPr/>
        <p:txBody>
          <a:bodyPr>
            <a:normAutofit lnSpcReduction="20000"/>
          </a:bodyPr>
          <a:p>
            <a:r>
              <a:rPr lang="en-US"/>
              <a:t>You can also create an object of a class and access it in another class. This is often used for better organization of classes (one class has all the attributes and methods, while the other class holds the main() method (code to be executed)).</a:t>
            </a:r>
            <a:endParaRPr lang="en-US"/>
          </a:p>
          <a:p>
            <a:r>
              <a:rPr lang="en-US"/>
              <a:t>Remember that the name of the java file should match the class name. In this example, we have created two files in the same directory/folder:</a:t>
            </a:r>
            <a:endParaRPr lang="en-US"/>
          </a:p>
          <a:p>
            <a:endParaRPr lang="en-US"/>
          </a:p>
          <a:p>
            <a:r>
              <a:rPr lang="en-US"/>
              <a:t>MyClass.java</a:t>
            </a:r>
            <a:endParaRPr lang="en-US"/>
          </a:p>
          <a:p>
            <a:r>
              <a:rPr lang="en-US"/>
              <a:t>OtherClass.java</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2464</Words>
  <Application>WPS Presentation</Application>
  <PresentationFormat>Widescreen</PresentationFormat>
  <Paragraphs>65</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Object Oriented Programming LAB # 02 Introduction To Object Oriented Programming</vt:lpstr>
      <vt:lpstr>Basic Concepts Of OOP Object</vt:lpstr>
      <vt:lpstr>Class</vt:lpstr>
      <vt:lpstr>Example Of Class</vt:lpstr>
      <vt:lpstr>Basic Concepts Of OOP</vt:lpstr>
      <vt:lpstr>Create a Class</vt:lpstr>
      <vt:lpstr>Create an Object</vt:lpstr>
      <vt:lpstr>Multiple Objects</vt:lpstr>
      <vt:lpstr>Using Multiple Classes</vt:lpstr>
      <vt:lpstr>Multiple Classes</vt:lpstr>
      <vt:lpstr>Exercise</vt:lpstr>
      <vt:lpstr>Animal Class</vt:lpstr>
      <vt:lpstr>Animal Demo (Main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 02 Introduction To Object Oriented Programming</dc:title>
  <dc:creator/>
  <cp:lastModifiedBy>Saniya</cp:lastModifiedBy>
  <cp:revision>3</cp:revision>
  <dcterms:created xsi:type="dcterms:W3CDTF">2020-02-10T06:47:00Z</dcterms:created>
  <dcterms:modified xsi:type="dcterms:W3CDTF">2020-02-10T07:42:15Z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