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78" r:id="rId2"/>
    <p:sldId id="298" r:id="rId3"/>
    <p:sldId id="294" r:id="rId4"/>
    <p:sldId id="279" r:id="rId5"/>
    <p:sldId id="300" r:id="rId6"/>
    <p:sldId id="281" r:id="rId7"/>
    <p:sldId id="282" r:id="rId8"/>
    <p:sldId id="301" r:id="rId9"/>
    <p:sldId id="297" r:id="rId10"/>
    <p:sldId id="299" r:id="rId11"/>
    <p:sldId id="296" r:id="rId12"/>
    <p:sldId id="290" r:id="rId13"/>
    <p:sldId id="293" r:id="rId14"/>
    <p:sldId id="280"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B8E933-3E29-4550-856A-5C961CB0F817}">
          <p14:sldIdLst>
            <p14:sldId id="278"/>
            <p14:sldId id="298"/>
          </p14:sldIdLst>
        </p14:section>
        <p14:section name="Untitled Section" id="{27E4B5BF-7A72-44D8-B5FB-9EDDD0C1CE58}">
          <p14:sldIdLst>
            <p14:sldId id="294"/>
            <p14:sldId id="279"/>
            <p14:sldId id="300"/>
            <p14:sldId id="281"/>
            <p14:sldId id="282"/>
            <p14:sldId id="301"/>
            <p14:sldId id="297"/>
            <p14:sldId id="299"/>
            <p14:sldId id="296"/>
            <p14:sldId id="290"/>
            <p14:sldId id="293"/>
            <p14:sldId id="280"/>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09" autoAdjust="0"/>
  </p:normalViewPr>
  <p:slideViewPr>
    <p:cSldViewPr snapToGrid="0" snapToObjects="1">
      <p:cViewPr>
        <p:scale>
          <a:sx n="66" d="100"/>
          <a:sy n="66" d="100"/>
        </p:scale>
        <p:origin x="784" y="-2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21449" y="906562"/>
            <a:ext cx="5385816" cy="1225296"/>
          </a:xfrm>
        </p:spPr>
        <p:txBody>
          <a:bodyPr/>
          <a:lstStyle/>
          <a:p>
            <a:r>
              <a:rPr lang="en-US" dirty="0"/>
              <a:t>Dental chair, patient and operator positions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569930" y="3713013"/>
            <a:ext cx="3493008" cy="878908"/>
          </a:xfrm>
        </p:spPr>
        <p:txBody>
          <a:bodyPr/>
          <a:lstStyle/>
          <a:p>
            <a:r>
              <a:rPr lang="en-US" dirty="0" err="1"/>
              <a:t>Umairah</a:t>
            </a:r>
            <a:r>
              <a:rPr lang="en-US" dirty="0"/>
              <a:t> Sadiq ​(25)</a:t>
            </a:r>
          </a:p>
          <a:p>
            <a:r>
              <a:rPr lang="en-US" dirty="0"/>
              <a:t>Group A2</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24353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BUSINESS OPPORTUNITIES ARE LIKE BUSES. THERE'S ALWAYS ANOTHER ONE COMING.</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p:txBody>
          <a:bodyPr/>
          <a:lstStyle/>
          <a:p>
            <a:r>
              <a:rPr lang="en-US" dirty="0"/>
              <a:t>Richard Branson</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4116113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AREAS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B2B MARKET SCENARIOS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CLOUD-BASED</a:t>
            </a:r>
            <a:r>
              <a:rPr lang="zh-CN" altLang="en-US"/>
              <a:t> </a:t>
            </a:r>
            <a:r>
              <a:rPr lang="en-US" dirty="0"/>
              <a:t>OPPORTUNITIES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1003962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86809" y="210312"/>
            <a:ext cx="8168374" cy="768096"/>
          </a:xfrm>
        </p:spPr>
        <p:txBody>
          <a:bodyPr/>
          <a:lstStyle/>
          <a:p>
            <a:r>
              <a:rPr lang="en-US" sz="2400" u="sng" dirty="0">
                <a:latin typeface="Arial Black" panose="020B0A04020102020204" pitchFamily="34" charset="0"/>
              </a:rPr>
              <a:t>2. almost supine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86809" y="731520"/>
            <a:ext cx="8547652" cy="5023237"/>
          </a:xfrm>
        </p:spPr>
        <p:txBody>
          <a:bodyPr/>
          <a:lstStyle/>
          <a:p>
            <a:pPr marL="342900" indent="-342900">
              <a:buFont typeface="Wingdings" panose="05000000000000000000" pitchFamily="2" charset="2"/>
              <a:buChar char="§"/>
            </a:pPr>
            <a:r>
              <a:rPr lang="en-US" sz="2400" dirty="0"/>
              <a:t>Patients head, knees and feet are approximately at same position</a:t>
            </a:r>
          </a:p>
          <a:p>
            <a:pPr marL="342900" indent="-342900">
              <a:buFont typeface="Wingdings" panose="05000000000000000000" pitchFamily="2" charset="2"/>
              <a:buChar char="§"/>
            </a:pPr>
            <a:r>
              <a:rPr lang="en-US" sz="2400" dirty="0"/>
              <a:t>Patient is almost in lying down position</a:t>
            </a:r>
          </a:p>
          <a:p>
            <a:pPr marL="342900" indent="-342900">
              <a:buFont typeface="Wingdings" panose="05000000000000000000" pitchFamily="2" charset="2"/>
              <a:buChar char="§"/>
            </a:pPr>
            <a:r>
              <a:rPr lang="en-US" sz="2400" dirty="0"/>
              <a:t>Patients head should not be lower than feet except in case of syncopal </a:t>
            </a:r>
            <a:r>
              <a:rPr lang="en-US" sz="2400" dirty="0" err="1"/>
              <a:t>attact</a:t>
            </a:r>
            <a:r>
              <a:rPr lang="en-US" sz="2400" dirty="0"/>
              <a:t>(fainting)</a:t>
            </a:r>
            <a:r>
              <a:rPr lang="en-US" sz="2400" b="1" dirty="0">
                <a:solidFill>
                  <a:schemeClr val="accent6"/>
                </a:solidFill>
                <a:latin typeface="Arial Black" panose="020B0604020202020204" pitchFamily="34" charset="0"/>
                <a:cs typeface="Arial Black" panose="020B0604020202020204" pitchFamily="34" charset="0"/>
              </a:rPr>
              <a:t> </a:t>
            </a:r>
          </a:p>
          <a:p>
            <a:pPr marL="342900" indent="-342900">
              <a:buFont typeface="Wingdings" panose="05000000000000000000" pitchFamily="2" charset="2"/>
              <a:buChar char="§"/>
            </a:pPr>
            <a:endParaRPr lang="en-US" sz="2400" b="1" dirty="0">
              <a:solidFill>
                <a:schemeClr val="accent6"/>
              </a:solidFill>
              <a:latin typeface="Arial Black" panose="020B0604020202020204" pitchFamily="34" charset="0"/>
              <a:cs typeface="Arial Black" panose="020B0604020202020204" pitchFamily="34" charset="0"/>
            </a:endParaRPr>
          </a:p>
          <a:p>
            <a:r>
              <a:rPr lang="en-US" sz="2800" b="1" u="sng" dirty="0">
                <a:solidFill>
                  <a:schemeClr val="accent6"/>
                </a:solidFill>
                <a:latin typeface="Arial Black" panose="020B0604020202020204" pitchFamily="34" charset="0"/>
                <a:cs typeface="Arial Black" panose="020B0604020202020204" pitchFamily="34" charset="0"/>
              </a:rPr>
              <a:t>3. Reclined at 45</a:t>
            </a:r>
            <a:r>
              <a:rPr lang="en-US" sz="2800" u="sng" dirty="0">
                <a:latin typeface="Arial Black" panose="020B0604020202020204" pitchFamily="34" charset="0"/>
                <a:cs typeface="Arial Black" panose="020B0604020202020204" pitchFamily="34" charset="0"/>
              </a:rPr>
              <a:t> degree</a:t>
            </a:r>
            <a:endParaRPr lang="en-US" sz="2800" u="sng"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800" dirty="0"/>
              <a:t>In this position chair is reclined at 45 degree </a:t>
            </a:r>
          </a:p>
          <a:p>
            <a:pPr marL="342900" indent="-342900">
              <a:buFont typeface="Wingdings" panose="05000000000000000000" pitchFamily="2" charset="2"/>
              <a:buChar char="§"/>
            </a:pPr>
            <a:r>
              <a:rPr lang="en-US" sz="2800" dirty="0"/>
              <a:t>and mandibular occlusal surfaces are almost 45 degree to the floor</a:t>
            </a:r>
          </a:p>
          <a:p>
            <a:pPr marL="342900" indent="-342900">
              <a:buFont typeface="Wingdings" panose="05000000000000000000" pitchFamily="2" charset="2"/>
              <a:buChar char="§"/>
            </a:pPr>
            <a:endParaRPr lang="en-US" sz="24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1988223" y="6221895"/>
            <a:ext cx="3200400" cy="274320"/>
          </a:xfrm>
        </p:spPr>
        <p:txBody>
          <a:bodyPr/>
          <a:lstStyle/>
          <a:p>
            <a:r>
              <a:rPr lang="en-US" dirty="0"/>
              <a:t>Presentation title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621792" y="472307"/>
            <a:ext cx="6766560" cy="768096"/>
          </a:xfrm>
        </p:spPr>
        <p:txBody>
          <a:bodyPr/>
          <a:lstStyle/>
          <a:p>
            <a:r>
              <a:rPr lang="en-US" sz="4000" u="sng" dirty="0"/>
              <a:t>INTRODUCTION</a:t>
            </a:r>
            <a:r>
              <a:rPr lang="en-US" dirty="0"/>
              <a:t>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8732520" y="6372573"/>
            <a:ext cx="3200400" cy="27432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608317" y="989853"/>
            <a:ext cx="11024776" cy="5016311"/>
          </a:xfrm>
        </p:spPr>
        <p:txBody>
          <a:bodyPr/>
          <a:lstStyle/>
          <a:p>
            <a:endParaRPr lang="en-US" dirty="0"/>
          </a:p>
          <a:p>
            <a:r>
              <a:rPr lang="en-US" sz="2400" dirty="0"/>
              <a:t>Dental chair, patient and operator positions are very important aspect in the success of dental treatment because</a:t>
            </a:r>
          </a:p>
          <a:p>
            <a:r>
              <a:rPr lang="en-US" sz="2400" dirty="0"/>
              <a:t>A PATIENT who is comfortably seated in a dental chair with right posture is going to experience</a:t>
            </a:r>
          </a:p>
          <a:p>
            <a:pPr marL="342900" indent="-342900">
              <a:buFont typeface="Wingdings" panose="05000000000000000000" pitchFamily="2" charset="2"/>
              <a:buChar char="§"/>
            </a:pPr>
            <a:r>
              <a:rPr lang="en-US" sz="2400" dirty="0"/>
              <a:t> less muscular strain</a:t>
            </a:r>
          </a:p>
          <a:p>
            <a:pPr marL="342900" indent="-342900">
              <a:buFont typeface="Wingdings" panose="05000000000000000000" pitchFamily="2" charset="2"/>
              <a:buChar char="§"/>
            </a:pPr>
            <a:r>
              <a:rPr lang="en-US" sz="2400" dirty="0"/>
              <a:t> less fatigue</a:t>
            </a:r>
          </a:p>
          <a:p>
            <a:pPr marL="342900" indent="-342900">
              <a:buFont typeface="Wingdings" panose="05000000000000000000" pitchFamily="2" charset="2"/>
              <a:buChar char="§"/>
            </a:pPr>
            <a:r>
              <a:rPr lang="en-US" sz="2400" dirty="0"/>
              <a:t> and is more cooperative during the procedure</a:t>
            </a:r>
          </a:p>
          <a:p>
            <a:r>
              <a:rPr lang="en-US" sz="2400" dirty="0"/>
              <a:t>OPERATOR if maintains proper position and posture during treatment </a:t>
            </a:r>
          </a:p>
          <a:p>
            <a:pPr marL="342900" indent="-342900">
              <a:buFont typeface="Wingdings" panose="05000000000000000000" pitchFamily="2" charset="2"/>
              <a:buChar char="§"/>
            </a:pPr>
            <a:r>
              <a:rPr lang="en-US" sz="2400" dirty="0"/>
              <a:t>is less likely to get strained</a:t>
            </a:r>
          </a:p>
          <a:p>
            <a:pPr marL="342900" indent="-342900">
              <a:buFont typeface="Wingdings" panose="05000000000000000000" pitchFamily="2" charset="2"/>
              <a:buChar char="§"/>
            </a:pPr>
            <a:r>
              <a:rPr lang="en-US" sz="2400" dirty="0"/>
              <a:t>Be more efficient</a:t>
            </a:r>
          </a:p>
          <a:p>
            <a:pPr marL="342900" indent="-342900">
              <a:buFont typeface="Wingdings" panose="05000000000000000000" pitchFamily="2" charset="2"/>
              <a:buChar char="§"/>
            </a:pPr>
            <a:r>
              <a:rPr lang="en-US" sz="2400" dirty="0"/>
              <a:t>And has less chances of getting musculoskeletal disorders</a:t>
            </a:r>
          </a:p>
          <a:p>
            <a:pPr marL="342900" indent="-342900">
              <a:buFont typeface="Wingdings" panose="05000000000000000000" pitchFamily="2" charset="2"/>
              <a:buChar char="§"/>
            </a:pPr>
            <a:endParaRPr lang="en-US" sz="2000" dirty="0"/>
          </a:p>
        </p:txBody>
      </p:sp>
    </p:spTree>
    <p:extLst>
      <p:ext uri="{BB962C8B-B14F-4D97-AF65-F5344CB8AC3E}">
        <p14:creationId xmlns:p14="http://schemas.microsoft.com/office/powerpoint/2010/main" val="346216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514847" y="771740"/>
            <a:ext cx="7953292" cy="869475"/>
          </a:xfrm>
        </p:spPr>
        <p:txBody>
          <a:bodyPr/>
          <a:lstStyle/>
          <a:p>
            <a:r>
              <a:rPr lang="en-US" sz="3600" u="sng" dirty="0"/>
              <a:t>Dental chair positions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9447740" y="6263640"/>
            <a:ext cx="3200400" cy="27432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604299" y="1401848"/>
            <a:ext cx="9232720" cy="5595717"/>
          </a:xfrm>
        </p:spPr>
        <p:txBody>
          <a:bodyPr/>
          <a:lstStyle/>
          <a:p>
            <a:endParaRPr lang="en-US" dirty="0"/>
          </a:p>
          <a:p>
            <a:pPr marL="342900" indent="-342900">
              <a:buFont typeface="Wingdings" panose="05000000000000000000" pitchFamily="2" charset="2"/>
              <a:buChar char="§"/>
            </a:pPr>
            <a:r>
              <a:rPr lang="en-US" sz="2400" dirty="0"/>
              <a:t>The goal in selecting and adjusting a particular surgical position is to maintain the patients safety and comfort</a:t>
            </a:r>
          </a:p>
          <a:p>
            <a:pPr marL="342900" indent="-342900">
              <a:buFont typeface="Wingdings" panose="05000000000000000000" pitchFamily="2" charset="2"/>
              <a:buChar char="§"/>
            </a:pPr>
            <a:r>
              <a:rPr lang="en-US" sz="2400" dirty="0"/>
              <a:t>Patient should be seated in such a way that all his body parts are well supported</a:t>
            </a:r>
          </a:p>
          <a:p>
            <a:pPr marL="342900" indent="-342900">
              <a:buFont typeface="Wingdings" panose="05000000000000000000" pitchFamily="2" charset="2"/>
              <a:buChar char="§"/>
            </a:pPr>
            <a:r>
              <a:rPr lang="en-US" sz="2400" dirty="0"/>
              <a:t>Patients head should be in line with his back irrespective of the fact that patient is reclined or parallel to the floor</a:t>
            </a:r>
          </a:p>
          <a:p>
            <a:pPr marL="342900" indent="-342900">
              <a:buFont typeface="Wingdings" panose="05000000000000000000" pitchFamily="2" charset="2"/>
              <a:buChar char="§"/>
            </a:pPr>
            <a:r>
              <a:rPr lang="en-US" sz="2400" dirty="0"/>
              <a:t>Position of patient depends on the type of procedure</a:t>
            </a:r>
          </a:p>
        </p:txBody>
      </p:sp>
    </p:spTree>
    <p:extLst>
      <p:ext uri="{BB962C8B-B14F-4D97-AF65-F5344CB8AC3E}">
        <p14:creationId xmlns:p14="http://schemas.microsoft.com/office/powerpoint/2010/main" val="401914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17300" y="2358944"/>
            <a:ext cx="5693664" cy="768096"/>
          </a:xfrm>
        </p:spPr>
        <p:txBody>
          <a:bodyPr/>
          <a:lstStyle/>
          <a:p>
            <a:r>
              <a:rPr lang="en-US" sz="2800" u="sng" dirty="0">
                <a:latin typeface="+mj-lt"/>
              </a:rPr>
              <a:t>1. UPRIGHT POSITION </a:t>
            </a:r>
            <a:br>
              <a:rPr lang="en-US" sz="2800" dirty="0">
                <a:latin typeface="+mj-lt"/>
              </a:rPr>
            </a:br>
            <a:endParaRPr lang="en-US" sz="28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98589" y="3127040"/>
            <a:ext cx="5931087" cy="3411360"/>
          </a:xfrm>
        </p:spPr>
        <p:txBody>
          <a:bodyPr/>
          <a:lstStyle/>
          <a:p>
            <a:pPr marL="342900" indent="-342900">
              <a:buFont typeface="Wingdings" panose="05000000000000000000" pitchFamily="2" charset="2"/>
              <a:buChar char="§"/>
            </a:pPr>
            <a:r>
              <a:rPr lang="en-US" dirty="0"/>
              <a:t>In upright position the back of the chair is placed at 90 degree angle</a:t>
            </a:r>
          </a:p>
          <a:p>
            <a:pPr marL="342900" indent="-342900">
              <a:buFont typeface="Wingdings" panose="05000000000000000000" pitchFamily="2" charset="2"/>
              <a:buChar char="§"/>
            </a:pPr>
            <a:r>
              <a:rPr lang="en-US" dirty="0"/>
              <a:t>This is the initial position of chair from which adjustments are made</a:t>
            </a:r>
          </a:p>
          <a:p>
            <a:pPr marL="342900" indent="-342900">
              <a:buFont typeface="Wingdings" panose="05000000000000000000" pitchFamily="2" charset="2"/>
              <a:buChar char="§"/>
            </a:pPr>
            <a:r>
              <a:rPr lang="en-US" dirty="0"/>
              <a:t>This position is used for patient entry and dismissal </a:t>
            </a:r>
          </a:p>
          <a:p>
            <a:endParaRPr lang="en-US" dirty="0"/>
          </a:p>
        </p:txBody>
      </p:sp>
      <p:sp>
        <p:nvSpPr>
          <p:cNvPr id="5" name="TextBox 4">
            <a:extLst>
              <a:ext uri="{FF2B5EF4-FFF2-40B4-BE49-F238E27FC236}">
                <a16:creationId xmlns:a16="http://schemas.microsoft.com/office/drawing/2014/main" id="{AFF0A883-7E6E-572F-4308-BB426B7D6823}"/>
              </a:ext>
            </a:extLst>
          </p:cNvPr>
          <p:cNvSpPr txBox="1"/>
          <p:nvPr/>
        </p:nvSpPr>
        <p:spPr>
          <a:xfrm>
            <a:off x="617300" y="429740"/>
            <a:ext cx="6102416" cy="1569660"/>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accent6"/>
                </a:solidFill>
              </a:rPr>
              <a:t>Common positions of dental procedure     </a:t>
            </a:r>
          </a:p>
          <a:p>
            <a:r>
              <a:rPr lang="en-US" sz="2400" dirty="0">
                <a:solidFill>
                  <a:schemeClr val="accent6"/>
                </a:solidFill>
              </a:rPr>
              <a:t>             1.  Upright position</a:t>
            </a:r>
          </a:p>
          <a:p>
            <a:r>
              <a:rPr lang="en-US" sz="2400" dirty="0">
                <a:solidFill>
                  <a:schemeClr val="accent6"/>
                </a:solidFill>
              </a:rPr>
              <a:t>             2.  Almost supine </a:t>
            </a:r>
          </a:p>
          <a:p>
            <a:r>
              <a:rPr lang="en-US" sz="2400" dirty="0">
                <a:solidFill>
                  <a:schemeClr val="accent6"/>
                </a:solidFill>
              </a:rPr>
              <a:t>             3.  Reclined at 45* to the floor</a:t>
            </a:r>
          </a:p>
        </p:txBody>
      </p:sp>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4B6E-0884-1FCE-078F-54104AE374C9}"/>
              </a:ext>
            </a:extLst>
          </p:cNvPr>
          <p:cNvSpPr>
            <a:spLocks noGrp="1"/>
          </p:cNvSpPr>
          <p:nvPr>
            <p:ph type="ctrTitle"/>
          </p:nvPr>
        </p:nvSpPr>
        <p:spPr>
          <a:xfrm>
            <a:off x="165387" y="394782"/>
            <a:ext cx="4169664" cy="667512"/>
          </a:xfrm>
        </p:spPr>
        <p:txBody>
          <a:bodyPr/>
          <a:lstStyle/>
          <a:p>
            <a:r>
              <a:rPr lang="en-US" sz="2400" u="sng" dirty="0"/>
              <a:t>2. ALMOST SUPINE</a:t>
            </a:r>
          </a:p>
        </p:txBody>
      </p:sp>
      <p:sp>
        <p:nvSpPr>
          <p:cNvPr id="5" name="TextBox 4">
            <a:extLst>
              <a:ext uri="{FF2B5EF4-FFF2-40B4-BE49-F238E27FC236}">
                <a16:creationId xmlns:a16="http://schemas.microsoft.com/office/drawing/2014/main" id="{29F345D1-EA0C-C5F0-2C3E-2F6FAB01F57E}"/>
              </a:ext>
            </a:extLst>
          </p:cNvPr>
          <p:cNvSpPr txBox="1"/>
          <p:nvPr/>
        </p:nvSpPr>
        <p:spPr>
          <a:xfrm>
            <a:off x="95812" y="1273128"/>
            <a:ext cx="8056786" cy="4062651"/>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accent6"/>
                </a:solidFill>
              </a:rPr>
              <a:t>Patients head, knees and feet are approximately at same level</a:t>
            </a:r>
          </a:p>
          <a:p>
            <a:pPr marL="342900" indent="-342900">
              <a:buFont typeface="Wingdings" panose="05000000000000000000" pitchFamily="2" charset="2"/>
              <a:buChar char="§"/>
            </a:pPr>
            <a:r>
              <a:rPr lang="en-US" sz="2400" dirty="0">
                <a:solidFill>
                  <a:schemeClr val="accent6"/>
                </a:solidFill>
              </a:rPr>
              <a:t>Patient is almost in lying down position</a:t>
            </a:r>
          </a:p>
          <a:p>
            <a:pPr marL="342900" indent="-342900">
              <a:buFont typeface="Wingdings" panose="05000000000000000000" pitchFamily="2" charset="2"/>
              <a:buChar char="§"/>
            </a:pPr>
            <a:r>
              <a:rPr lang="en-US" sz="2400" dirty="0">
                <a:solidFill>
                  <a:schemeClr val="accent6"/>
                </a:solidFill>
              </a:rPr>
              <a:t>Patients head should not be lower than feet except in case of syncopal </a:t>
            </a:r>
            <a:r>
              <a:rPr lang="en-US" sz="2400" dirty="0" err="1">
                <a:solidFill>
                  <a:schemeClr val="accent6"/>
                </a:solidFill>
              </a:rPr>
              <a:t>attact</a:t>
            </a:r>
            <a:r>
              <a:rPr lang="en-US" sz="2400" dirty="0">
                <a:solidFill>
                  <a:schemeClr val="accent6"/>
                </a:solidFill>
              </a:rPr>
              <a:t> (fainting)</a:t>
            </a:r>
            <a:r>
              <a:rPr lang="en-US" sz="2400" b="1" dirty="0">
                <a:solidFill>
                  <a:schemeClr val="accent6"/>
                </a:solidFill>
                <a:latin typeface="Arial Black" panose="020B0604020202020204" pitchFamily="34" charset="0"/>
                <a:cs typeface="Arial Black" panose="020B0604020202020204" pitchFamily="34" charset="0"/>
              </a:rPr>
              <a:t> </a:t>
            </a:r>
          </a:p>
          <a:p>
            <a:pPr marL="342900" indent="-342900">
              <a:buFont typeface="Wingdings" panose="05000000000000000000" pitchFamily="2" charset="2"/>
              <a:buChar char="§"/>
            </a:pPr>
            <a:endParaRPr lang="en-US" sz="1800" b="1" dirty="0">
              <a:solidFill>
                <a:schemeClr val="accent6">
                  <a:lumMod val="75000"/>
                </a:schemeClr>
              </a:solidFill>
              <a:latin typeface="Arial Black" panose="020B0604020202020204" pitchFamily="34" charset="0"/>
              <a:cs typeface="Arial Black" panose="020B0604020202020204" pitchFamily="34" charset="0"/>
            </a:endParaRPr>
          </a:p>
          <a:p>
            <a:r>
              <a:rPr lang="en-US" sz="2400" u="sng" dirty="0">
                <a:solidFill>
                  <a:schemeClr val="accent6"/>
                </a:solidFill>
                <a:latin typeface="Arial Black" panose="020B0604020202020204" pitchFamily="34" charset="0"/>
                <a:cs typeface="Arial Black" panose="020B0604020202020204" pitchFamily="34" charset="0"/>
              </a:rPr>
              <a:t>3. RECLINED AT 45 DEGREE</a:t>
            </a:r>
          </a:p>
          <a:p>
            <a:endParaRPr lang="en-US" sz="2400" dirty="0"/>
          </a:p>
          <a:p>
            <a:pPr marL="342900" indent="-342900">
              <a:buFont typeface="Wingdings" panose="05000000000000000000" pitchFamily="2" charset="2"/>
              <a:buChar char="§"/>
            </a:pPr>
            <a:r>
              <a:rPr lang="en-US" sz="2400" dirty="0">
                <a:solidFill>
                  <a:schemeClr val="accent6"/>
                </a:solidFill>
              </a:rPr>
              <a:t>In this position chair is reclined at 45 degree </a:t>
            </a:r>
          </a:p>
          <a:p>
            <a:pPr marL="342900" indent="-342900">
              <a:buFont typeface="Wingdings" panose="05000000000000000000" pitchFamily="2" charset="2"/>
              <a:buChar char="§"/>
            </a:pPr>
            <a:r>
              <a:rPr lang="en-US" sz="2400" dirty="0">
                <a:solidFill>
                  <a:schemeClr val="accent6"/>
                </a:solidFill>
              </a:rPr>
              <a:t>and mandibular occlusal surfaces are almost 45 degree to the floor</a:t>
            </a:r>
          </a:p>
        </p:txBody>
      </p:sp>
    </p:spTree>
    <p:extLst>
      <p:ext uri="{BB962C8B-B14F-4D97-AF65-F5344CB8AC3E}">
        <p14:creationId xmlns:p14="http://schemas.microsoft.com/office/powerpoint/2010/main" val="369827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1668" y="337533"/>
            <a:ext cx="6400800" cy="768096"/>
          </a:xfrm>
        </p:spPr>
        <p:txBody>
          <a:bodyPr/>
          <a:lstStyle/>
          <a:p>
            <a:r>
              <a:rPr lang="en-US" sz="3600" b="1" u="sng" dirty="0">
                <a:solidFill>
                  <a:schemeClr val="accent6"/>
                </a:solidFill>
                <a:latin typeface="Arial Black" panose="020B0604020202020204" pitchFamily="34" charset="0"/>
                <a:cs typeface="Arial Black" panose="020B0604020202020204" pitchFamily="34" charset="0"/>
              </a:rPr>
              <a:t>Operating positions</a:t>
            </a:r>
          </a:p>
        </p:txBody>
      </p:sp>
      <p:sp>
        <p:nvSpPr>
          <p:cNvPr id="5" name="Text Placeholder 4">
            <a:extLst>
              <a:ext uri="{FF2B5EF4-FFF2-40B4-BE49-F238E27FC236}">
                <a16:creationId xmlns:a16="http://schemas.microsoft.com/office/drawing/2014/main" id="{23603213-C692-987E-CC8A-68F230FD1D62}"/>
              </a:ext>
            </a:extLst>
          </p:cNvPr>
          <p:cNvSpPr>
            <a:spLocks noGrp="1"/>
          </p:cNvSpPr>
          <p:nvPr>
            <p:ph type="body" idx="1"/>
          </p:nvPr>
        </p:nvSpPr>
        <p:spPr>
          <a:xfrm>
            <a:off x="-1" y="1364236"/>
            <a:ext cx="9172877" cy="4863310"/>
          </a:xfrm>
        </p:spPr>
        <p:txBody>
          <a:bodyPr/>
          <a:lstStyle/>
          <a:p>
            <a:pPr marL="342900" indent="-342900">
              <a:buFont typeface="Wingdings" panose="05000000000000000000" pitchFamily="2" charset="2"/>
              <a:buChar char="§"/>
            </a:pPr>
            <a:r>
              <a:rPr lang="en-US" dirty="0"/>
              <a:t>The correct positioning of dentist or operator is very important to help the dentist to have good visibility and accessibility to the oral cavity </a:t>
            </a:r>
          </a:p>
          <a:p>
            <a:pPr marL="342900" indent="-342900">
              <a:buFont typeface="Wingdings" panose="05000000000000000000" pitchFamily="2" charset="2"/>
              <a:buChar char="§"/>
            </a:pPr>
            <a:r>
              <a:rPr lang="en-US" dirty="0"/>
              <a:t> Ideally the dentist should be seated for all the dental procedures as</a:t>
            </a:r>
          </a:p>
          <a:p>
            <a:r>
              <a:rPr lang="en-US" dirty="0"/>
              <a:t>                          1.  The back should be straight and well supported by the operator chair</a:t>
            </a:r>
          </a:p>
          <a:p>
            <a:r>
              <a:rPr lang="en-US" dirty="0"/>
              <a:t>                            2. The upper arms should be straight with elbow bent and lower arms parallel to the floor                    </a:t>
            </a:r>
          </a:p>
          <a:p>
            <a:r>
              <a:rPr lang="en-US" dirty="0"/>
              <a:t>            3. The head should be as straight as possible      </a:t>
            </a:r>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BUSINESS OPPORTUNITIES ARE LIKE BUSES. THERE'S ALWAYS ANOTHER ONE COMING.</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p:txBody>
          <a:bodyPr/>
          <a:lstStyle/>
          <a:p>
            <a:r>
              <a:rPr lang="en-US" dirty="0"/>
              <a:t>Richard Branson</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D00F-41DD-55E0-6E12-9A3FDA68650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3DA7A9D-CB2D-6CC4-68F7-AD7407AB1924}"/>
              </a:ext>
            </a:extLst>
          </p:cNvPr>
          <p:cNvSpPr>
            <a:spLocks noGrp="1"/>
          </p:cNvSpPr>
          <p:nvPr>
            <p:ph type="body" sz="quarter" idx="15"/>
          </p:nvPr>
        </p:nvSpPr>
        <p:spPr/>
        <p:txBody>
          <a:bodyPr/>
          <a:lstStyle/>
          <a:p>
            <a:endParaRPr lang="en-US"/>
          </a:p>
        </p:txBody>
      </p:sp>
      <p:sp>
        <p:nvSpPr>
          <p:cNvPr id="4" name="Text Placeholder 3">
            <a:extLst>
              <a:ext uri="{FF2B5EF4-FFF2-40B4-BE49-F238E27FC236}">
                <a16:creationId xmlns:a16="http://schemas.microsoft.com/office/drawing/2014/main" id="{E71C1EA7-B5F2-8EB8-DD82-D6F265773B3C}"/>
              </a:ext>
            </a:extLst>
          </p:cNvPr>
          <p:cNvSpPr>
            <a:spLocks noGrp="1"/>
          </p:cNvSpPr>
          <p:nvPr>
            <p:ph type="body" sz="quarter" idx="13"/>
          </p:nvPr>
        </p:nvSpPr>
        <p:spPr/>
        <p:txBody>
          <a:bodyPr/>
          <a:lstStyle/>
          <a:p>
            <a:endParaRPr lang="en-US"/>
          </a:p>
        </p:txBody>
      </p:sp>
      <p:sp>
        <p:nvSpPr>
          <p:cNvPr id="5" name="Text Placeholder 4">
            <a:extLst>
              <a:ext uri="{FF2B5EF4-FFF2-40B4-BE49-F238E27FC236}">
                <a16:creationId xmlns:a16="http://schemas.microsoft.com/office/drawing/2014/main" id="{E3B1486A-2C14-1E45-F336-9BF1C045AB34}"/>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47C9FFFD-395A-F28B-4B8C-2D12C699DE6F}"/>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72209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Annual revenue growth</a:t>
            </a:r>
          </a:p>
        </p:txBody>
      </p:sp>
    </p:spTree>
    <p:extLst>
      <p:ext uri="{BB962C8B-B14F-4D97-AF65-F5344CB8AC3E}">
        <p14:creationId xmlns:p14="http://schemas.microsoft.com/office/powerpoint/2010/main" val="10730780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{FA94E3FB-B178-447E-871E-32D51F782762}tf78438558_win32</Template>
  <TotalTime>158</TotalTime>
  <Words>607</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Sabon Next LT</vt:lpstr>
      <vt:lpstr>Wingdings</vt:lpstr>
      <vt:lpstr>Office Theme</vt:lpstr>
      <vt:lpstr>Dental chair, patient and operator positions </vt:lpstr>
      <vt:lpstr>INTRODUCTION </vt:lpstr>
      <vt:lpstr>Dental chair positions </vt:lpstr>
      <vt:lpstr>1. UPRIGHT POSITION  </vt:lpstr>
      <vt:lpstr>2. ALMOST SUPINE</vt:lpstr>
      <vt:lpstr>Operating positions</vt:lpstr>
      <vt:lpstr>BUSINESS OPPORTUNITIES ARE LIKE BUSES. THERE'S ALWAYS ANOTHER ONE COMING.</vt:lpstr>
      <vt:lpstr>PowerPoint Presentation</vt:lpstr>
      <vt:lpstr>PRIMARY GOALS</vt:lpstr>
      <vt:lpstr>SUMMARY </vt:lpstr>
      <vt:lpstr>BUSINESS OPPORTUNITIES ARE LIKE BUSES. THERE'S ALWAYS ANOTHER ONE COMING.</vt:lpstr>
      <vt:lpstr>AREAS OF FOCUS </vt:lpstr>
      <vt:lpstr>THANK YOU</vt:lpstr>
      <vt:lpstr>2. almost supine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Dental chair, patient and operator positions </dc:title>
  <dc:subject/>
  <dc:creator>02-131222-099</dc:creator>
  <cp:lastModifiedBy>02-131222-099</cp:lastModifiedBy>
  <cp:revision>1</cp:revision>
  <dcterms:created xsi:type="dcterms:W3CDTF">2023-04-12T18:29:03Z</dcterms:created>
  <dcterms:modified xsi:type="dcterms:W3CDTF">2023-04-12T21:07:50Z</dcterms:modified>
</cp:coreProperties>
</file>