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79" r:id="rId6"/>
    <p:sldId id="280" r:id="rId7"/>
    <p:sldId id="260" r:id="rId8"/>
    <p:sldId id="261" r:id="rId9"/>
    <p:sldId id="262" r:id="rId10"/>
    <p:sldId id="263" r:id="rId11"/>
    <p:sldId id="264" r:id="rId12"/>
    <p:sldId id="265" r:id="rId13"/>
    <p:sldId id="266" r:id="rId14"/>
    <p:sldId id="267" r:id="rId15"/>
    <p:sldId id="281" r:id="rId16"/>
    <p:sldId id="282" r:id="rId17"/>
    <p:sldId id="283" r:id="rId18"/>
    <p:sldId id="284" r:id="rId19"/>
    <p:sldId id="285" r:id="rId20"/>
    <p:sldId id="286" r:id="rId21"/>
    <p:sldId id="287" r:id="rId22"/>
    <p:sldId id="288" r:id="rId23"/>
    <p:sldId id="268" r:id="rId24"/>
    <p:sldId id="269" r:id="rId25"/>
    <p:sldId id="270" r:id="rId26"/>
    <p:sldId id="271" r:id="rId27"/>
    <p:sldId id="272" r:id="rId28"/>
    <p:sldId id="273" r:id="rId29"/>
    <p:sldId id="274" r:id="rId30"/>
    <p:sldId id="275" r:id="rId31"/>
    <p:sldId id="289" r:id="rId32"/>
    <p:sldId id="276" r:id="rId33"/>
    <p:sldId id="277" r:id="rId34"/>
    <p:sldId id="27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74" d="100"/>
          <a:sy n="74" d="100"/>
        </p:scale>
        <p:origin x="54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4/20/2021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4/20/2021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4/20/2021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4/20/2021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4/20/2021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4/20/2021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4/20/2021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4/20/2021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4/20/2021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4/20/2021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a:t>Object Oriented Programming</a:t>
            </a:r>
            <a:br>
              <a:rPr lang="en-US" sz="3200" dirty="0"/>
            </a:br>
            <a:r>
              <a:rPr lang="en-US" sz="3200" dirty="0"/>
              <a:t>Lab </a:t>
            </a:r>
            <a:r>
              <a:rPr lang="en-US" sz="3200"/>
              <a:t>#</a:t>
            </a:r>
            <a:r>
              <a:rPr lang="en-US" sz="3200" smtClean="0"/>
              <a:t>07</a:t>
            </a:r>
            <a:r>
              <a:rPr lang="en-US" sz="3200" dirty="0"/>
              <a:t/>
            </a:r>
            <a:br>
              <a:rPr lang="en-US" sz="3200" dirty="0"/>
            </a:br>
            <a:r>
              <a:rPr lang="en-US" sz="3200" b="1" dirty="0"/>
              <a:t>In-Depth understanding the concept of Inheritance</a:t>
            </a:r>
          </a:p>
        </p:txBody>
      </p:sp>
      <p:sp>
        <p:nvSpPr>
          <p:cNvPr id="3" name="Subtitle 2"/>
          <p:cNvSpPr>
            <a:spLocks noGrp="1"/>
          </p:cNvSpPr>
          <p:nvPr>
            <p:ph type="subTitle" idx="1"/>
          </p:nvPr>
        </p:nvSpPr>
        <p:spPr/>
        <p:txBody>
          <a:bodyPr/>
          <a:lstStyle/>
          <a:p>
            <a:r>
              <a:rPr lang="en-US">
                <a:sym typeface="+mn-ea"/>
              </a:rPr>
              <a:t>ENGR SANIYA SARIM</a:t>
            </a:r>
            <a:endParaRPr lang="en-US"/>
          </a:p>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Output</a:t>
            </a:r>
          </a:p>
        </p:txBody>
      </p:sp>
      <p:pic>
        <p:nvPicPr>
          <p:cNvPr id="4" name="Content Placeholder 3"/>
          <p:cNvPicPr>
            <a:picLocks noGrp="1" noChangeAspect="1"/>
          </p:cNvPicPr>
          <p:nvPr>
            <p:ph idx="1"/>
          </p:nvPr>
        </p:nvPicPr>
        <p:blipFill>
          <a:blip r:embed="rId2"/>
          <a:stretch>
            <a:fillRect/>
          </a:stretch>
        </p:blipFill>
        <p:spPr>
          <a:xfrm>
            <a:off x="1116330" y="1691005"/>
            <a:ext cx="3280410" cy="1866900"/>
          </a:xfrm>
          <a:prstGeom prst="rect">
            <a:avLst/>
          </a:prstGeom>
        </p:spPr>
      </p:pic>
      <p:sp>
        <p:nvSpPr>
          <p:cNvPr id="5" name="Text Box 4"/>
          <p:cNvSpPr txBox="1"/>
          <p:nvPr/>
        </p:nvSpPr>
        <p:spPr>
          <a:xfrm>
            <a:off x="5008245" y="1691005"/>
            <a:ext cx="5756275" cy="1476375"/>
          </a:xfrm>
          <a:prstGeom prst="rect">
            <a:avLst/>
          </a:prstGeom>
          <a:noFill/>
        </p:spPr>
        <p:txBody>
          <a:bodyPr wrap="square" rtlCol="0" anchor="t">
            <a:spAutoFit/>
          </a:bodyPr>
          <a:lstStyle/>
          <a:p>
            <a:r>
              <a:rPr lang="en-US"/>
              <a:t>Based on the above example we can say that PhysicsTeacher IS-A Teacher. This means that a child class has IS-A relationship with the parent class. This is inheritance is known as IS-A relationship between child and parent class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How to access private members of Parent Class?</a:t>
            </a:r>
          </a:p>
        </p:txBody>
      </p:sp>
      <p:sp>
        <p:nvSpPr>
          <p:cNvPr id="3" name="Content Placeholder 2"/>
          <p:cNvSpPr>
            <a:spLocks noGrp="1"/>
          </p:cNvSpPr>
          <p:nvPr>
            <p:ph idx="1"/>
          </p:nvPr>
        </p:nvSpPr>
        <p:spPr/>
        <p:txBody>
          <a:bodyPr/>
          <a:lstStyle/>
          <a:p>
            <a:r>
              <a:rPr lang="en-US"/>
              <a:t>The derived class inherits all the members and methods that are declared as public or protected. If the members or methods of super class are declared as private then the derived class cannot use them directly. The private members can be accessed only in its own class. Such private members can only be accessed using public or protected getter and setter methods of super class as shown in the example below.</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a:t>
            </a:r>
          </a:p>
        </p:txBody>
      </p:sp>
      <p:pic>
        <p:nvPicPr>
          <p:cNvPr id="4" name="Content Placeholder 3"/>
          <p:cNvPicPr>
            <a:picLocks noGrp="1" noChangeAspect="1"/>
          </p:cNvPicPr>
          <p:nvPr>
            <p:ph idx="1"/>
          </p:nvPr>
        </p:nvPicPr>
        <p:blipFill>
          <a:blip r:embed="rId2"/>
          <a:stretch>
            <a:fillRect/>
          </a:stretch>
        </p:blipFill>
        <p:spPr>
          <a:xfrm>
            <a:off x="2744470" y="1691005"/>
            <a:ext cx="6701790" cy="47720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a:t>
            </a:r>
          </a:p>
        </p:txBody>
      </p:sp>
      <p:pic>
        <p:nvPicPr>
          <p:cNvPr id="4" name="Content Placeholder 3"/>
          <p:cNvPicPr>
            <a:picLocks noGrp="1" noChangeAspect="1"/>
          </p:cNvPicPr>
          <p:nvPr>
            <p:ph idx="1"/>
          </p:nvPr>
        </p:nvPicPr>
        <p:blipFill>
          <a:blip r:embed="rId2"/>
          <a:stretch>
            <a:fillRect/>
          </a:stretch>
        </p:blipFill>
        <p:spPr>
          <a:xfrm>
            <a:off x="2258695" y="2068830"/>
            <a:ext cx="7853680" cy="421259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Output</a:t>
            </a:r>
          </a:p>
        </p:txBody>
      </p:sp>
      <p:pic>
        <p:nvPicPr>
          <p:cNvPr id="4" name="Content Placeholder 3"/>
          <p:cNvPicPr>
            <a:picLocks noGrp="1" noChangeAspect="1"/>
          </p:cNvPicPr>
          <p:nvPr>
            <p:ph idx="1"/>
          </p:nvPr>
        </p:nvPicPr>
        <p:blipFill>
          <a:blip r:embed="rId2"/>
          <a:stretch>
            <a:fillRect/>
          </a:stretch>
        </p:blipFill>
        <p:spPr>
          <a:xfrm>
            <a:off x="1797685" y="1365250"/>
            <a:ext cx="5121910" cy="3126105"/>
          </a:xfrm>
          <a:prstGeom prst="rect">
            <a:avLst/>
          </a:prstGeom>
        </p:spPr>
      </p:pic>
      <p:sp>
        <p:nvSpPr>
          <p:cNvPr id="5" name="Text Box 4"/>
          <p:cNvSpPr txBox="1"/>
          <p:nvPr/>
        </p:nvSpPr>
        <p:spPr>
          <a:xfrm>
            <a:off x="7122795" y="1305560"/>
            <a:ext cx="4473575" cy="2306955"/>
          </a:xfrm>
          <a:prstGeom prst="rect">
            <a:avLst/>
          </a:prstGeom>
          <a:noFill/>
        </p:spPr>
        <p:txBody>
          <a:bodyPr wrap="square" rtlCol="0" anchor="t">
            <a:spAutoFit/>
          </a:bodyPr>
          <a:lstStyle/>
          <a:p>
            <a:r>
              <a:rPr lang="en-US"/>
              <a:t>The important point to note in the above example is that the child class is able to access the private members of parent class through protected methods of parent class. When we make a instance variable(data member) or method protected, this means that they are accessible only in the class itself and in child class.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Exercise</a:t>
            </a:r>
          </a:p>
        </p:txBody>
      </p:sp>
      <p:sp>
        <p:nvSpPr>
          <p:cNvPr id="3" name="Content Placeholder 2"/>
          <p:cNvSpPr>
            <a:spLocks noGrp="1"/>
          </p:cNvSpPr>
          <p:nvPr>
            <p:ph idx="1"/>
          </p:nvPr>
        </p:nvSpPr>
        <p:spPr/>
        <p:txBody>
          <a:bodyPr/>
          <a:lstStyle/>
          <a:p>
            <a:r>
              <a:rPr lang="en-US"/>
              <a:t>Create a superclass vehicle that contains color, speed and size as commmon attributes to all subclasses, whereas a method name attributes() to display all the attributes of a vehicle.</a:t>
            </a:r>
          </a:p>
          <a:p>
            <a:r>
              <a:rPr lang="en-US"/>
              <a:t>Then create a subclass car that inherits the features of the base class vehicle and has its own unique attributes as gears and CC. It has a method name attributescar() that displays its attributes.</a:t>
            </a:r>
          </a:p>
          <a:p>
            <a:r>
              <a:rPr lang="en-US"/>
              <a:t>Using the inheritance concept display all attributes of car (child class) in main method.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of Inheritance</a:t>
            </a:r>
          </a:p>
        </p:txBody>
      </p:sp>
      <p:pic>
        <p:nvPicPr>
          <p:cNvPr id="4" name="Content Placeholder 3"/>
          <p:cNvPicPr>
            <a:picLocks noGrp="1" noChangeAspect="1"/>
          </p:cNvPicPr>
          <p:nvPr>
            <p:ph idx="1"/>
          </p:nvPr>
        </p:nvPicPr>
        <p:blipFill>
          <a:blip r:embed="rId2"/>
          <a:stretch>
            <a:fillRect/>
          </a:stretch>
        </p:blipFill>
        <p:spPr>
          <a:xfrm>
            <a:off x="2170430" y="1825625"/>
            <a:ext cx="7426960" cy="462407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Main method and Output</a:t>
            </a:r>
          </a:p>
        </p:txBody>
      </p:sp>
      <p:pic>
        <p:nvPicPr>
          <p:cNvPr id="4" name="Content Placeholder 3"/>
          <p:cNvPicPr>
            <a:picLocks noGrp="1" noChangeAspect="1"/>
          </p:cNvPicPr>
          <p:nvPr>
            <p:ph idx="1"/>
          </p:nvPr>
        </p:nvPicPr>
        <p:blipFill>
          <a:blip r:embed="rId2"/>
          <a:stretch>
            <a:fillRect/>
          </a:stretch>
        </p:blipFill>
        <p:spPr>
          <a:xfrm>
            <a:off x="2263140" y="1910080"/>
            <a:ext cx="7891145" cy="46196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Exercise</a:t>
            </a:r>
          </a:p>
        </p:txBody>
      </p:sp>
      <p:sp>
        <p:nvSpPr>
          <p:cNvPr id="3" name="Content Placeholder 2"/>
          <p:cNvSpPr>
            <a:spLocks noGrp="1"/>
          </p:cNvSpPr>
          <p:nvPr>
            <p:ph idx="1"/>
          </p:nvPr>
        </p:nvSpPr>
        <p:spPr/>
        <p:txBody>
          <a:bodyPr/>
          <a:lstStyle/>
          <a:p>
            <a:r>
              <a:rPr lang="en-US"/>
              <a:t>Now make the size and speed attribute of the superclass as private.Design accessor and mutator methods of size and speed so that the child class can access the private attributes of the parent class.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Accessor methods</a:t>
            </a:r>
          </a:p>
        </p:txBody>
      </p:sp>
      <p:pic>
        <p:nvPicPr>
          <p:cNvPr id="4" name="Content Placeholder 3"/>
          <p:cNvPicPr>
            <a:picLocks noGrp="1" noChangeAspect="1"/>
          </p:cNvPicPr>
          <p:nvPr>
            <p:ph idx="1"/>
          </p:nvPr>
        </p:nvPicPr>
        <p:blipFill>
          <a:blip r:embed="rId2"/>
          <a:stretch>
            <a:fillRect/>
          </a:stretch>
        </p:blipFill>
        <p:spPr>
          <a:xfrm>
            <a:off x="958215" y="2082800"/>
            <a:ext cx="8839835" cy="431990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Inheritance Introduction</a:t>
            </a:r>
          </a:p>
        </p:txBody>
      </p:sp>
      <p:sp>
        <p:nvSpPr>
          <p:cNvPr id="3" name="Content Placeholder 2"/>
          <p:cNvSpPr>
            <a:spLocks noGrp="1"/>
          </p:cNvSpPr>
          <p:nvPr>
            <p:ph idx="1"/>
          </p:nvPr>
        </p:nvSpPr>
        <p:spPr/>
        <p:txBody>
          <a:bodyPr/>
          <a:lstStyle/>
          <a:p>
            <a:r>
              <a:rPr lang="en-US"/>
              <a:t>The process by which one class acquires the properties(data members) and functionalities(methods) of another class is called inheritance. </a:t>
            </a:r>
          </a:p>
          <a:p>
            <a:r>
              <a:rPr lang="en-US"/>
              <a:t>The aim of inheritance is to provide the reusability of code so that a class has to write only the unique features and rest of the common properties and functionalities can be extended from the another class.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Mutator Methods</a:t>
            </a:r>
          </a:p>
        </p:txBody>
      </p:sp>
      <p:pic>
        <p:nvPicPr>
          <p:cNvPr id="4" name="Content Placeholder 3"/>
          <p:cNvPicPr>
            <a:picLocks noGrp="1" noChangeAspect="1"/>
          </p:cNvPicPr>
          <p:nvPr>
            <p:ph idx="1"/>
          </p:nvPr>
        </p:nvPicPr>
        <p:blipFill>
          <a:blip r:embed="rId2"/>
          <a:stretch>
            <a:fillRect/>
          </a:stretch>
        </p:blipFill>
        <p:spPr>
          <a:xfrm>
            <a:off x="2311400" y="1825625"/>
            <a:ext cx="8022590" cy="471424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Main method</a:t>
            </a:r>
          </a:p>
        </p:txBody>
      </p:sp>
      <p:pic>
        <p:nvPicPr>
          <p:cNvPr id="4" name="Content Placeholder 3"/>
          <p:cNvPicPr>
            <a:picLocks noGrp="1" noChangeAspect="1"/>
          </p:cNvPicPr>
          <p:nvPr>
            <p:ph idx="1"/>
          </p:nvPr>
        </p:nvPicPr>
        <p:blipFill>
          <a:blip r:embed="rId2"/>
          <a:stretch>
            <a:fillRect/>
          </a:stretch>
        </p:blipFill>
        <p:spPr>
          <a:xfrm>
            <a:off x="1901190" y="1471295"/>
            <a:ext cx="8599805" cy="512000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Output</a:t>
            </a:r>
          </a:p>
        </p:txBody>
      </p:sp>
      <p:pic>
        <p:nvPicPr>
          <p:cNvPr id="4" name="Content Placeholder 3"/>
          <p:cNvPicPr>
            <a:picLocks noGrp="1" noChangeAspect="1"/>
          </p:cNvPicPr>
          <p:nvPr>
            <p:ph idx="1"/>
          </p:nvPr>
        </p:nvPicPr>
        <p:blipFill>
          <a:blip r:embed="rId2"/>
          <a:stretch>
            <a:fillRect/>
          </a:stretch>
        </p:blipFill>
        <p:spPr>
          <a:xfrm>
            <a:off x="1109980" y="2134235"/>
            <a:ext cx="6390640" cy="267652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Types of inheritance</a:t>
            </a:r>
          </a:p>
        </p:txBody>
      </p:sp>
      <p:sp>
        <p:nvSpPr>
          <p:cNvPr id="3" name="Content Placeholder 2"/>
          <p:cNvSpPr>
            <a:spLocks noGrp="1"/>
          </p:cNvSpPr>
          <p:nvPr>
            <p:ph sz="half" idx="1"/>
          </p:nvPr>
        </p:nvSpPr>
        <p:spPr/>
        <p:txBody>
          <a:bodyPr/>
          <a:lstStyle/>
          <a:p>
            <a:r>
              <a:rPr lang="en-US"/>
              <a:t>Single Inheritance: refers to a child and parent class relationship where a class extends the another class.</a:t>
            </a:r>
          </a:p>
          <a:p>
            <a:endParaRPr lang="en-US"/>
          </a:p>
        </p:txBody>
      </p:sp>
      <p:pic>
        <p:nvPicPr>
          <p:cNvPr id="4" name="Content Placeholder 3"/>
          <p:cNvPicPr>
            <a:picLocks noGrp="1" noChangeAspect="1"/>
          </p:cNvPicPr>
          <p:nvPr>
            <p:ph sz="half" idx="2"/>
          </p:nvPr>
        </p:nvPicPr>
        <p:blipFill>
          <a:blip r:embed="rId2"/>
          <a:stretch>
            <a:fillRect/>
          </a:stretch>
        </p:blipFill>
        <p:spPr>
          <a:xfrm>
            <a:off x="7061835" y="2000250"/>
            <a:ext cx="2857500" cy="28575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Types of Inheritace</a:t>
            </a:r>
          </a:p>
        </p:txBody>
      </p:sp>
      <p:sp>
        <p:nvSpPr>
          <p:cNvPr id="6" name="Content Placeholder 5"/>
          <p:cNvSpPr>
            <a:spLocks noGrp="1"/>
          </p:cNvSpPr>
          <p:nvPr>
            <p:ph sz="half" idx="1"/>
          </p:nvPr>
        </p:nvSpPr>
        <p:spPr/>
        <p:txBody>
          <a:bodyPr/>
          <a:lstStyle/>
          <a:p>
            <a:r>
              <a:rPr lang="en-US"/>
              <a:t>Multilevel inheritance: refers to a child and parent class relationship where a class extends the child class. For example class C extends class B and class B extends class A.</a:t>
            </a:r>
          </a:p>
          <a:p>
            <a:endParaRPr lang="en-US"/>
          </a:p>
        </p:txBody>
      </p:sp>
      <p:pic>
        <p:nvPicPr>
          <p:cNvPr id="7" name="Content Placeholder 6"/>
          <p:cNvPicPr>
            <a:picLocks noGrp="1" noChangeAspect="1"/>
          </p:cNvPicPr>
          <p:nvPr>
            <p:ph sz="half" idx="2"/>
          </p:nvPr>
        </p:nvPicPr>
        <p:blipFill>
          <a:blip r:embed="rId2"/>
          <a:stretch>
            <a:fillRect/>
          </a:stretch>
        </p:blipFill>
        <p:spPr>
          <a:xfrm>
            <a:off x="7242810" y="2000250"/>
            <a:ext cx="3249930" cy="368808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Types of Inheritance</a:t>
            </a:r>
          </a:p>
        </p:txBody>
      </p:sp>
      <p:sp>
        <p:nvSpPr>
          <p:cNvPr id="6" name="Content Placeholder 5"/>
          <p:cNvSpPr>
            <a:spLocks noGrp="1"/>
          </p:cNvSpPr>
          <p:nvPr>
            <p:ph sz="half" idx="1"/>
          </p:nvPr>
        </p:nvSpPr>
        <p:spPr/>
        <p:txBody>
          <a:bodyPr/>
          <a:lstStyle/>
          <a:p>
            <a:r>
              <a:rPr lang="en-US"/>
              <a:t>Hierarchical inheritance: refers to a child and parent class relationship where more than one classes extends the same class. For example, classes B, C &amp; D extends the same class A.</a:t>
            </a:r>
          </a:p>
          <a:p>
            <a:endParaRPr lang="en-US"/>
          </a:p>
        </p:txBody>
      </p:sp>
      <p:pic>
        <p:nvPicPr>
          <p:cNvPr id="7" name="Content Placeholder 6"/>
          <p:cNvPicPr>
            <a:picLocks noGrp="1" noChangeAspect="1"/>
          </p:cNvPicPr>
          <p:nvPr>
            <p:ph sz="half" idx="2"/>
          </p:nvPr>
        </p:nvPicPr>
        <p:blipFill>
          <a:blip r:embed="rId2"/>
          <a:stretch>
            <a:fillRect/>
          </a:stretch>
        </p:blipFill>
        <p:spPr>
          <a:xfrm>
            <a:off x="6985635" y="2014220"/>
            <a:ext cx="3960495" cy="341566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Types of Inheritance</a:t>
            </a:r>
          </a:p>
        </p:txBody>
      </p:sp>
      <p:sp>
        <p:nvSpPr>
          <p:cNvPr id="6" name="Content Placeholder 5"/>
          <p:cNvSpPr>
            <a:spLocks noGrp="1"/>
          </p:cNvSpPr>
          <p:nvPr>
            <p:ph sz="half" idx="1"/>
          </p:nvPr>
        </p:nvSpPr>
        <p:spPr/>
        <p:txBody>
          <a:bodyPr/>
          <a:lstStyle/>
          <a:p>
            <a:r>
              <a:rPr lang="en-US"/>
              <a:t>Multiple Inheritance: refers to the concept of one class extending more than one classes, which means a child class has two parent classes. For example class C extends both classes A and B. Java doesn’t support multiple inheritance.</a:t>
            </a:r>
          </a:p>
          <a:p>
            <a:endParaRPr lang="en-US"/>
          </a:p>
          <a:p>
            <a:endParaRPr lang="en-US"/>
          </a:p>
        </p:txBody>
      </p:sp>
      <p:pic>
        <p:nvPicPr>
          <p:cNvPr id="7" name="Content Placeholder 6"/>
          <p:cNvPicPr>
            <a:picLocks noGrp="1" noChangeAspect="1"/>
          </p:cNvPicPr>
          <p:nvPr>
            <p:ph sz="half" idx="2"/>
          </p:nvPr>
        </p:nvPicPr>
        <p:blipFill>
          <a:blip r:embed="rId2"/>
          <a:stretch>
            <a:fillRect/>
          </a:stretch>
        </p:blipFill>
        <p:spPr>
          <a:xfrm>
            <a:off x="7061835" y="1825625"/>
            <a:ext cx="2857500" cy="28575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Types of Inheritance</a:t>
            </a:r>
          </a:p>
        </p:txBody>
      </p:sp>
      <p:sp>
        <p:nvSpPr>
          <p:cNvPr id="6" name="Content Placeholder 5"/>
          <p:cNvSpPr>
            <a:spLocks noGrp="1"/>
          </p:cNvSpPr>
          <p:nvPr>
            <p:ph idx="1"/>
          </p:nvPr>
        </p:nvSpPr>
        <p:spPr/>
        <p:txBody>
          <a:bodyPr/>
          <a:lstStyle/>
          <a:p>
            <a:r>
              <a:rPr lang="en-US"/>
              <a:t>Hybrid inheritance: Combination of more than one types of inheritance in a single program. For example class A &amp; B extends class C and another class D extends class A then this is a hybrid inheritance example because it is a combination of single and hierarchical inheritance.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Constructors and Inheritance</a:t>
            </a:r>
          </a:p>
        </p:txBody>
      </p:sp>
      <p:sp>
        <p:nvSpPr>
          <p:cNvPr id="3" name="Content Placeholder 2"/>
          <p:cNvSpPr>
            <a:spLocks noGrp="1"/>
          </p:cNvSpPr>
          <p:nvPr>
            <p:ph idx="1"/>
          </p:nvPr>
        </p:nvSpPr>
        <p:spPr/>
        <p:txBody>
          <a:bodyPr/>
          <a:lstStyle/>
          <a:p>
            <a:r>
              <a:rPr lang="en-US"/>
              <a:t>constructor of sub class is invoked when we create the object of subclass, it by default invokes the default constructor of super class. Hence, in inheritance the objects are constructed top-down. </a:t>
            </a:r>
          </a:p>
          <a:p>
            <a:r>
              <a:rPr lang="en-US"/>
              <a:t>The superclass constructor can be called explicitly using the super keyword, but it should be first statement in a constructor. The super keyword refers to the superclass, immediately above of the calling class in the hierarchy. </a:t>
            </a:r>
          </a:p>
          <a:p>
            <a:r>
              <a:rPr lang="en-US"/>
              <a:t>The use of multiple super keywords to access an ancestor class other than the direct parent is not permitted.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a:t>
            </a:r>
          </a:p>
        </p:txBody>
      </p:sp>
      <p:pic>
        <p:nvPicPr>
          <p:cNvPr id="6" name="Content Placeholder 5"/>
          <p:cNvPicPr>
            <a:picLocks noGrp="1" noChangeAspect="1"/>
          </p:cNvPicPr>
          <p:nvPr>
            <p:ph idx="1"/>
          </p:nvPr>
        </p:nvPicPr>
        <p:blipFill>
          <a:blip r:embed="rId2"/>
          <a:stretch>
            <a:fillRect/>
          </a:stretch>
        </p:blipFill>
        <p:spPr>
          <a:xfrm>
            <a:off x="1987550" y="1825625"/>
            <a:ext cx="7702550" cy="469963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Child and Parent Classes</a:t>
            </a:r>
          </a:p>
        </p:txBody>
      </p:sp>
      <p:sp>
        <p:nvSpPr>
          <p:cNvPr id="3" name="Content Placeholder 2"/>
          <p:cNvSpPr>
            <a:spLocks noGrp="1"/>
          </p:cNvSpPr>
          <p:nvPr>
            <p:ph idx="1"/>
          </p:nvPr>
        </p:nvSpPr>
        <p:spPr/>
        <p:txBody>
          <a:bodyPr/>
          <a:lstStyle/>
          <a:p>
            <a:r>
              <a:rPr lang="en-US"/>
              <a:t>Child Class:</a:t>
            </a:r>
          </a:p>
          <a:p>
            <a:r>
              <a:rPr lang="en-US"/>
              <a:t>The class that extends the features of another class is known as child class, sub class or derived class.</a:t>
            </a:r>
          </a:p>
          <a:p>
            <a:endParaRPr lang="en-US"/>
          </a:p>
          <a:p>
            <a:r>
              <a:rPr lang="en-US"/>
              <a:t>Parent Class:</a:t>
            </a:r>
          </a:p>
          <a:p>
            <a:r>
              <a:rPr lang="en-US"/>
              <a:t>The class whose properties and functionalities are used(inherited) by another class is known as parent class, super class or Base class.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Output</a:t>
            </a:r>
          </a:p>
        </p:txBody>
      </p:sp>
      <p:pic>
        <p:nvPicPr>
          <p:cNvPr id="4" name="Content Placeholder 3"/>
          <p:cNvPicPr>
            <a:picLocks noGrp="1" noChangeAspect="1"/>
          </p:cNvPicPr>
          <p:nvPr>
            <p:ph idx="1"/>
          </p:nvPr>
        </p:nvPicPr>
        <p:blipFill>
          <a:blip r:embed="rId2"/>
          <a:stretch>
            <a:fillRect/>
          </a:stretch>
        </p:blipFill>
        <p:spPr>
          <a:xfrm>
            <a:off x="1950085" y="2615565"/>
            <a:ext cx="4998085" cy="163766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More Understanding</a:t>
            </a:r>
          </a:p>
        </p:txBody>
      </p:sp>
      <p:sp>
        <p:nvSpPr>
          <p:cNvPr id="3" name="Content Placeholder 2"/>
          <p:cNvSpPr>
            <a:spLocks noGrp="1"/>
          </p:cNvSpPr>
          <p:nvPr>
            <p:ph idx="1"/>
          </p:nvPr>
        </p:nvSpPr>
        <p:spPr/>
        <p:txBody>
          <a:bodyPr/>
          <a:lstStyle/>
          <a:p>
            <a:r>
              <a:rPr lang="en-US"/>
              <a:t>For more understanding of constructors in inheritance refer to the word document uploaded on my site containing the example.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Inheritance and Method Overriding</a:t>
            </a:r>
          </a:p>
        </p:txBody>
      </p:sp>
      <p:sp>
        <p:nvSpPr>
          <p:cNvPr id="3" name="Content Placeholder 2"/>
          <p:cNvSpPr>
            <a:spLocks noGrp="1"/>
          </p:cNvSpPr>
          <p:nvPr>
            <p:ph idx="1"/>
          </p:nvPr>
        </p:nvSpPr>
        <p:spPr/>
        <p:txBody>
          <a:bodyPr/>
          <a:lstStyle/>
          <a:p>
            <a:r>
              <a:rPr lang="en-US"/>
              <a:t>When we declare the same method in child class which is already present in the parent class the this is called method overriding. In this case when we call the method from child class object, the child class version of the method is called. However we can call the parent class method using super keyword as I have shown in the example below:</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a:t>
            </a:r>
          </a:p>
        </p:txBody>
      </p:sp>
      <p:pic>
        <p:nvPicPr>
          <p:cNvPr id="4" name="Content Placeholder 3"/>
          <p:cNvPicPr>
            <a:picLocks noGrp="1" noChangeAspect="1"/>
          </p:cNvPicPr>
          <p:nvPr>
            <p:ph idx="1"/>
          </p:nvPr>
        </p:nvPicPr>
        <p:blipFill>
          <a:blip r:embed="rId2"/>
          <a:stretch>
            <a:fillRect/>
          </a:stretch>
        </p:blipFill>
        <p:spPr>
          <a:xfrm>
            <a:off x="2121535" y="1691005"/>
            <a:ext cx="6906895" cy="481901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Output</a:t>
            </a:r>
          </a:p>
        </p:txBody>
      </p:sp>
      <p:pic>
        <p:nvPicPr>
          <p:cNvPr id="4" name="Content Placeholder 3"/>
          <p:cNvPicPr>
            <a:picLocks noGrp="1" noChangeAspect="1"/>
          </p:cNvPicPr>
          <p:nvPr>
            <p:ph idx="1"/>
          </p:nvPr>
        </p:nvPicPr>
        <p:blipFill>
          <a:blip r:embed="rId2"/>
          <a:stretch>
            <a:fillRect/>
          </a:stretch>
        </p:blipFill>
        <p:spPr>
          <a:xfrm>
            <a:off x="1069975" y="2263140"/>
            <a:ext cx="4853940" cy="294767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Advantages Of Inheritance</a:t>
            </a:r>
          </a:p>
        </p:txBody>
      </p:sp>
      <p:sp>
        <p:nvSpPr>
          <p:cNvPr id="3" name="Content Placeholder 2"/>
          <p:cNvSpPr>
            <a:spLocks noGrp="1"/>
          </p:cNvSpPr>
          <p:nvPr>
            <p:ph idx="1"/>
          </p:nvPr>
        </p:nvSpPr>
        <p:spPr/>
        <p:txBody>
          <a:bodyPr/>
          <a:lstStyle/>
          <a:p>
            <a:r>
              <a:rPr lang="en-US"/>
              <a:t>Inheritance is a process of defining a new class based on an existing class by extending its common data members and methods.</a:t>
            </a:r>
          </a:p>
          <a:p>
            <a:r>
              <a:rPr lang="en-US"/>
              <a:t>Inheritance allows us to reuse of code, it improves reusability in your java application.</a:t>
            </a:r>
          </a:p>
          <a:p>
            <a:r>
              <a:rPr lang="en-US"/>
              <a:t>Note: The biggest advantage of Inheritance is that the code that is already present in base class need not be rewritten in the child class.</a:t>
            </a:r>
          </a:p>
          <a:p>
            <a:r>
              <a:rPr lang="en-US"/>
              <a:t>This means that the data members(instance variables) and methods of the parent class can be used in the child class as.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Inheritance</a:t>
            </a:r>
          </a:p>
        </p:txBody>
      </p:sp>
      <p:pic>
        <p:nvPicPr>
          <p:cNvPr id="4" name="Content Placeholder 3"/>
          <p:cNvPicPr>
            <a:picLocks noGrp="1" noChangeAspect="1"/>
          </p:cNvPicPr>
          <p:nvPr>
            <p:ph idx="1"/>
          </p:nvPr>
        </p:nvPicPr>
        <p:blipFill>
          <a:blip r:embed="rId2"/>
          <a:stretch>
            <a:fillRect/>
          </a:stretch>
        </p:blipFill>
        <p:spPr>
          <a:xfrm>
            <a:off x="1432560" y="1920240"/>
            <a:ext cx="9069070" cy="42672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Inheritance</a:t>
            </a:r>
          </a:p>
        </p:txBody>
      </p:sp>
      <p:sp>
        <p:nvSpPr>
          <p:cNvPr id="3" name="Content Placeholder 2"/>
          <p:cNvSpPr>
            <a:spLocks noGrp="1"/>
          </p:cNvSpPr>
          <p:nvPr>
            <p:ph idx="1"/>
          </p:nvPr>
        </p:nvSpPr>
        <p:spPr/>
        <p:txBody>
          <a:bodyPr/>
          <a:lstStyle/>
          <a:p>
            <a:r>
              <a:rPr lang="en-US"/>
              <a:t>The class Student is the parent class.  Note that all the variables are private and hence the child classes can only use them through accessor and mutator methods. Also note the use of overloaded constructors.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Syntax: Inheritance in Java</a:t>
            </a:r>
          </a:p>
        </p:txBody>
      </p:sp>
      <p:sp>
        <p:nvSpPr>
          <p:cNvPr id="3" name="Content Placeholder 2"/>
          <p:cNvSpPr>
            <a:spLocks noGrp="1"/>
          </p:cNvSpPr>
          <p:nvPr>
            <p:ph idx="1"/>
          </p:nvPr>
        </p:nvSpPr>
        <p:spPr/>
        <p:txBody>
          <a:bodyPr/>
          <a:lstStyle/>
          <a:p>
            <a:r>
              <a:rPr lang="en-US"/>
              <a:t>To inherit a class we use extends keyword. Here class XYZ is child class and class ABC is parent class. The class XYZ is inheriting the properties and methods of ABC class.</a:t>
            </a:r>
          </a:p>
          <a:p>
            <a:endParaRPr lang="en-US"/>
          </a:p>
          <a:p>
            <a:endParaRPr lang="en-US"/>
          </a:p>
        </p:txBody>
      </p:sp>
      <p:pic>
        <p:nvPicPr>
          <p:cNvPr id="4" name="Content Placeholder 3"/>
          <p:cNvPicPr>
            <a:picLocks noGrp="1" noChangeAspect="1"/>
          </p:cNvPicPr>
          <p:nvPr>
            <p:ph sz="half" idx="4294967295"/>
          </p:nvPr>
        </p:nvPicPr>
        <p:blipFill>
          <a:blip r:embed="rId2"/>
          <a:stretch>
            <a:fillRect/>
          </a:stretch>
        </p:blipFill>
        <p:spPr>
          <a:xfrm>
            <a:off x="3670300" y="3317875"/>
            <a:ext cx="5288280" cy="18345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Inheritance Example</a:t>
            </a:r>
          </a:p>
        </p:txBody>
      </p:sp>
      <p:sp>
        <p:nvSpPr>
          <p:cNvPr id="3" name="Content Placeholder 2"/>
          <p:cNvSpPr>
            <a:spLocks noGrp="1"/>
          </p:cNvSpPr>
          <p:nvPr>
            <p:ph idx="1"/>
          </p:nvPr>
        </p:nvSpPr>
        <p:spPr/>
        <p:txBody>
          <a:bodyPr/>
          <a:lstStyle/>
          <a:p>
            <a:r>
              <a:rPr lang="en-US"/>
              <a:t>In this example, we have a base class Teacher and a sub class PhysicsTeacher. Since class PhysicsTeacher extends the designation and college properties and work() method from base class, we need not to declare these properties and method in sub class.</a:t>
            </a:r>
          </a:p>
          <a:p>
            <a:r>
              <a:rPr lang="en-US"/>
              <a:t>Here we have collegeName, designation and work() method which are common to all the teachers so we have declared them in the base class, this way the child classes like MathTeacher, MusicTeacher and PhysicsTeacher do not need to write this code and can be used directly from base class.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of Inheritance</a:t>
            </a:r>
          </a:p>
        </p:txBody>
      </p:sp>
      <p:pic>
        <p:nvPicPr>
          <p:cNvPr id="4" name="Content Placeholder 3"/>
          <p:cNvPicPr>
            <a:picLocks noGrp="1" noChangeAspect="1"/>
          </p:cNvPicPr>
          <p:nvPr>
            <p:ph idx="1"/>
          </p:nvPr>
        </p:nvPicPr>
        <p:blipFill>
          <a:blip r:embed="rId2"/>
          <a:stretch>
            <a:fillRect/>
          </a:stretch>
        </p:blipFill>
        <p:spPr>
          <a:xfrm>
            <a:off x="2159635" y="1691005"/>
            <a:ext cx="8037830" cy="50419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1085</Words>
  <Application>Microsoft Office PowerPoint</Application>
  <PresentationFormat>Widescreen</PresentationFormat>
  <Paragraphs>67</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Office Theme</vt:lpstr>
      <vt:lpstr>Object Oriented Programming Lab #07 In-Depth understanding the concept of Inheritance</vt:lpstr>
      <vt:lpstr>Inheritance Introduction</vt:lpstr>
      <vt:lpstr>Child and Parent Classes</vt:lpstr>
      <vt:lpstr>Advantages Of Inheritance</vt:lpstr>
      <vt:lpstr>Inheritance</vt:lpstr>
      <vt:lpstr>Inheritance</vt:lpstr>
      <vt:lpstr>Syntax: Inheritance in Java</vt:lpstr>
      <vt:lpstr>Inheritance Example</vt:lpstr>
      <vt:lpstr>Example of Inheritance</vt:lpstr>
      <vt:lpstr>Output</vt:lpstr>
      <vt:lpstr>How to access private members of Parent Class?</vt:lpstr>
      <vt:lpstr>Example</vt:lpstr>
      <vt:lpstr>Example</vt:lpstr>
      <vt:lpstr>Output</vt:lpstr>
      <vt:lpstr>Exercise</vt:lpstr>
      <vt:lpstr>Example of Inheritance</vt:lpstr>
      <vt:lpstr>Main method and Output</vt:lpstr>
      <vt:lpstr>Exercise</vt:lpstr>
      <vt:lpstr>Accessor methods</vt:lpstr>
      <vt:lpstr>Mutator Methods</vt:lpstr>
      <vt:lpstr>Main method</vt:lpstr>
      <vt:lpstr>Output</vt:lpstr>
      <vt:lpstr>Types of inheritance</vt:lpstr>
      <vt:lpstr>Types of Inheritace</vt:lpstr>
      <vt:lpstr>Types of Inheritance</vt:lpstr>
      <vt:lpstr>Types of Inheritance</vt:lpstr>
      <vt:lpstr>Types of Inheritance</vt:lpstr>
      <vt:lpstr>Constructors and Inheritance</vt:lpstr>
      <vt:lpstr>Example</vt:lpstr>
      <vt:lpstr>Output</vt:lpstr>
      <vt:lpstr>More Understanding</vt:lpstr>
      <vt:lpstr>Inheritance and Method Overriding</vt:lpstr>
      <vt:lpstr>Example</vt:lpstr>
      <vt:lpstr>Output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Lab #06 In-Depth understanding the concept of Inheritance</dc:title>
  <dc:creator/>
  <cp:lastModifiedBy>Microsoft account</cp:lastModifiedBy>
  <cp:revision>3</cp:revision>
  <dcterms:created xsi:type="dcterms:W3CDTF">2020-03-25T00:38:00Z</dcterms:created>
  <dcterms:modified xsi:type="dcterms:W3CDTF">2021-04-20T05:19:09Z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1033-11.2.0.9232</vt:lpwstr>
  </property>
</Properties>
</file>