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a:sym typeface="+mn-ea"/>
              </a:rPr>
              <a:t>Object Oriented Programming</a:t>
            </a:r>
            <a:br>
              <a:rPr lang="en-US" sz="3600" dirty="0">
                <a:sym typeface="+mn-ea"/>
              </a:rPr>
            </a:br>
            <a:r>
              <a:rPr lang="en-US" sz="3600" dirty="0">
                <a:sym typeface="+mn-ea"/>
              </a:rPr>
              <a:t>Lab #</a:t>
            </a:r>
            <a:r>
              <a:rPr lang="en-US" sz="3600" dirty="0" smtClean="0">
                <a:sym typeface="+mn-ea"/>
              </a:rPr>
              <a:t>09</a:t>
            </a:r>
            <a:r>
              <a:rPr lang="en-US" sz="3600" dirty="0">
                <a:sym typeface="+mn-ea"/>
              </a:rPr>
              <a:t/>
            </a:r>
            <a:br>
              <a:rPr lang="en-US" sz="3600" dirty="0">
                <a:sym typeface="+mn-ea"/>
              </a:rPr>
            </a:br>
            <a:r>
              <a:rPr lang="en-US" sz="3600" b="1" dirty="0">
                <a:sym typeface="+mn-ea"/>
              </a:rPr>
              <a:t>Association, Aggregation and Composition in Java</a:t>
            </a:r>
            <a:br>
              <a:rPr lang="en-US" sz="3600" b="1" dirty="0">
                <a:sym typeface="+mn-ea"/>
              </a:rPr>
            </a:br>
            <a:r>
              <a:rPr lang="en-US" sz="3600" b="1" dirty="0"/>
              <a:t/>
            </a:r>
            <a:br>
              <a:rPr lang="en-US" sz="3600" b="1" dirty="0"/>
            </a:br>
            <a:endParaRPr lang="en-US" sz="3600" b="1" dirty="0"/>
          </a:p>
        </p:txBody>
      </p:sp>
      <p:sp>
        <p:nvSpPr>
          <p:cNvPr id="3" name="Subtitle 2"/>
          <p:cNvSpPr>
            <a:spLocks noGrp="1"/>
          </p:cNvSpPr>
          <p:nvPr>
            <p:ph type="subTitle" idx="1"/>
          </p:nvPr>
        </p:nvSpPr>
        <p:spPr/>
        <p:txBody>
          <a:bodyPr/>
          <a:lstStyle/>
          <a:p>
            <a:r>
              <a:rPr lang="en-US"/>
              <a:t>ENGR. SANIYA SARIM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
            </a:r>
            <a:br>
              <a:rPr lang="en-US">
                <a:sym typeface="+mn-ea"/>
              </a:rPr>
            </a:br>
            <a:r>
              <a:rPr lang="en-US">
                <a:sym typeface="+mn-ea"/>
              </a:rPr>
              <a:t>Association Exercise Solution cont..</a:t>
            </a:r>
            <a:r>
              <a:rPr lang="en-US"/>
              <a:t/>
            </a:r>
            <a:br>
              <a:rPr lang="en-US"/>
            </a:br>
            <a:endParaRPr lang="en-US"/>
          </a:p>
        </p:txBody>
      </p:sp>
      <p:pic>
        <p:nvPicPr>
          <p:cNvPr id="4" name="Content Placeholder 3"/>
          <p:cNvPicPr>
            <a:picLocks noGrp="1" noChangeAspect="1"/>
          </p:cNvPicPr>
          <p:nvPr>
            <p:ph idx="1"/>
          </p:nvPr>
        </p:nvPicPr>
        <p:blipFill>
          <a:blip r:embed="rId2"/>
          <a:stretch>
            <a:fillRect/>
          </a:stretch>
        </p:blipFill>
        <p:spPr>
          <a:xfrm>
            <a:off x="2219325" y="2204085"/>
            <a:ext cx="7345045" cy="44850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
            </a:r>
            <a:br>
              <a:rPr lang="en-US">
                <a:sym typeface="+mn-ea"/>
              </a:rPr>
            </a:br>
            <a:r>
              <a:rPr lang="en-US">
                <a:sym typeface="+mn-ea"/>
              </a:rPr>
              <a:t>Association Exercise Solution cont..</a:t>
            </a:r>
            <a:r>
              <a:rPr lang="en-US"/>
              <a:t/>
            </a:r>
            <a:br>
              <a:rPr lang="en-US"/>
            </a:br>
            <a:endParaRPr lang="en-US"/>
          </a:p>
        </p:txBody>
      </p:sp>
      <p:pic>
        <p:nvPicPr>
          <p:cNvPr id="4" name="Content Placeholder 3"/>
          <p:cNvPicPr>
            <a:picLocks noGrp="1" noChangeAspect="1"/>
          </p:cNvPicPr>
          <p:nvPr>
            <p:ph idx="1"/>
          </p:nvPr>
        </p:nvPicPr>
        <p:blipFill>
          <a:blip r:embed="rId2"/>
          <a:stretch>
            <a:fillRect/>
          </a:stretch>
        </p:blipFill>
        <p:spPr>
          <a:xfrm>
            <a:off x="1507490" y="1898015"/>
            <a:ext cx="8269605" cy="44176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141730" y="2234565"/>
            <a:ext cx="6115685" cy="19615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One-to Many Association</a:t>
            </a:r>
          </a:p>
        </p:txBody>
      </p:sp>
      <p:sp>
        <p:nvSpPr>
          <p:cNvPr id="3" name="Content Placeholder 2"/>
          <p:cNvSpPr>
            <a:spLocks noGrp="1"/>
          </p:cNvSpPr>
          <p:nvPr>
            <p:ph sz="half" idx="1"/>
          </p:nvPr>
        </p:nvSpPr>
        <p:spPr/>
        <p:txBody>
          <a:bodyPr/>
          <a:lstStyle/>
          <a:p>
            <a:r>
              <a:rPr lang="en-US"/>
              <a:t>In above example two separate classes Bank and Employee are associated through their Objects. Bank can have many employees, So it is a one-to-many relationship.</a:t>
            </a:r>
          </a:p>
          <a:p>
            <a:endParaRPr lang="en-US"/>
          </a:p>
        </p:txBody>
      </p:sp>
      <p:pic>
        <p:nvPicPr>
          <p:cNvPr id="4" name="Content Placeholder 3"/>
          <p:cNvPicPr>
            <a:picLocks noGrp="1" noChangeAspect="1"/>
          </p:cNvPicPr>
          <p:nvPr>
            <p:ph sz="half" idx="2"/>
          </p:nvPr>
        </p:nvPicPr>
        <p:blipFill>
          <a:blip r:embed="rId2"/>
          <a:stretch>
            <a:fillRect/>
          </a:stretch>
        </p:blipFill>
        <p:spPr>
          <a:xfrm>
            <a:off x="6598285" y="2325370"/>
            <a:ext cx="4754880" cy="27470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Aggregation Exercise</a:t>
            </a:r>
          </a:p>
        </p:txBody>
      </p:sp>
      <p:sp>
        <p:nvSpPr>
          <p:cNvPr id="8" name="Content Placeholder 7"/>
          <p:cNvSpPr>
            <a:spLocks noGrp="1"/>
          </p:cNvSpPr>
          <p:nvPr>
            <p:ph idx="1"/>
          </p:nvPr>
        </p:nvSpPr>
        <p:spPr/>
        <p:txBody>
          <a:bodyPr/>
          <a:lstStyle/>
          <a:p>
            <a:r>
              <a:rPr lang="en-US"/>
              <a:t>Implement a university scenario comprising of students, departments and institute as classes using the concept of aggregation.</a:t>
            </a: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Student Class</a:t>
            </a:r>
          </a:p>
        </p:txBody>
      </p:sp>
      <p:pic>
        <p:nvPicPr>
          <p:cNvPr id="4" name="Content Placeholder 3"/>
          <p:cNvPicPr>
            <a:picLocks noGrp="1" noChangeAspect="1"/>
          </p:cNvPicPr>
          <p:nvPr>
            <p:ph idx="1"/>
          </p:nvPr>
        </p:nvPicPr>
        <p:blipFill>
          <a:blip r:embed="rId2"/>
          <a:stretch>
            <a:fillRect/>
          </a:stretch>
        </p:blipFill>
        <p:spPr>
          <a:xfrm>
            <a:off x="1524635" y="1885950"/>
            <a:ext cx="7223125" cy="4518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Department Class</a:t>
            </a:r>
          </a:p>
        </p:txBody>
      </p:sp>
      <p:pic>
        <p:nvPicPr>
          <p:cNvPr id="4" name="Content Placeholder 3"/>
          <p:cNvPicPr>
            <a:picLocks noGrp="1" noChangeAspect="1"/>
          </p:cNvPicPr>
          <p:nvPr>
            <p:ph idx="1"/>
          </p:nvPr>
        </p:nvPicPr>
        <p:blipFill>
          <a:blip r:embed="rId2"/>
          <a:stretch>
            <a:fillRect/>
          </a:stretch>
        </p:blipFill>
        <p:spPr>
          <a:xfrm>
            <a:off x="1878330" y="1965960"/>
            <a:ext cx="7890510" cy="41306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Institute Class</a:t>
            </a:r>
          </a:p>
        </p:txBody>
      </p:sp>
      <p:pic>
        <p:nvPicPr>
          <p:cNvPr id="4" name="Content Placeholder 3"/>
          <p:cNvPicPr>
            <a:picLocks noGrp="1" noChangeAspect="1"/>
          </p:cNvPicPr>
          <p:nvPr>
            <p:ph idx="1"/>
          </p:nvPr>
        </p:nvPicPr>
        <p:blipFill>
          <a:blip r:embed="rId2"/>
          <a:stretch>
            <a:fillRect/>
          </a:stretch>
        </p:blipFill>
        <p:spPr>
          <a:xfrm>
            <a:off x="1219835" y="1825625"/>
            <a:ext cx="8738870" cy="45923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Method</a:t>
            </a:r>
          </a:p>
        </p:txBody>
      </p:sp>
      <p:pic>
        <p:nvPicPr>
          <p:cNvPr id="4" name="Content Placeholder 3"/>
          <p:cNvPicPr>
            <a:picLocks noGrp="1" noChangeAspect="1"/>
          </p:cNvPicPr>
          <p:nvPr>
            <p:ph idx="1"/>
          </p:nvPr>
        </p:nvPicPr>
        <p:blipFill>
          <a:blip r:embed="rId2"/>
          <a:stretch>
            <a:fillRect/>
          </a:stretch>
        </p:blipFill>
        <p:spPr>
          <a:xfrm>
            <a:off x="2357755" y="1825625"/>
            <a:ext cx="7355205" cy="43516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606550" y="2183765"/>
            <a:ext cx="5789295" cy="20027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Association</a:t>
            </a:r>
          </a:p>
        </p:txBody>
      </p:sp>
      <p:sp>
        <p:nvSpPr>
          <p:cNvPr id="3" name="Content Placeholder 2"/>
          <p:cNvSpPr>
            <a:spLocks noGrp="1"/>
          </p:cNvSpPr>
          <p:nvPr>
            <p:ph idx="1"/>
          </p:nvPr>
        </p:nvSpPr>
        <p:spPr/>
        <p:txBody>
          <a:bodyPr/>
          <a:lstStyle/>
          <a:p>
            <a:r>
              <a:rPr lang="en-US"/>
              <a:t>In Object-oriented programming, one object is related to other to use functionality and service provided by that object. This relationship between two objects is known as the association.</a:t>
            </a:r>
          </a:p>
          <a:p>
            <a:r>
              <a:rPr lang="en-US"/>
              <a:t>Association refers to the relationship between multiple objects. It refers to how objects are related to each other and how they are using each other's functionality. Composition and aggregation are two types of association.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Aggregation </a:t>
            </a:r>
          </a:p>
        </p:txBody>
      </p:sp>
      <p:sp>
        <p:nvSpPr>
          <p:cNvPr id="3" name="Content Placeholder 2"/>
          <p:cNvSpPr>
            <a:spLocks noGrp="1"/>
          </p:cNvSpPr>
          <p:nvPr>
            <p:ph sz="half" idx="1"/>
          </p:nvPr>
        </p:nvSpPr>
        <p:spPr/>
        <p:txBody>
          <a:bodyPr>
            <a:normAutofit fontScale="90000" lnSpcReduction="10000"/>
          </a:bodyPr>
          <a:lstStyle/>
          <a:p>
            <a:pPr marL="0" indent="0">
              <a:buNone/>
            </a:pPr>
            <a:r>
              <a:rPr lang="en-US"/>
              <a:t>It is a special form of Association where:</a:t>
            </a:r>
          </a:p>
          <a:p>
            <a:r>
              <a:rPr lang="en-US"/>
              <a:t>It represents Has-A relationship.</a:t>
            </a:r>
          </a:p>
          <a:p>
            <a:r>
              <a:rPr lang="en-US"/>
              <a:t>It is a unidirectional association i.e. a one way relationship. For example, department can have students but vice versa is not possible and thus unidirectional in nature.</a:t>
            </a:r>
          </a:p>
          <a:p>
            <a:r>
              <a:rPr lang="en-US"/>
              <a:t>In Aggregation, both the entries can survive individually which means ending one entity will not effect the other entity</a:t>
            </a:r>
          </a:p>
          <a:p>
            <a:endParaRPr lang="en-US"/>
          </a:p>
        </p:txBody>
      </p:sp>
      <p:pic>
        <p:nvPicPr>
          <p:cNvPr id="4" name="Content Placeholder 3"/>
          <p:cNvPicPr>
            <a:picLocks noGrp="1" noChangeAspect="1"/>
          </p:cNvPicPr>
          <p:nvPr>
            <p:ph sz="half" idx="2"/>
          </p:nvPr>
        </p:nvPicPr>
        <p:blipFill>
          <a:blip r:embed="rId2"/>
          <a:stretch>
            <a:fillRect/>
          </a:stretch>
        </p:blipFill>
        <p:spPr>
          <a:xfrm>
            <a:off x="5612765" y="2329180"/>
            <a:ext cx="5378450" cy="27241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Composition Exercise</a:t>
            </a:r>
          </a:p>
        </p:txBody>
      </p:sp>
      <p:sp>
        <p:nvSpPr>
          <p:cNvPr id="6" name="Content Placeholder 5"/>
          <p:cNvSpPr>
            <a:spLocks noGrp="1"/>
          </p:cNvSpPr>
          <p:nvPr>
            <p:ph idx="1"/>
          </p:nvPr>
        </p:nvSpPr>
        <p:spPr/>
        <p:txBody>
          <a:bodyPr/>
          <a:lstStyle/>
          <a:p>
            <a:r>
              <a:rPr lang="en-US"/>
              <a:t>Implement the Library and books scenario using the concept of Composition.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Book Class</a:t>
            </a:r>
          </a:p>
        </p:txBody>
      </p:sp>
      <p:pic>
        <p:nvPicPr>
          <p:cNvPr id="4" name="Content Placeholder 3"/>
          <p:cNvPicPr>
            <a:picLocks noGrp="1" noChangeAspect="1"/>
          </p:cNvPicPr>
          <p:nvPr>
            <p:ph idx="1"/>
          </p:nvPr>
        </p:nvPicPr>
        <p:blipFill>
          <a:blip r:embed="rId2"/>
          <a:stretch>
            <a:fillRect/>
          </a:stretch>
        </p:blipFill>
        <p:spPr>
          <a:xfrm>
            <a:off x="1550035" y="2124075"/>
            <a:ext cx="8079740" cy="40551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Library Class</a:t>
            </a:r>
          </a:p>
        </p:txBody>
      </p:sp>
      <p:pic>
        <p:nvPicPr>
          <p:cNvPr id="4" name="Content Placeholder 3"/>
          <p:cNvPicPr>
            <a:picLocks noGrp="1" noChangeAspect="1"/>
          </p:cNvPicPr>
          <p:nvPr>
            <p:ph idx="1"/>
          </p:nvPr>
        </p:nvPicPr>
        <p:blipFill>
          <a:blip r:embed="rId2"/>
          <a:stretch>
            <a:fillRect/>
          </a:stretch>
        </p:blipFill>
        <p:spPr>
          <a:xfrm>
            <a:off x="2008505" y="1986280"/>
            <a:ext cx="7343775" cy="41497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Method</a:t>
            </a:r>
          </a:p>
        </p:txBody>
      </p:sp>
      <p:pic>
        <p:nvPicPr>
          <p:cNvPr id="4" name="Content Placeholder 3"/>
          <p:cNvPicPr>
            <a:picLocks noGrp="1" noChangeAspect="1"/>
          </p:cNvPicPr>
          <p:nvPr>
            <p:ph idx="1"/>
          </p:nvPr>
        </p:nvPicPr>
        <p:blipFill>
          <a:blip r:embed="rId2"/>
          <a:stretch>
            <a:fillRect/>
          </a:stretch>
        </p:blipFill>
        <p:spPr>
          <a:xfrm>
            <a:off x="1903730" y="1825625"/>
            <a:ext cx="6783070" cy="43516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120775" y="2022475"/>
            <a:ext cx="7698740" cy="24168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Composition</a:t>
            </a:r>
          </a:p>
        </p:txBody>
      </p:sp>
      <p:sp>
        <p:nvSpPr>
          <p:cNvPr id="3" name="Content Placeholder 2"/>
          <p:cNvSpPr>
            <a:spLocks noGrp="1"/>
          </p:cNvSpPr>
          <p:nvPr>
            <p:ph idx="1"/>
          </p:nvPr>
        </p:nvSpPr>
        <p:spPr/>
        <p:txBody>
          <a:bodyPr>
            <a:normAutofit lnSpcReduction="10000"/>
          </a:bodyPr>
          <a:lstStyle/>
          <a:p>
            <a:r>
              <a:rPr lang="en-US"/>
              <a:t>In above example a library can have no. of books on same or different subjects. So, If Library gets destroyed then All books within that particular library will be destroyed. i.e. book can not exist without library. That’s why it is composition.</a:t>
            </a:r>
          </a:p>
          <a:p>
            <a:r>
              <a:rPr lang="en-US"/>
              <a:t>Composition is a restricted form of Aggregation in which two entities are highly dependent on each other.</a:t>
            </a:r>
          </a:p>
          <a:p>
            <a:r>
              <a:rPr lang="en-US"/>
              <a:t>It represents part-of relationship.</a:t>
            </a:r>
          </a:p>
          <a:p>
            <a:r>
              <a:rPr lang="en-US"/>
              <a:t>In composition, both the entities are dependent on each other.</a:t>
            </a:r>
          </a:p>
          <a:p>
            <a:r>
              <a:rPr lang="en-US"/>
              <a:t>When there is a composition between two entities, the composed object cannot exist without the other entity.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Aggregation Vs Composition</a:t>
            </a:r>
          </a:p>
        </p:txBody>
      </p:sp>
      <p:sp>
        <p:nvSpPr>
          <p:cNvPr id="3" name="Content Placeholder 2"/>
          <p:cNvSpPr>
            <a:spLocks noGrp="1"/>
          </p:cNvSpPr>
          <p:nvPr>
            <p:ph idx="1"/>
          </p:nvPr>
        </p:nvSpPr>
        <p:spPr/>
        <p:txBody>
          <a:bodyPr>
            <a:normAutofit/>
          </a:bodyPr>
          <a:lstStyle/>
          <a:p>
            <a:r>
              <a:rPr lang="en-US"/>
              <a:t>Dependency: Aggregation implies a relationship where the child can exist independently of the parent. For example, Bank and Employee, delete the Bank and the Employee still exist. whereas Composition implies a relationship where the child cannot exist independent of the parent. Example: Human and heart, heart don’t exist separate to a Human</a:t>
            </a:r>
          </a:p>
          <a:p>
            <a:r>
              <a:rPr lang="en-US"/>
              <a:t>Type of Relationship: Aggregation relation is “has-a” and composition is “part-of” relation.</a:t>
            </a:r>
          </a:p>
          <a:p>
            <a:r>
              <a:rPr lang="en-US"/>
              <a:t>Type of association: Composition is a strong Association whereas Aggregation is a weak Association.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Composition</a:t>
            </a:r>
          </a:p>
        </p:txBody>
      </p:sp>
      <p:sp>
        <p:nvSpPr>
          <p:cNvPr id="3" name="Content Placeholder 2"/>
          <p:cNvSpPr>
            <a:spLocks noGrp="1"/>
          </p:cNvSpPr>
          <p:nvPr>
            <p:ph idx="1"/>
          </p:nvPr>
        </p:nvSpPr>
        <p:spPr/>
        <p:txBody>
          <a:bodyPr>
            <a:normAutofit/>
          </a:bodyPr>
          <a:lstStyle/>
          <a:p>
            <a:r>
              <a:rPr lang="en-US"/>
              <a:t>The composition is the strong type of association. An association is said to composition if an Object owns another object and another object cannot exist without the owner object. Consider the case of Human having a heart. Here Human object contains the heart and heart cannot exist without Human.</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Composition Example</a:t>
            </a:r>
          </a:p>
        </p:txBody>
      </p:sp>
      <p:sp>
        <p:nvSpPr>
          <p:cNvPr id="3" name="Content Placeholder 2"/>
          <p:cNvSpPr>
            <a:spLocks noGrp="1"/>
          </p:cNvSpPr>
          <p:nvPr>
            <p:ph idx="1"/>
          </p:nvPr>
        </p:nvSpPr>
        <p:spPr/>
        <p:txBody>
          <a:bodyPr>
            <a:normAutofit/>
          </a:bodyPr>
          <a:lstStyle/>
          <a:p>
            <a:r>
              <a:rPr lang="en-US">
                <a:sym typeface="+mn-ea"/>
              </a:rPr>
              <a:t>We refer association between two objects as Composition, when one class owns other class and other class can not meaningfully exist, when it's owner destroyed, for example, Human class is a composition of several body parts including Hand, Leg and Heart. When human object dies, all it's body part ceased to exist meaningfully, this is one example of Composition.</a:t>
            </a:r>
            <a:endParaRPr lang="en-US"/>
          </a:p>
          <a:p>
            <a:r>
              <a:rPr lang="en-US"/>
              <a:t>Another example of Composition is Car and it's part e.g. engines, wheels etc. Individual parts of the car can not function when a car is destroyed.</a:t>
            </a:r>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Composition Example</a:t>
            </a:r>
          </a:p>
        </p:txBody>
      </p:sp>
      <p:sp>
        <p:nvSpPr>
          <p:cNvPr id="3" name="Content Placeholder 2"/>
          <p:cNvSpPr>
            <a:spLocks noGrp="1"/>
          </p:cNvSpPr>
          <p:nvPr>
            <p:ph sz="half" idx="1"/>
          </p:nvPr>
        </p:nvSpPr>
        <p:spPr/>
        <p:txBody>
          <a:bodyPr/>
          <a:lstStyle/>
          <a:p>
            <a:r>
              <a:rPr lang="en-US"/>
              <a:t>Composition : Since Engine is-part-of Car, the relationship between them is Composition. Here is how they are implemented between Java classes.</a:t>
            </a:r>
          </a:p>
          <a:p>
            <a:endParaRPr lang="en-US"/>
          </a:p>
          <a:p>
            <a:endParaRPr lang="en-US"/>
          </a:p>
        </p:txBody>
      </p:sp>
      <p:pic>
        <p:nvPicPr>
          <p:cNvPr id="4" name="Content Placeholder 3"/>
          <p:cNvPicPr>
            <a:picLocks noGrp="1" noChangeAspect="1"/>
          </p:cNvPicPr>
          <p:nvPr>
            <p:ph sz="half" idx="2"/>
          </p:nvPr>
        </p:nvPicPr>
        <p:blipFill>
          <a:blip r:embed="rId2"/>
          <a:stretch>
            <a:fillRect/>
          </a:stretch>
        </p:blipFill>
        <p:spPr>
          <a:xfrm>
            <a:off x="6019800" y="2417445"/>
            <a:ext cx="5333365" cy="32588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Aggregation</a:t>
            </a:r>
          </a:p>
        </p:txBody>
      </p:sp>
      <p:sp>
        <p:nvSpPr>
          <p:cNvPr id="6" name="Content Placeholder 5"/>
          <p:cNvSpPr>
            <a:spLocks noGrp="1"/>
          </p:cNvSpPr>
          <p:nvPr>
            <p:ph idx="1"/>
          </p:nvPr>
        </p:nvSpPr>
        <p:spPr/>
        <p:txBody>
          <a:bodyPr>
            <a:normAutofit/>
          </a:bodyPr>
          <a:lstStyle/>
          <a:p>
            <a:r>
              <a:rPr lang="en-US"/>
              <a:t>Aggregation is a weak association. An association is said to be aggregation if both Objects can exist independently. For example, a Team object and a Player object. The team contains multiple players but a player can exist without a team.</a:t>
            </a:r>
          </a:p>
          <a:p>
            <a:r>
              <a:rPr lang="en-US"/>
              <a:t>Another example of Aggregation is Student in School class, when School closed, Student still exist and then can join another School or so.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Aggregation Example</a:t>
            </a:r>
          </a:p>
        </p:txBody>
      </p:sp>
      <p:sp>
        <p:nvSpPr>
          <p:cNvPr id="3" name="Content Placeholder 2"/>
          <p:cNvSpPr>
            <a:spLocks noGrp="1"/>
          </p:cNvSpPr>
          <p:nvPr>
            <p:ph sz="half" idx="1"/>
          </p:nvPr>
        </p:nvSpPr>
        <p:spPr/>
        <p:txBody>
          <a:bodyPr/>
          <a:lstStyle/>
          <a:p>
            <a:r>
              <a:rPr lang="en-US"/>
              <a:t>Aggregation : Since Organization has Person as employees, the relationship between them is Aggregation. Here is how they look like in terms of Java classes</a:t>
            </a:r>
          </a:p>
          <a:p>
            <a:endParaRPr lang="en-US"/>
          </a:p>
          <a:p>
            <a:endParaRPr lang="en-US"/>
          </a:p>
        </p:txBody>
      </p:sp>
      <p:pic>
        <p:nvPicPr>
          <p:cNvPr id="4" name="Content Placeholder 3"/>
          <p:cNvPicPr>
            <a:picLocks noGrp="1" noChangeAspect="1"/>
          </p:cNvPicPr>
          <p:nvPr>
            <p:ph sz="half" idx="2"/>
          </p:nvPr>
        </p:nvPicPr>
        <p:blipFill>
          <a:blip r:embed="rId2"/>
          <a:stretch>
            <a:fillRect/>
          </a:stretch>
        </p:blipFill>
        <p:spPr>
          <a:xfrm>
            <a:off x="6423025" y="2211705"/>
            <a:ext cx="4467860" cy="3965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Association Exercise</a:t>
            </a:r>
          </a:p>
        </p:txBody>
      </p:sp>
      <p:sp>
        <p:nvSpPr>
          <p:cNvPr id="8" name="Content Placeholder 7"/>
          <p:cNvSpPr>
            <a:spLocks noGrp="1"/>
          </p:cNvSpPr>
          <p:nvPr>
            <p:ph idx="1"/>
          </p:nvPr>
        </p:nvSpPr>
        <p:spPr/>
        <p:txBody>
          <a:bodyPr/>
          <a:lstStyle/>
          <a:p>
            <a:r>
              <a:rPr lang="en-US"/>
              <a:t>Note:</a:t>
            </a:r>
          </a:p>
          <a:p>
            <a:r>
              <a:rPr lang="en-US"/>
              <a:t>Association is relation between two separate classes which establishes through their Objects. Association can be one-to-one, one-to-many, many-to-one, many-to-many.</a:t>
            </a:r>
          </a:p>
          <a:p>
            <a:r>
              <a:rPr lang="en-US"/>
              <a:t>Show the relation between bank and employees using the concept of association.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Association Exercise Solution</a:t>
            </a:r>
          </a:p>
        </p:txBody>
      </p:sp>
      <p:pic>
        <p:nvPicPr>
          <p:cNvPr id="4" name="Content Placeholder 3"/>
          <p:cNvPicPr>
            <a:picLocks noGrp="1" noChangeAspect="1"/>
          </p:cNvPicPr>
          <p:nvPr>
            <p:ph idx="1"/>
          </p:nvPr>
        </p:nvPicPr>
        <p:blipFill>
          <a:blip r:embed="rId2"/>
          <a:stretch>
            <a:fillRect/>
          </a:stretch>
        </p:blipFill>
        <p:spPr>
          <a:xfrm>
            <a:off x="1654175" y="1891665"/>
            <a:ext cx="6781800" cy="44284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751</Words>
  <Application>Microsoft Office PowerPoint</Application>
  <PresentationFormat>Widescreen</PresentationFormat>
  <Paragraphs>55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Object Oriented Programming Lab #09 Association, Aggregation and Composition in Java  </vt:lpstr>
      <vt:lpstr>Association</vt:lpstr>
      <vt:lpstr>Composition</vt:lpstr>
      <vt:lpstr>Composition Example</vt:lpstr>
      <vt:lpstr>Composition Example</vt:lpstr>
      <vt:lpstr>Aggregation</vt:lpstr>
      <vt:lpstr>Aggregation Example</vt:lpstr>
      <vt:lpstr>Association Exercise</vt:lpstr>
      <vt:lpstr>Association Exercise Solution</vt:lpstr>
      <vt:lpstr> Association Exercise Solution cont.. </vt:lpstr>
      <vt:lpstr> Association Exercise Solution cont.. </vt:lpstr>
      <vt:lpstr>Output</vt:lpstr>
      <vt:lpstr>One-to Many Association</vt:lpstr>
      <vt:lpstr>Aggregation Exercise</vt:lpstr>
      <vt:lpstr>Student Class</vt:lpstr>
      <vt:lpstr>Department Class</vt:lpstr>
      <vt:lpstr>Institute Class</vt:lpstr>
      <vt:lpstr>Main Method</vt:lpstr>
      <vt:lpstr>Output</vt:lpstr>
      <vt:lpstr>Aggregation </vt:lpstr>
      <vt:lpstr>Composition Exercise</vt:lpstr>
      <vt:lpstr>Book Class</vt:lpstr>
      <vt:lpstr>Library Class</vt:lpstr>
      <vt:lpstr>Main Method</vt:lpstr>
      <vt:lpstr>Output</vt:lpstr>
      <vt:lpstr>Composition</vt:lpstr>
      <vt:lpstr>Aggregation Vs Composition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Lab #08 Association, Aggregation and Composition in Java  </dc:title>
  <dc:creator/>
  <cp:lastModifiedBy>Microsoft account</cp:lastModifiedBy>
  <cp:revision>2</cp:revision>
  <dcterms:created xsi:type="dcterms:W3CDTF">2020-04-21T08:02:36Z</dcterms:created>
  <dcterms:modified xsi:type="dcterms:W3CDTF">2021-05-25T05:51:14Z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